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2" r:id="rId2"/>
  </p:sldMasterIdLst>
  <p:notesMasterIdLst>
    <p:notesMasterId r:id="rId32"/>
  </p:notesMasterIdLst>
  <p:handoutMasterIdLst>
    <p:handoutMasterId r:id="rId33"/>
  </p:handoutMasterIdLst>
  <p:sldIdLst>
    <p:sldId id="452" r:id="rId3"/>
    <p:sldId id="433" r:id="rId4"/>
    <p:sldId id="509" r:id="rId5"/>
    <p:sldId id="510" r:id="rId6"/>
    <p:sldId id="478" r:id="rId7"/>
    <p:sldId id="505" r:id="rId8"/>
    <p:sldId id="514" r:id="rId9"/>
    <p:sldId id="491" r:id="rId10"/>
    <p:sldId id="444" r:id="rId11"/>
    <p:sldId id="511" r:id="rId12"/>
    <p:sldId id="516" r:id="rId13"/>
    <p:sldId id="517" r:id="rId14"/>
    <p:sldId id="512" r:id="rId15"/>
    <p:sldId id="508" r:id="rId16"/>
    <p:sldId id="439" r:id="rId17"/>
    <p:sldId id="515" r:id="rId18"/>
    <p:sldId id="449" r:id="rId19"/>
    <p:sldId id="506" r:id="rId20"/>
    <p:sldId id="498" r:id="rId21"/>
    <p:sldId id="513" r:id="rId22"/>
    <p:sldId id="445" r:id="rId23"/>
    <p:sldId id="496" r:id="rId24"/>
    <p:sldId id="477" r:id="rId25"/>
    <p:sldId id="501" r:id="rId26"/>
    <p:sldId id="487" r:id="rId27"/>
    <p:sldId id="503" r:id="rId28"/>
    <p:sldId id="499" r:id="rId29"/>
    <p:sldId id="447" r:id="rId30"/>
    <p:sldId id="490" r:id="rId3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FAC433-AB7A-6940-AEC0-0730CEA8272D}">
          <p14:sldIdLst>
            <p14:sldId id="452"/>
            <p14:sldId id="433"/>
            <p14:sldId id="509"/>
            <p14:sldId id="510"/>
            <p14:sldId id="478"/>
            <p14:sldId id="505"/>
            <p14:sldId id="514"/>
            <p14:sldId id="491"/>
            <p14:sldId id="444"/>
            <p14:sldId id="511"/>
            <p14:sldId id="516"/>
            <p14:sldId id="517"/>
            <p14:sldId id="512"/>
            <p14:sldId id="508"/>
            <p14:sldId id="439"/>
            <p14:sldId id="515"/>
            <p14:sldId id="449"/>
            <p14:sldId id="506"/>
            <p14:sldId id="498"/>
            <p14:sldId id="513"/>
            <p14:sldId id="445"/>
            <p14:sldId id="496"/>
            <p14:sldId id="477"/>
            <p14:sldId id="501"/>
            <p14:sldId id="487"/>
            <p14:sldId id="503"/>
            <p14:sldId id="499"/>
            <p14:sldId id="447"/>
            <p14:sldId id="4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5A18F"/>
    <a:srgbClr val="773886"/>
    <a:srgbClr val="7B3C89"/>
    <a:srgbClr val="783A87"/>
    <a:srgbClr val="410280"/>
    <a:srgbClr val="3A0272"/>
    <a:srgbClr val="4800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2" autoAdjust="0"/>
    <p:restoredTop sz="68685" autoAdjust="0"/>
  </p:normalViewPr>
  <p:slideViewPr>
    <p:cSldViewPr snapToGrid="0" snapToObjects="1">
      <p:cViewPr varScale="1">
        <p:scale>
          <a:sx n="62" d="100"/>
          <a:sy n="62" d="100"/>
        </p:scale>
        <p:origin x="-1280" y="-112"/>
      </p:cViewPr>
      <p:guideLst>
        <p:guide orient="horz" pos="2160"/>
        <p:guide pos="2880"/>
      </p:guideLst>
    </p:cSldViewPr>
  </p:slideViewPr>
  <p:outlineViewPr>
    <p:cViewPr>
      <p:scale>
        <a:sx n="33" d="100"/>
        <a:sy n="33" d="100"/>
      </p:scale>
      <p:origin x="0" y="6272"/>
    </p:cViewPr>
  </p:outlineViewPr>
  <p:notesTextViewPr>
    <p:cViewPr>
      <p:scale>
        <a:sx n="100" d="100"/>
        <a:sy n="100" d="100"/>
      </p:scale>
      <p:origin x="0" y="0"/>
    </p:cViewPr>
  </p:notesTextViewPr>
  <p:sorterViewPr>
    <p:cViewPr>
      <p:scale>
        <a:sx n="75" d="100"/>
        <a:sy n="75" d="100"/>
      </p:scale>
      <p:origin x="0" y="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8F0758C2-40D1-6A41-9FBD-4515588F6CA4}" type="datetimeFigureOut">
              <a:rPr lang="en-US" smtClean="0"/>
              <a:pPr/>
              <a:t>11/9/15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FBBACAC-48F2-A24D-8E54-0F3B7EACDDA5}" type="slidenum">
              <a:rPr lang="en-US" smtClean="0"/>
              <a:pPr/>
              <a:t>‹#›</a:t>
            </a:fld>
            <a:endParaRPr lang="en-US"/>
          </a:p>
        </p:txBody>
      </p:sp>
    </p:spTree>
    <p:extLst>
      <p:ext uri="{BB962C8B-B14F-4D97-AF65-F5344CB8AC3E}">
        <p14:creationId xmlns:p14="http://schemas.microsoft.com/office/powerpoint/2010/main" val="1423840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6A27789-55E6-614E-8AE9-24A754A4A37C}" type="datetimeFigureOut">
              <a:rPr lang="en-US" smtClean="0"/>
              <a:pPr/>
              <a:t>11/9/15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ABEE3FD-F913-AC40-B3F9-BE459A1DDF61}" type="slidenum">
              <a:rPr lang="en-US" smtClean="0"/>
              <a:pPr/>
              <a:t>‹#›</a:t>
            </a:fld>
            <a:endParaRPr lang="en-US"/>
          </a:p>
        </p:txBody>
      </p:sp>
    </p:spTree>
    <p:extLst>
      <p:ext uri="{BB962C8B-B14F-4D97-AF65-F5344CB8AC3E}">
        <p14:creationId xmlns:p14="http://schemas.microsoft.com/office/powerpoint/2010/main" val="3475979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1</a:t>
            </a:fld>
            <a:endParaRPr lang="en-US"/>
          </a:p>
        </p:txBody>
      </p:sp>
    </p:spTree>
    <p:extLst>
      <p:ext uri="{BB962C8B-B14F-4D97-AF65-F5344CB8AC3E}">
        <p14:creationId xmlns:p14="http://schemas.microsoft.com/office/powerpoint/2010/main" val="53514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ability to keep the system from failing, and mitigating risks </a:t>
            </a:r>
            <a:r>
              <a:rPr lang="en-US" baseline="0" smtClean="0"/>
              <a:t>and vulnerabilities.</a:t>
            </a:r>
            <a:endParaRPr lang="en-US"/>
          </a:p>
        </p:txBody>
      </p:sp>
      <p:sp>
        <p:nvSpPr>
          <p:cNvPr id="4" name="Slide Number Placeholder 3"/>
          <p:cNvSpPr>
            <a:spLocks noGrp="1"/>
          </p:cNvSpPr>
          <p:nvPr>
            <p:ph type="sldNum" sz="quarter" idx="10"/>
          </p:nvPr>
        </p:nvSpPr>
        <p:spPr/>
        <p:txBody>
          <a:bodyPr/>
          <a:lstStyle/>
          <a:p>
            <a:fld id="{AABEE3FD-F913-AC40-B3F9-BE459A1DDF61}" type="slidenum">
              <a:rPr lang="en-US" smtClean="0"/>
              <a:pPr/>
              <a:t>22</a:t>
            </a:fld>
            <a:endParaRPr lang="en-US"/>
          </a:p>
        </p:txBody>
      </p:sp>
    </p:spTree>
    <p:extLst>
      <p:ext uri="{BB962C8B-B14F-4D97-AF65-F5344CB8AC3E}">
        <p14:creationId xmlns:p14="http://schemas.microsoft.com/office/powerpoint/2010/main" val="395162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2</a:t>
            </a:fld>
            <a:endParaRPr lang="en-US"/>
          </a:p>
        </p:txBody>
      </p:sp>
    </p:spTree>
    <p:extLst>
      <p:ext uri="{BB962C8B-B14F-4D97-AF65-F5344CB8AC3E}">
        <p14:creationId xmlns:p14="http://schemas.microsoft.com/office/powerpoint/2010/main" val="11281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5</a:t>
            </a:fld>
            <a:endParaRPr lang="en-US"/>
          </a:p>
        </p:txBody>
      </p:sp>
    </p:spTree>
    <p:extLst>
      <p:ext uri="{BB962C8B-B14F-4D97-AF65-F5344CB8AC3E}">
        <p14:creationId xmlns:p14="http://schemas.microsoft.com/office/powerpoint/2010/main" val="181276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GSN is fundamentally important for</a:t>
            </a:r>
            <a:r>
              <a:rPr lang="en-US" baseline="0" dirty="0" smtClean="0"/>
              <a:t> scientific discovery in earth sciences;   earth structure and dynamics of the earth’s interior</a:t>
            </a:r>
          </a:p>
          <a:p>
            <a:r>
              <a:rPr lang="en-US" baseline="0" dirty="0" smtClean="0"/>
              <a:t>Physics of great earthquakes  (e.g. the M&gt;9 Sumatra and Japan earthquakes and tsunamis.    Has provided decade long high quality recordings.</a:t>
            </a:r>
          </a:p>
          <a:p>
            <a:r>
              <a:rPr lang="en-US" baseline="0" dirty="0" smtClean="0"/>
              <a:t>Cornerstone facility for seismology</a:t>
            </a:r>
          </a:p>
          <a:p>
            <a:endParaRPr lang="en-US" baseline="0" dirty="0" smtClean="0"/>
          </a:p>
          <a:p>
            <a:r>
              <a:rPr lang="en-US" baseline="0" dirty="0" err="1" smtClean="0"/>
              <a:t>Isocontours</a:t>
            </a:r>
            <a:r>
              <a:rPr lang="en-US" baseline="0" dirty="0" smtClean="0"/>
              <a:t> of mantle plumes identified using waveform modeling of GSN data. A few weeks ago in Nature </a:t>
            </a:r>
            <a:r>
              <a:rPr lang="en-US" baseline="0" dirty="0" smtClean="0">
                <a:sym typeface="Wingdings" panose="05000000000000000000" pitchFamily="2" charset="2"/>
              </a:rPr>
              <a:t> GSN still enabling cutting edge science!</a:t>
            </a:r>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6</a:t>
            </a:fld>
            <a:endParaRPr lang="en-US"/>
          </a:p>
        </p:txBody>
      </p:sp>
    </p:spTree>
    <p:extLst>
      <p:ext uri="{BB962C8B-B14F-4D97-AF65-F5344CB8AC3E}">
        <p14:creationId xmlns:p14="http://schemas.microsoft.com/office/powerpoint/2010/main" val="230676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8</a:t>
            </a:fld>
            <a:endParaRPr lang="en-US"/>
          </a:p>
        </p:txBody>
      </p:sp>
    </p:spTree>
    <p:extLst>
      <p:ext uri="{BB962C8B-B14F-4D97-AF65-F5344CB8AC3E}">
        <p14:creationId xmlns:p14="http://schemas.microsoft.com/office/powerpoint/2010/main" val="285826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p:cNvSpPr>
          <p:nvPr>
            <p:ph type="sldNum" sz="quarter" idx="5"/>
          </p:nvPr>
        </p:nvSpPr>
        <p:spPr>
          <a:noFill/>
        </p:spPr>
        <p:txBody>
          <a:bodyPr/>
          <a:lstStyle/>
          <a:p>
            <a:fld id="{753497AD-7B22-DB44-8B22-73078EB567D2}" type="slidenum">
              <a:rPr lang="en-US"/>
              <a:pPr/>
              <a:t>11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p:cNvSpPr>
          <p:nvPr>
            <p:ph type="body" idx="1"/>
          </p:nvPr>
        </p:nvSpPr>
        <p:spPr>
          <a:noFill/>
          <a:ln w="9525"/>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p:cNvSpPr>
          <p:nvPr>
            <p:ph type="sldNum" sz="quarter" idx="5"/>
          </p:nvPr>
        </p:nvSpPr>
        <p:spPr>
          <a:noFill/>
        </p:spPr>
        <p:txBody>
          <a:bodyPr/>
          <a:lstStyle/>
          <a:p>
            <a:fld id="{753497AD-7B22-DB44-8B22-73078EB567D2}" type="slidenum">
              <a:rPr lang="en-US"/>
              <a:pPr/>
              <a:t>12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p:cNvSpPr>
          <p:nvPr>
            <p:ph type="body" idx="1"/>
          </p:nvPr>
        </p:nvSpPr>
        <p:spPr>
          <a:noFill/>
          <a:ln w="9525"/>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 funds in 2012 provided 5.7 million dollars  to develop and procure next generation</a:t>
            </a:r>
          </a:p>
          <a:p>
            <a:r>
              <a:rPr lang="en-US" dirty="0" smtClean="0"/>
              <a:t>Of primary</a:t>
            </a:r>
            <a:r>
              <a:rPr lang="en-US" baseline="0" dirty="0" smtClean="0"/>
              <a:t> borehole sensors.  The first prototypes should be available for testing this fall.</a:t>
            </a:r>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15</a:t>
            </a:fld>
            <a:endParaRPr lang="en-US"/>
          </a:p>
        </p:txBody>
      </p:sp>
    </p:spTree>
    <p:extLst>
      <p:ext uri="{BB962C8B-B14F-4D97-AF65-F5344CB8AC3E}">
        <p14:creationId xmlns:p14="http://schemas.microsoft.com/office/powerpoint/2010/main" val="39185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routinely</a:t>
            </a:r>
            <a:r>
              <a:rPr lang="en-US" baseline="0" dirty="0" smtClean="0"/>
              <a:t> miss earthquakes in the southern oceans due to sparsity of permanent network coverage. </a:t>
            </a:r>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18</a:t>
            </a:fld>
            <a:endParaRPr lang="en-US"/>
          </a:p>
        </p:txBody>
      </p:sp>
    </p:spTree>
    <p:extLst>
      <p:ext uri="{BB962C8B-B14F-4D97-AF65-F5344CB8AC3E}">
        <p14:creationId xmlns:p14="http://schemas.microsoft.com/office/powerpoint/2010/main" val="212402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_COV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45905"/>
          </a:xfrm>
          <a:prstGeom prst="rect">
            <a:avLst/>
          </a:prstGeom>
        </p:spPr>
      </p:pic>
      <p:sp>
        <p:nvSpPr>
          <p:cNvPr id="2" name="Title 1"/>
          <p:cNvSpPr>
            <a:spLocks noGrp="1"/>
          </p:cNvSpPr>
          <p:nvPr>
            <p:ph type="ctrTitle" hasCustomPrompt="1"/>
          </p:nvPr>
        </p:nvSpPr>
        <p:spPr>
          <a:xfrm>
            <a:off x="788987" y="228600"/>
            <a:ext cx="7772400" cy="1470025"/>
          </a:xfrm>
        </p:spPr>
        <p:txBody>
          <a:bodyPr>
            <a:normAutofit/>
          </a:bodyPr>
          <a:lstStyle>
            <a:lvl1pPr>
              <a:defRPr sz="4400" b="1" cap="none" spc="0" baseline="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Minion Pro"/>
                <a:cs typeface="Minion Pro"/>
              </a:defRPr>
            </a:lvl1pPr>
          </a:lstStyle>
          <a:p>
            <a:r>
              <a:rPr lang="en-US" dirty="0" smtClean="0"/>
              <a:t>Proposal Presentation Headline Text Here</a:t>
            </a:r>
            <a:endParaRPr lang="en-US" dirty="0"/>
          </a:p>
        </p:txBody>
      </p:sp>
      <p:sp>
        <p:nvSpPr>
          <p:cNvPr id="3" name="Subtitle 2"/>
          <p:cNvSpPr>
            <a:spLocks noGrp="1"/>
          </p:cNvSpPr>
          <p:nvPr>
            <p:ph type="subTitle" idx="1" hasCustomPrompt="1"/>
          </p:nvPr>
        </p:nvSpPr>
        <p:spPr>
          <a:xfrm>
            <a:off x="5397500" y="2381250"/>
            <a:ext cx="3444874" cy="3513135"/>
          </a:xfrm>
        </p:spPr>
        <p:txBody>
          <a:bodyPr>
            <a:normAutofit/>
          </a:bodyPr>
          <a:lstStyle>
            <a:lvl1pPr marL="0" indent="0" algn="l">
              <a:buNone/>
              <a:defRPr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inion Pro"/>
                <a:cs typeface="Minion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subhead text here, left alignment</a:t>
            </a:r>
            <a:endParaRPr lang="en-US"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96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636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4052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270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942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1056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31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descr="Inside3-PLAI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60155" cy="6858000"/>
          </a:xfrm>
          <a:prstGeom prst="rect">
            <a:avLst/>
          </a:prstGeom>
        </p:spPr>
      </p:pic>
      <p:sp>
        <p:nvSpPr>
          <p:cNvPr id="2" name="Title 1"/>
          <p:cNvSpPr>
            <a:spLocks noGrp="1"/>
          </p:cNvSpPr>
          <p:nvPr>
            <p:ph type="title"/>
          </p:nvPr>
        </p:nvSpPr>
        <p:spPr>
          <a:xfrm>
            <a:off x="825500" y="-19050"/>
            <a:ext cx="7953375" cy="947737"/>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inion Pro"/>
                <a:cs typeface="Minion Pro"/>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latin typeface="Minion Pro"/>
                <a:cs typeface="Minion Pro"/>
              </a:defRPr>
            </a:lvl1pPr>
            <a:lvl2pPr>
              <a:defRPr>
                <a:solidFill>
                  <a:srgbClr val="FFFFFF"/>
                </a:solidFill>
                <a:latin typeface="Minion Pro"/>
                <a:cs typeface="Minion Pro"/>
              </a:defRPr>
            </a:lvl2pPr>
            <a:lvl3pPr>
              <a:defRPr>
                <a:solidFill>
                  <a:srgbClr val="FFFFFF"/>
                </a:solidFill>
                <a:latin typeface="Minion Pro"/>
                <a:cs typeface="Minion Pro"/>
              </a:defRPr>
            </a:lvl3pPr>
            <a:lvl4pPr>
              <a:defRPr>
                <a:solidFill>
                  <a:srgbClr val="FFFFFF"/>
                </a:solidFill>
                <a:latin typeface="Minion Pro"/>
                <a:cs typeface="Minion Pro"/>
              </a:defRPr>
            </a:lvl4pPr>
            <a:lvl5pPr>
              <a:defRPr>
                <a:solidFill>
                  <a:srgbClr val="FFFFFF"/>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59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descr="background.psd"/>
          <p:cNvPicPr>
            <a:picLocks noChangeAspect="1"/>
          </p:cNvPicPr>
          <p:nvPr userDrawn="1"/>
        </p:nvPicPr>
        <p:blipFill>
          <a:blip r:embed="rId2">
            <a:extLst>
              <a:ext uri="{28A0092B-C50C-407E-A947-70E740481C1C}">
                <a14:useLocalDpi xmlns:a14="http://schemas.microsoft.com/office/drawing/2010/main" val="0"/>
              </a:ext>
            </a:extLst>
          </a:blip>
          <a:srcRect l="1405" r="6616" b="92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6" name="Picture 5" descr="seisgrm.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221" y="299134"/>
            <a:ext cx="9677400" cy="995224"/>
          </a:xfrm>
          <a:prstGeom prst="rect">
            <a:avLst/>
          </a:prstGeom>
          <a:effectLst>
            <a:outerShdw blurRad="50800" dist="38100" dir="2700000" algn="tl" rotWithShape="0">
              <a:prstClr val="black">
                <a:alpha val="40000"/>
              </a:prstClr>
            </a:outerShdw>
          </a:effectLst>
        </p:spPr>
      </p:pic>
      <p:sp>
        <p:nvSpPr>
          <p:cNvPr id="7" name="TextBox 6"/>
          <p:cNvSpPr txBox="1"/>
          <p:nvPr userDrawn="1"/>
        </p:nvSpPr>
        <p:spPr>
          <a:xfrm>
            <a:off x="2875935" y="6499006"/>
            <a:ext cx="6997290" cy="369332"/>
          </a:xfrm>
          <a:prstGeom prst="rect">
            <a:avLst/>
          </a:prstGeom>
          <a:noFill/>
        </p:spPr>
        <p:txBody>
          <a:bodyPr wrap="square" rtlCol="0">
            <a:spAutoFit/>
          </a:bodyPr>
          <a:lstStyle/>
          <a:p>
            <a:pPr defTabSz="457200"/>
            <a:r>
              <a:rPr lang="en-US" dirty="0" smtClean="0">
                <a:solidFill>
                  <a:prstClr val="white">
                    <a:lumMod val="50000"/>
                  </a:prstClr>
                </a:solidFill>
                <a:latin typeface="Eurostile"/>
                <a:cs typeface="Eurostile"/>
              </a:rPr>
              <a:t>Facilitate – Collaborate – Educate </a:t>
            </a:r>
            <a:endParaRPr lang="en-US" dirty="0">
              <a:solidFill>
                <a:prstClr val="white">
                  <a:lumMod val="50000"/>
                </a:prstClr>
              </a:solidFill>
              <a:latin typeface="Eurostile"/>
              <a:cs typeface="Eurostile"/>
            </a:endParaRPr>
          </a:p>
        </p:txBody>
      </p:sp>
      <p:sp>
        <p:nvSpPr>
          <p:cNvPr id="9" name="Content Placeholder 2"/>
          <p:cNvSpPr>
            <a:spLocks noGrp="1"/>
          </p:cNvSpPr>
          <p:nvPr>
            <p:ph idx="1"/>
          </p:nvPr>
        </p:nvSpPr>
        <p:spPr>
          <a:xfrm>
            <a:off x="457200" y="1600200"/>
            <a:ext cx="8229600" cy="4525963"/>
          </a:xfrm>
        </p:spPr>
        <p:txBody>
          <a:bodyPr>
            <a:normAutofit/>
          </a:bodyPr>
          <a:lstStyle>
            <a:lvl1pPr>
              <a:defRPr sz="2400">
                <a:solidFill>
                  <a:srgbClr val="272273"/>
                </a:solidFill>
                <a:latin typeface="Eurostile"/>
                <a:cs typeface="Eurostile"/>
              </a:defRPr>
            </a:lvl1pPr>
            <a:lvl2pPr>
              <a:defRPr sz="2000">
                <a:solidFill>
                  <a:srgbClr val="272273"/>
                </a:solidFill>
                <a:latin typeface="Eurostile"/>
                <a:cs typeface="Eurostile"/>
              </a:defRPr>
            </a:lvl2pPr>
            <a:lvl3pPr>
              <a:defRPr sz="1800">
                <a:solidFill>
                  <a:srgbClr val="272273"/>
                </a:solidFill>
                <a:latin typeface="Eurostile"/>
                <a:cs typeface="Eurostile"/>
              </a:defRPr>
            </a:lvl3pPr>
            <a:lvl4pPr>
              <a:defRPr sz="1600">
                <a:solidFill>
                  <a:srgbClr val="272273"/>
                </a:solidFill>
                <a:latin typeface="Eurostile"/>
                <a:cs typeface="Eurostile"/>
              </a:defRPr>
            </a:lvl4pPr>
            <a:lvl5pPr>
              <a:defRPr sz="1400">
                <a:solidFill>
                  <a:srgbClr val="272273"/>
                </a:solidFill>
                <a:latin typeface="Eurostile"/>
                <a:cs typeface="Eurosti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0" y="-161599"/>
            <a:ext cx="8229600" cy="1143000"/>
          </a:xfrm>
        </p:spPr>
        <p:txBody>
          <a:bodyPr>
            <a:normAutofit/>
          </a:bodyPr>
          <a:lstStyle>
            <a:lvl1pPr algn="l">
              <a:defRPr sz="4100">
                <a:solidFill>
                  <a:srgbClr val="272273"/>
                </a:solidFill>
                <a:latin typeface="Eurostile"/>
                <a:cs typeface="Eurostile"/>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059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ackground.psd"/>
          <p:cNvPicPr>
            <a:picLocks noChangeAspect="1"/>
          </p:cNvPicPr>
          <p:nvPr userDrawn="1"/>
        </p:nvPicPr>
        <p:blipFill>
          <a:blip r:embed="rId2">
            <a:extLst>
              <a:ext uri="{28A0092B-C50C-407E-A947-70E740481C1C}">
                <a14:useLocalDpi xmlns:a14="http://schemas.microsoft.com/office/drawing/2010/main" val="0"/>
              </a:ext>
            </a:extLst>
          </a:blip>
          <a:srcRect l="1405" r="6616" b="92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777256" y="3414790"/>
            <a:ext cx="5818909" cy="144843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0" name="Picture 9" descr="seisgrm.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03178"/>
            <a:ext cx="9144000" cy="99522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816896" y="1817359"/>
            <a:ext cx="7772400" cy="1470025"/>
          </a:xfrm>
          <a:effectLst>
            <a:outerShdw blurRad="50800" dist="38100" dir="2700000" algn="tl" rotWithShape="0">
              <a:prstClr val="black">
                <a:alpha val="40000"/>
              </a:prstClr>
            </a:outerShdw>
          </a:effectLst>
        </p:spPr>
        <p:txBody>
          <a:bodyPr>
            <a:noAutofit/>
          </a:bodyPr>
          <a:lstStyle>
            <a:lvl1pPr>
              <a:defRPr sz="6000" b="1">
                <a:solidFill>
                  <a:srgbClr val="272273"/>
                </a:solidFill>
                <a:effectLst>
                  <a:glow rad="38100">
                    <a:schemeClr val="bg1">
                      <a:alpha val="48000"/>
                    </a:schemeClr>
                  </a:glow>
                </a:effectLst>
                <a:latin typeface="Eurostile"/>
                <a:cs typeface="Eurostile"/>
              </a:defRPr>
            </a:lvl1pPr>
          </a:lstStyle>
          <a:p>
            <a:r>
              <a:rPr lang="en-US" dirty="0" smtClean="0"/>
              <a:t>Presentation Title</a:t>
            </a:r>
            <a:endParaRPr lang="en-US" dirty="0"/>
          </a:p>
        </p:txBody>
      </p:sp>
      <p:sp>
        <p:nvSpPr>
          <p:cNvPr id="9" name="TextBox 8"/>
          <p:cNvSpPr txBox="1"/>
          <p:nvPr userDrawn="1"/>
        </p:nvSpPr>
        <p:spPr>
          <a:xfrm>
            <a:off x="2875935" y="6499006"/>
            <a:ext cx="6997290" cy="369332"/>
          </a:xfrm>
          <a:prstGeom prst="rect">
            <a:avLst/>
          </a:prstGeom>
          <a:noFill/>
        </p:spPr>
        <p:txBody>
          <a:bodyPr wrap="square" rtlCol="0">
            <a:spAutoFit/>
          </a:bodyPr>
          <a:lstStyle/>
          <a:p>
            <a:pPr defTabSz="457200"/>
            <a:r>
              <a:rPr lang="en-US" dirty="0" smtClean="0">
                <a:solidFill>
                  <a:prstClr val="white">
                    <a:lumMod val="50000"/>
                  </a:prstClr>
                </a:solidFill>
                <a:latin typeface="Eurostile"/>
                <a:cs typeface="Eurostile"/>
              </a:rPr>
              <a:t>Facilitate – Collaborate – Educate </a:t>
            </a:r>
            <a:endParaRPr lang="en-US" dirty="0">
              <a:solidFill>
                <a:prstClr val="white">
                  <a:lumMod val="50000"/>
                </a:prstClr>
              </a:solidFill>
              <a:latin typeface="Eurostile"/>
              <a:cs typeface="Eurostile"/>
            </a:endParaRPr>
          </a:p>
        </p:txBody>
      </p:sp>
    </p:spTree>
    <p:extLst>
      <p:ext uri="{BB962C8B-B14F-4D97-AF65-F5344CB8AC3E}">
        <p14:creationId xmlns:p14="http://schemas.microsoft.com/office/powerpoint/2010/main" val="213139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psd"/>
          <p:cNvPicPr>
            <a:picLocks noChangeAspect="1"/>
          </p:cNvPicPr>
          <p:nvPr userDrawn="1"/>
        </p:nvPicPr>
        <p:blipFill>
          <a:blip r:embed="rId2">
            <a:extLst>
              <a:ext uri="{28A0092B-C50C-407E-A947-70E740481C1C}">
                <a14:useLocalDpi xmlns:a14="http://schemas.microsoft.com/office/drawing/2010/main" val="0"/>
              </a:ext>
            </a:extLst>
          </a:blip>
          <a:srcRect l="1405" r="6616" b="92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6" name="Picture 5" descr="seisgrm.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221" y="299134"/>
            <a:ext cx="9677400" cy="995224"/>
          </a:xfrm>
          <a:prstGeom prst="rect">
            <a:avLst/>
          </a:prstGeom>
          <a:effectLst>
            <a:outerShdw blurRad="50800" dist="38100" dir="2700000" algn="tl" rotWithShape="0">
              <a:prstClr val="black">
                <a:alpha val="40000"/>
              </a:prstClr>
            </a:outerShdw>
          </a:effectLst>
        </p:spPr>
      </p:pic>
      <p:sp>
        <p:nvSpPr>
          <p:cNvPr id="7" name="TextBox 6"/>
          <p:cNvSpPr txBox="1"/>
          <p:nvPr userDrawn="1"/>
        </p:nvSpPr>
        <p:spPr>
          <a:xfrm>
            <a:off x="2875935" y="6499006"/>
            <a:ext cx="6997290" cy="369332"/>
          </a:xfrm>
          <a:prstGeom prst="rect">
            <a:avLst/>
          </a:prstGeom>
          <a:noFill/>
        </p:spPr>
        <p:txBody>
          <a:bodyPr wrap="square" rtlCol="0">
            <a:spAutoFit/>
          </a:bodyPr>
          <a:lstStyle/>
          <a:p>
            <a:pPr defTabSz="457200"/>
            <a:r>
              <a:rPr lang="en-US" dirty="0" smtClean="0">
                <a:solidFill>
                  <a:prstClr val="white">
                    <a:lumMod val="50000"/>
                  </a:prstClr>
                </a:solidFill>
                <a:latin typeface="Eurostile"/>
                <a:cs typeface="Eurostile"/>
              </a:rPr>
              <a:t>Facilitate – Collaborate – Educate </a:t>
            </a:r>
            <a:endParaRPr lang="en-US" dirty="0">
              <a:solidFill>
                <a:prstClr val="white">
                  <a:lumMod val="50000"/>
                </a:prstClr>
              </a:solidFill>
              <a:latin typeface="Eurostile"/>
              <a:cs typeface="Eurostile"/>
            </a:endParaRPr>
          </a:p>
        </p:txBody>
      </p:sp>
      <p:sp>
        <p:nvSpPr>
          <p:cNvPr id="9" name="Content Placeholder 2"/>
          <p:cNvSpPr>
            <a:spLocks noGrp="1"/>
          </p:cNvSpPr>
          <p:nvPr>
            <p:ph idx="1"/>
          </p:nvPr>
        </p:nvSpPr>
        <p:spPr>
          <a:xfrm>
            <a:off x="457200" y="1600200"/>
            <a:ext cx="8229600" cy="4525963"/>
          </a:xfrm>
        </p:spPr>
        <p:txBody>
          <a:bodyPr>
            <a:normAutofit/>
          </a:bodyPr>
          <a:lstStyle>
            <a:lvl1pPr>
              <a:defRPr sz="2400">
                <a:solidFill>
                  <a:srgbClr val="272273"/>
                </a:solidFill>
                <a:latin typeface="Eurostile"/>
                <a:cs typeface="Eurostile"/>
              </a:defRPr>
            </a:lvl1pPr>
            <a:lvl2pPr>
              <a:defRPr sz="2000">
                <a:solidFill>
                  <a:srgbClr val="272273"/>
                </a:solidFill>
                <a:latin typeface="Eurostile"/>
                <a:cs typeface="Eurostile"/>
              </a:defRPr>
            </a:lvl2pPr>
            <a:lvl3pPr>
              <a:defRPr sz="1800">
                <a:solidFill>
                  <a:srgbClr val="272273"/>
                </a:solidFill>
                <a:latin typeface="Eurostile"/>
                <a:cs typeface="Eurostile"/>
              </a:defRPr>
            </a:lvl3pPr>
            <a:lvl4pPr>
              <a:defRPr sz="1600">
                <a:solidFill>
                  <a:srgbClr val="272273"/>
                </a:solidFill>
                <a:latin typeface="Eurostile"/>
                <a:cs typeface="Eurostile"/>
              </a:defRPr>
            </a:lvl4pPr>
            <a:lvl5pPr>
              <a:defRPr sz="1400">
                <a:solidFill>
                  <a:srgbClr val="272273"/>
                </a:solidFill>
                <a:latin typeface="Eurostile"/>
                <a:cs typeface="Eurosti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0" y="-161599"/>
            <a:ext cx="8229600" cy="1143000"/>
          </a:xfrm>
        </p:spPr>
        <p:txBody>
          <a:bodyPr>
            <a:normAutofit/>
          </a:bodyPr>
          <a:lstStyle>
            <a:lvl1pPr algn="l">
              <a:defRPr sz="4100">
                <a:solidFill>
                  <a:srgbClr val="272273"/>
                </a:solidFill>
                <a:latin typeface="Eurostile"/>
                <a:cs typeface="Eurostile"/>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6968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background.psd"/>
          <p:cNvPicPr>
            <a:picLocks noChangeAspect="1"/>
          </p:cNvPicPr>
          <p:nvPr userDrawn="1"/>
        </p:nvPicPr>
        <p:blipFill>
          <a:blip r:embed="rId2">
            <a:extLst>
              <a:ext uri="{28A0092B-C50C-407E-A947-70E740481C1C}">
                <a14:useLocalDpi xmlns:a14="http://schemas.microsoft.com/office/drawing/2010/main" val="0"/>
              </a:ext>
            </a:extLst>
          </a:blip>
          <a:srcRect l="1405" r="6616" b="92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normAutofit/>
          </a:bodyPr>
          <a:lstStyle>
            <a:lvl1pPr>
              <a:defRPr sz="2400">
                <a:solidFill>
                  <a:srgbClr val="272273"/>
                </a:solidFill>
                <a:latin typeface="Eurostile"/>
                <a:cs typeface="Eurostile"/>
              </a:defRPr>
            </a:lvl1pPr>
            <a:lvl2pPr>
              <a:defRPr sz="2000">
                <a:solidFill>
                  <a:srgbClr val="272273"/>
                </a:solidFill>
                <a:latin typeface="Eurostile"/>
                <a:cs typeface="Eurostile"/>
              </a:defRPr>
            </a:lvl2pPr>
            <a:lvl3pPr>
              <a:defRPr sz="1800">
                <a:solidFill>
                  <a:srgbClr val="272273"/>
                </a:solidFill>
                <a:latin typeface="Eurostile"/>
                <a:cs typeface="Eurostile"/>
              </a:defRPr>
            </a:lvl3pPr>
            <a:lvl4pPr>
              <a:defRPr sz="1600">
                <a:solidFill>
                  <a:srgbClr val="272273"/>
                </a:solidFill>
                <a:latin typeface="Eurostile"/>
                <a:cs typeface="Eurostile"/>
              </a:defRPr>
            </a:lvl4pPr>
            <a:lvl5pPr>
              <a:defRPr sz="1400">
                <a:solidFill>
                  <a:srgbClr val="272273"/>
                </a:solidFill>
                <a:latin typeface="Eurostile"/>
                <a:cs typeface="Eurosti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descr="seisgrm.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6674"/>
            <a:ext cx="9677400" cy="99522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0" y="-161599"/>
            <a:ext cx="8229600" cy="1143000"/>
          </a:xfrm>
        </p:spPr>
        <p:txBody>
          <a:bodyPr>
            <a:normAutofit/>
          </a:bodyPr>
          <a:lstStyle>
            <a:lvl1pPr algn="l">
              <a:defRPr sz="4100">
                <a:solidFill>
                  <a:srgbClr val="272273"/>
                </a:solidFill>
                <a:latin typeface="Eurostile"/>
                <a:cs typeface="Eurostile"/>
              </a:defRPr>
            </a:lvl1pPr>
          </a:lstStyle>
          <a:p>
            <a:r>
              <a:rPr lang="en-US" dirty="0" smtClean="0"/>
              <a:t>Click to edit Master title style</a:t>
            </a:r>
            <a:endParaRPr lang="en-US" dirty="0"/>
          </a:p>
        </p:txBody>
      </p:sp>
      <p:sp>
        <p:nvSpPr>
          <p:cNvPr id="9" name="TextBox 8"/>
          <p:cNvSpPr txBox="1"/>
          <p:nvPr userDrawn="1"/>
        </p:nvSpPr>
        <p:spPr>
          <a:xfrm>
            <a:off x="2875935" y="6499006"/>
            <a:ext cx="6997290" cy="369332"/>
          </a:xfrm>
          <a:prstGeom prst="rect">
            <a:avLst/>
          </a:prstGeom>
          <a:noFill/>
        </p:spPr>
        <p:txBody>
          <a:bodyPr wrap="square" rtlCol="0">
            <a:spAutoFit/>
          </a:bodyPr>
          <a:lstStyle/>
          <a:p>
            <a:pPr defTabSz="457200"/>
            <a:r>
              <a:rPr lang="en-US" dirty="0" smtClean="0">
                <a:solidFill>
                  <a:prstClr val="white">
                    <a:lumMod val="50000"/>
                  </a:prstClr>
                </a:solidFill>
                <a:latin typeface="Eurostile"/>
                <a:cs typeface="Eurostile"/>
              </a:rPr>
              <a:t>Facilitate – Collaborate – Educate </a:t>
            </a:r>
            <a:endParaRPr lang="en-US" dirty="0">
              <a:solidFill>
                <a:prstClr val="white">
                  <a:lumMod val="50000"/>
                </a:prstClr>
              </a:solidFill>
              <a:latin typeface="Eurostile"/>
              <a:cs typeface="Eurostile"/>
            </a:endParaRPr>
          </a:p>
        </p:txBody>
      </p:sp>
    </p:spTree>
    <p:extLst>
      <p:ext uri="{BB962C8B-B14F-4D97-AF65-F5344CB8AC3E}">
        <p14:creationId xmlns:p14="http://schemas.microsoft.com/office/powerpoint/2010/main" val="368577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ackground.psd"/>
          <p:cNvPicPr>
            <a:picLocks noChangeAspect="1"/>
          </p:cNvPicPr>
          <p:nvPr userDrawn="1"/>
        </p:nvPicPr>
        <p:blipFill>
          <a:blip r:embed="rId2">
            <a:extLst>
              <a:ext uri="{28A0092B-C50C-407E-A947-70E740481C1C}">
                <a14:useLocalDpi xmlns:a14="http://schemas.microsoft.com/office/drawing/2010/main" val="0"/>
              </a:ext>
            </a:extLst>
          </a:blip>
          <a:srcRect l="1405" r="6616" b="9219"/>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9144000" cy="6259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Content Placeholder 2"/>
          <p:cNvSpPr>
            <a:spLocks noGrp="1"/>
          </p:cNvSpPr>
          <p:nvPr>
            <p:ph idx="1"/>
          </p:nvPr>
        </p:nvSpPr>
        <p:spPr/>
        <p:txBody>
          <a:bodyPr>
            <a:normAutofit/>
          </a:bodyPr>
          <a:lstStyle>
            <a:lvl1pPr>
              <a:defRPr sz="2400">
                <a:solidFill>
                  <a:srgbClr val="272273"/>
                </a:solidFill>
                <a:latin typeface="Eurostile"/>
                <a:cs typeface="Eurostile"/>
              </a:defRPr>
            </a:lvl1pPr>
            <a:lvl2pPr>
              <a:defRPr sz="2000">
                <a:solidFill>
                  <a:srgbClr val="272273"/>
                </a:solidFill>
                <a:latin typeface="Eurostile"/>
                <a:cs typeface="Eurostile"/>
              </a:defRPr>
            </a:lvl2pPr>
            <a:lvl3pPr>
              <a:defRPr sz="1800">
                <a:solidFill>
                  <a:srgbClr val="272273"/>
                </a:solidFill>
                <a:latin typeface="Eurostile"/>
                <a:cs typeface="Eurostile"/>
              </a:defRPr>
            </a:lvl3pPr>
            <a:lvl4pPr>
              <a:defRPr sz="1600">
                <a:solidFill>
                  <a:srgbClr val="272273"/>
                </a:solidFill>
                <a:latin typeface="Eurostile"/>
                <a:cs typeface="Eurostile"/>
              </a:defRPr>
            </a:lvl4pPr>
            <a:lvl5pPr>
              <a:defRPr sz="1400">
                <a:solidFill>
                  <a:srgbClr val="272273"/>
                </a:solidFill>
                <a:latin typeface="Eurostile"/>
                <a:cs typeface="Eurosti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1"/>
          <p:cNvSpPr>
            <a:spLocks noGrp="1"/>
          </p:cNvSpPr>
          <p:nvPr>
            <p:ph type="title"/>
          </p:nvPr>
        </p:nvSpPr>
        <p:spPr>
          <a:xfrm>
            <a:off x="0" y="-161599"/>
            <a:ext cx="8229600" cy="1143000"/>
          </a:xfrm>
        </p:spPr>
        <p:txBody>
          <a:bodyPr>
            <a:normAutofit/>
          </a:bodyPr>
          <a:lstStyle>
            <a:lvl1pPr algn="l">
              <a:defRPr sz="4100">
                <a:solidFill>
                  <a:srgbClr val="272273"/>
                </a:solidFill>
                <a:latin typeface="Eurostile"/>
                <a:cs typeface="Eurostile"/>
              </a:defRPr>
            </a:lvl1pPr>
          </a:lstStyle>
          <a:p>
            <a:r>
              <a:rPr lang="en-US" dirty="0" smtClean="0"/>
              <a:t>Click to edit Master title style</a:t>
            </a:r>
            <a:endParaRPr lang="en-US" dirty="0"/>
          </a:p>
        </p:txBody>
      </p:sp>
      <p:sp>
        <p:nvSpPr>
          <p:cNvPr id="9" name="TextBox 8"/>
          <p:cNvSpPr txBox="1"/>
          <p:nvPr userDrawn="1"/>
        </p:nvSpPr>
        <p:spPr>
          <a:xfrm>
            <a:off x="2875935" y="6499006"/>
            <a:ext cx="6997290" cy="369332"/>
          </a:xfrm>
          <a:prstGeom prst="rect">
            <a:avLst/>
          </a:prstGeom>
          <a:noFill/>
        </p:spPr>
        <p:txBody>
          <a:bodyPr wrap="square" rtlCol="0">
            <a:spAutoFit/>
          </a:bodyPr>
          <a:lstStyle/>
          <a:p>
            <a:pPr defTabSz="457200"/>
            <a:r>
              <a:rPr lang="en-US" dirty="0" smtClean="0">
                <a:solidFill>
                  <a:prstClr val="white">
                    <a:lumMod val="50000"/>
                  </a:prstClr>
                </a:solidFill>
                <a:latin typeface="Eurostile"/>
                <a:cs typeface="Eurostile"/>
              </a:rPr>
              <a:t>Facilitate – Collaborate – Educate </a:t>
            </a:r>
            <a:endParaRPr lang="en-US" dirty="0">
              <a:solidFill>
                <a:prstClr val="white">
                  <a:lumMod val="50000"/>
                </a:prstClr>
              </a:solidFill>
              <a:latin typeface="Eurostile"/>
              <a:cs typeface="Eurostile"/>
            </a:endParaRPr>
          </a:p>
        </p:txBody>
      </p:sp>
      <p:cxnSp>
        <p:nvCxnSpPr>
          <p:cNvPr id="12" name="Straight Connector 11"/>
          <p:cNvCxnSpPr/>
          <p:nvPr userDrawn="1"/>
        </p:nvCxnSpPr>
        <p:spPr>
          <a:xfrm>
            <a:off x="0" y="804469"/>
            <a:ext cx="6553200" cy="0"/>
          </a:xfrm>
          <a:prstGeom prst="line">
            <a:avLst/>
          </a:prstGeom>
          <a:ln w="22225" cap="flat" cmpd="sng">
            <a:solidFill>
              <a:srgbClr val="4F81BD">
                <a:alpha val="36000"/>
              </a:srgbClr>
            </a:solidFill>
            <a:prstDash val="solid"/>
            <a:headEnd type="none"/>
            <a:tailEnd type="oval"/>
          </a:ln>
          <a:effectLst/>
        </p:spPr>
        <p:style>
          <a:lnRef idx="3">
            <a:schemeClr val="accent5"/>
          </a:lnRef>
          <a:fillRef idx="0">
            <a:schemeClr val="accent5"/>
          </a:fillRef>
          <a:effectRef idx="2">
            <a:schemeClr val="accent5"/>
          </a:effectRef>
          <a:fontRef idx="minor">
            <a:schemeClr val="tx1"/>
          </a:fontRef>
        </p:style>
      </p:cxnSp>
      <p:pic>
        <p:nvPicPr>
          <p:cNvPr id="13" name="Picture 12" descr="seisgrm.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658513"/>
            <a:ext cx="9677400" cy="9952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651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976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7A07A-F5CB-4F4C-9572-34911E636872}"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657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A0C47-018D-4460-B945-BFF7981B6CA6}" type="datetimeFigureOut">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F5A0A-F6FC-4FFD-9B49-0DA8697211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096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1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DC7A07A-F5CB-4F4C-9572-34911E636872}" type="datetimeFigureOut">
              <a:rPr lang="en-US" smtClean="0">
                <a:solidFill>
                  <a:prstClr val="black">
                    <a:tint val="75000"/>
                  </a:prstClr>
                </a:solidFill>
                <a:latin typeface="Calibri"/>
              </a:rPr>
              <a:pPr defTabSz="457200"/>
              <a:t>11/9/15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825575-8417-AE4F-B7FA-96819348B97E}"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109244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21667" y="228600"/>
            <a:ext cx="5122332" cy="2163233"/>
          </a:xfrm>
        </p:spPr>
        <p:txBody>
          <a:bodyPr>
            <a:normAutofit fontScale="90000"/>
          </a:bodyPr>
          <a:lstStyle/>
          <a:p>
            <a:r>
              <a:rPr lang="en-US" dirty="0" smtClean="0"/>
              <a:t/>
            </a:r>
            <a:br>
              <a:rPr lang="en-US" dirty="0" smtClean="0"/>
            </a:br>
            <a:r>
              <a:rPr lang="en-US" dirty="0" smtClean="0"/>
              <a:t>OVERVIEW </a:t>
            </a:r>
            <a:br>
              <a:rPr lang="en-US" dirty="0" smtClean="0"/>
            </a:br>
            <a:r>
              <a:rPr lang="en-US" dirty="0" smtClean="0"/>
              <a:t>of the </a:t>
            </a:r>
            <a:br>
              <a:rPr lang="en-US" dirty="0" smtClean="0"/>
            </a:br>
            <a:r>
              <a:rPr lang="en-US" dirty="0" smtClean="0"/>
              <a:t>GSN Program</a:t>
            </a:r>
            <a:endParaRPr lang="en-US" dirty="0"/>
          </a:p>
        </p:txBody>
      </p:sp>
      <p:sp>
        <p:nvSpPr>
          <p:cNvPr id="3" name="Subtitle 2"/>
          <p:cNvSpPr>
            <a:spLocks noGrp="1"/>
          </p:cNvSpPr>
          <p:nvPr>
            <p:ph type="subTitle" idx="1"/>
          </p:nvPr>
        </p:nvSpPr>
        <p:spPr>
          <a:xfrm>
            <a:off x="5397500" y="3196105"/>
            <a:ext cx="3444874" cy="3513135"/>
          </a:xfrm>
        </p:spPr>
        <p:txBody>
          <a:bodyPr>
            <a:noAutofit/>
            <a:scene3d>
              <a:camera prst="orthographicFront"/>
              <a:lightRig rig="soft" dir="t">
                <a:rot lat="0" lon="0" rev="10800000"/>
              </a:lightRig>
            </a:scene3d>
            <a:sp3d>
              <a:bevelT w="27940" h="12700"/>
              <a:contourClr>
                <a:srgbClr val="DDDDDD"/>
              </a:contourClr>
            </a:sp3d>
          </a:bodyPr>
          <a:lstStyle/>
          <a:p>
            <a:pPr algn="ctr">
              <a:spcBef>
                <a:spcPts val="0"/>
              </a:spcBef>
            </a:pPr>
            <a:r>
              <a:rPr lang="en-US" sz="2000" b="1" spc="150" dirty="0">
                <a:ln w="11430"/>
                <a:solidFill>
                  <a:srgbClr val="F8F8F8"/>
                </a:solidFill>
                <a:effectLst>
                  <a:outerShdw blurRad="25400" algn="tl" rotWithShape="0">
                    <a:srgbClr val="000000">
                      <a:alpha val="43000"/>
                    </a:srgbClr>
                  </a:outerShdw>
                </a:effectLst>
              </a:rPr>
              <a:t>Katrin Hafner</a:t>
            </a:r>
          </a:p>
          <a:p>
            <a:pPr algn="ctr">
              <a:spcBef>
                <a:spcPts val="0"/>
              </a:spcBef>
            </a:pPr>
            <a:r>
              <a:rPr lang="en-US" sz="2000" b="1" spc="150" dirty="0">
                <a:ln w="11430"/>
                <a:solidFill>
                  <a:srgbClr val="F8F8F8"/>
                </a:solidFill>
                <a:effectLst>
                  <a:outerShdw blurRad="25400" algn="tl" rotWithShape="0">
                    <a:srgbClr val="000000">
                      <a:alpha val="43000"/>
                    </a:srgbClr>
                  </a:outerShdw>
                </a:effectLst>
              </a:rPr>
              <a:t>GSN Program Manager</a:t>
            </a:r>
          </a:p>
          <a:p>
            <a:pPr algn="ctr">
              <a:spcBef>
                <a:spcPts val="0"/>
              </a:spcBef>
            </a:pPr>
            <a:endParaRPr lang="en-US" sz="2000" b="1" spc="150" dirty="0">
              <a:ln w="11430"/>
              <a:solidFill>
                <a:srgbClr val="F8F8F8"/>
              </a:solidFill>
              <a:effectLst>
                <a:outerShdw blurRad="25400" algn="tl" rotWithShape="0">
                  <a:srgbClr val="000000">
                    <a:alpha val="43000"/>
                  </a:srgbClr>
                </a:outerShdw>
              </a:effectLst>
            </a:endParaRPr>
          </a:p>
          <a:p>
            <a:pPr algn="ctr">
              <a:spcBef>
                <a:spcPts val="0"/>
              </a:spcBef>
            </a:pPr>
            <a:r>
              <a:rPr lang="en-US" sz="2000" b="1" spc="150" dirty="0" smtClean="0">
                <a:ln w="11430"/>
                <a:solidFill>
                  <a:srgbClr val="F8F8F8"/>
                </a:solidFill>
                <a:effectLst>
                  <a:outerShdw blurRad="25400" algn="tl" rotWithShape="0">
                    <a:srgbClr val="000000">
                      <a:alpha val="43000"/>
                    </a:srgbClr>
                  </a:outerShdw>
                </a:effectLst>
              </a:rPr>
              <a:t>TA Team Meeting</a:t>
            </a:r>
          </a:p>
          <a:p>
            <a:pPr algn="ctr">
              <a:spcBef>
                <a:spcPts val="0"/>
              </a:spcBef>
            </a:pPr>
            <a:r>
              <a:rPr lang="en-US" sz="2000" b="1" spc="150" dirty="0" smtClean="0">
                <a:ln w="11430"/>
                <a:solidFill>
                  <a:srgbClr val="F8F8F8"/>
                </a:solidFill>
                <a:effectLst>
                  <a:outerShdw blurRad="25400" algn="tl" rotWithShape="0">
                    <a:srgbClr val="000000">
                      <a:alpha val="43000"/>
                    </a:srgbClr>
                  </a:outerShdw>
                </a:effectLst>
              </a:rPr>
              <a:t>IGPP, La Jolla, CA</a:t>
            </a:r>
          </a:p>
          <a:p>
            <a:pPr algn="ctr">
              <a:spcBef>
                <a:spcPts val="0"/>
              </a:spcBef>
            </a:pPr>
            <a:r>
              <a:rPr lang="en-US" sz="2000" b="1" spc="150" dirty="0" smtClean="0">
                <a:ln w="11430"/>
                <a:solidFill>
                  <a:srgbClr val="F8F8F8"/>
                </a:solidFill>
                <a:effectLst>
                  <a:outerShdw blurRad="25400" algn="tl" rotWithShape="0">
                    <a:srgbClr val="000000">
                      <a:alpha val="43000"/>
                    </a:srgbClr>
                  </a:outerShdw>
                </a:effectLst>
              </a:rPr>
              <a:t>November 9 &amp; 10, 2015</a:t>
            </a:r>
            <a:endParaRPr lang="en-US" sz="2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549881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947737"/>
          </a:xfrm>
        </p:spPr>
        <p:txBody>
          <a:bodyPr>
            <a:normAutofit/>
          </a:bodyPr>
          <a:lstStyle/>
          <a:p>
            <a:r>
              <a:rPr lang="en-US" b="1" dirty="0" smtClean="0"/>
              <a:t>Typical GSN Station Installations</a:t>
            </a:r>
            <a:endParaRPr lang="en-US" b="1" dirty="0"/>
          </a:p>
        </p:txBody>
      </p:sp>
      <p:pic>
        <p:nvPicPr>
          <p:cNvPr id="4" name="Content Placeholder 3" descr="photo_collage_1-30-15.jpg"/>
          <p:cNvPicPr>
            <a:picLocks noGrp="1" noChangeAspect="1"/>
          </p:cNvPicPr>
          <p:nvPr>
            <p:ph idx="1"/>
          </p:nvPr>
        </p:nvPicPr>
        <p:blipFill>
          <a:blip r:embed="rId2" cstate="print">
            <a:extLst>
              <a:ext uri="{28A0092B-C50C-407E-A947-70E740481C1C}">
                <a14:useLocalDpi xmlns:a14="http://schemas.microsoft.com/office/drawing/2010/main" val="0"/>
              </a:ext>
            </a:extLst>
          </a:blip>
          <a:srcRect l="2607" r="2607"/>
          <a:stretch>
            <a:fillRect/>
          </a:stretch>
        </p:blipFill>
        <p:spPr/>
      </p:pic>
    </p:spTree>
    <p:extLst>
      <p:ext uri="{BB962C8B-B14F-4D97-AF65-F5344CB8AC3E}">
        <p14:creationId xmlns:p14="http://schemas.microsoft.com/office/powerpoint/2010/main" val="22911920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CCFFCC"/>
        </a:solidFill>
        <a:effectLst/>
      </p:bgPr>
    </p:bg>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57200" y="381000"/>
            <a:ext cx="5943600" cy="838200"/>
          </a:xfrm>
          <a:prstGeom prst="rect">
            <a:avLst/>
          </a:prstGeom>
          <a:noFill/>
          <a:ln w="12700">
            <a:miter lim="800000"/>
            <a:headEnd/>
            <a:tailEnd/>
          </a:ln>
        </p:spPr>
        <p:txBody>
          <a:bodyPr vert="horz" wrap="square" lIns="91440" tIns="45720" rIns="39688" bIns="45720" numCol="1" rtlCol="0" anchor="ctr" anchorCtr="0" compatLnSpc="1">
            <a:prstTxWarp prst="textNoShape">
              <a:avLst/>
            </a:prstTxWarp>
            <a:normAutofit/>
          </a:bodyPr>
          <a:lstStyle>
            <a:lvl1pPr algn="l" defTabSz="457200" rtl="0" eaLnBrk="1" latinLnBrk="0" hangingPunct="1">
              <a:spcBef>
                <a:spcPct val="0"/>
              </a:spcBef>
              <a:buNone/>
              <a:defRPr sz="4400" kern="1200">
                <a:solidFill>
                  <a:srgbClr val="6AA9BF"/>
                </a:solidFill>
                <a:latin typeface="Optima"/>
                <a:ea typeface="+mj-ea"/>
                <a:cs typeface="Optima"/>
              </a:defRPr>
            </a:lvl1pPr>
          </a:lstStyle>
          <a:p>
            <a:r>
              <a:rPr lang="en-US" sz="3700" dirty="0" err="1" smtClean="0">
                <a:solidFill>
                  <a:srgbClr val="353298"/>
                </a:solidFill>
              </a:rPr>
              <a:t>Simiganch</a:t>
            </a:r>
            <a:r>
              <a:rPr lang="en-US" sz="3700" dirty="0" smtClean="0">
                <a:solidFill>
                  <a:srgbClr val="353298"/>
                </a:solidFill>
              </a:rPr>
              <a:t>, Tajikistan (SIMI):</a:t>
            </a:r>
            <a:endParaRPr lang="en-US" sz="3700" dirty="0">
              <a:solidFill>
                <a:srgbClr val="353298"/>
              </a:solidFill>
            </a:endParaRPr>
          </a:p>
        </p:txBody>
      </p:sp>
      <p:sp>
        <p:nvSpPr>
          <p:cNvPr id="5" name="Rectangle 2"/>
          <p:cNvSpPr txBox="1">
            <a:spLocks noChangeArrowheads="1"/>
          </p:cNvSpPr>
          <p:nvPr/>
        </p:nvSpPr>
        <p:spPr>
          <a:xfrm>
            <a:off x="768344" y="1447800"/>
            <a:ext cx="7613656" cy="1982109"/>
          </a:xfrm>
          <a:prstGeom prst="rect">
            <a:avLst/>
          </a:prstGeom>
        </p:spPr>
        <p:txBody>
          <a:bodyPr vert="horz" wrap="square" lIns="91440" tIns="45720" rIns="39688"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rgbClr val="0B5183"/>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rgbClr val="ADC676"/>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rgbClr val="0B5183"/>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rgbClr val="0B5183"/>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rgbClr val="0B5183"/>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endParaRPr lang="en-US" sz="1900" dirty="0" smtClean="0">
              <a:solidFill>
                <a:srgbClr val="169898"/>
              </a:solidFill>
            </a:endParaRPr>
          </a:p>
          <a:p>
            <a:pPr>
              <a:lnSpc>
                <a:spcPct val="80000"/>
              </a:lnSpc>
              <a:buClr>
                <a:srgbClr val="353298"/>
              </a:buClr>
              <a:buFont typeface="Wingdings" charset="2"/>
              <a:buChar char="§"/>
            </a:pPr>
            <a:r>
              <a:rPr lang="en-US" sz="2700" dirty="0" smtClean="0"/>
              <a:t>LLNL provided funding to IRIS for equipment and installation costs</a:t>
            </a:r>
          </a:p>
          <a:p>
            <a:pPr>
              <a:lnSpc>
                <a:spcPct val="80000"/>
              </a:lnSpc>
              <a:buClr>
                <a:srgbClr val="353298"/>
              </a:buClr>
              <a:buFont typeface="Wingdings" charset="2"/>
              <a:buChar char="§"/>
            </a:pPr>
            <a:r>
              <a:rPr lang="en-US" sz="2700" dirty="0" smtClean="0"/>
              <a:t>MOU with Tajiks in place</a:t>
            </a:r>
            <a:endParaRPr lang="en-US" sz="2700" dirty="0" smtClean="0">
              <a:solidFill>
                <a:srgbClr val="FF0000"/>
              </a:solidFill>
              <a:latin typeface="Zapf Dingbats"/>
              <a:ea typeface="Zapf Dingbats"/>
              <a:cs typeface="Zapf Dingbats"/>
            </a:endParaRPr>
          </a:p>
          <a:p>
            <a:pPr>
              <a:lnSpc>
                <a:spcPct val="80000"/>
              </a:lnSpc>
              <a:buClr>
                <a:srgbClr val="353298"/>
              </a:buClr>
              <a:buFont typeface="Wingdings" charset="2"/>
              <a:buChar char="§"/>
            </a:pPr>
            <a:r>
              <a:rPr lang="en-US" sz="2700" dirty="0"/>
              <a:t>S</a:t>
            </a:r>
            <a:r>
              <a:rPr lang="en-US" sz="2700" dirty="0" smtClean="0"/>
              <a:t>ite mods (bridge, power, doors) to be done by Tajiks</a:t>
            </a:r>
          </a:p>
          <a:p>
            <a:pPr>
              <a:lnSpc>
                <a:spcPct val="80000"/>
              </a:lnSpc>
              <a:buClr>
                <a:srgbClr val="353298"/>
              </a:buClr>
              <a:buFont typeface="Wingdings" charset="2"/>
              <a:buChar char="§"/>
            </a:pPr>
            <a:r>
              <a:rPr lang="en-US" sz="2700" dirty="0" smtClean="0"/>
              <a:t>IDA assembled equipment; shipment now in Dushanbe</a:t>
            </a:r>
          </a:p>
          <a:p>
            <a:pPr>
              <a:lnSpc>
                <a:spcPct val="80000"/>
              </a:lnSpc>
              <a:buClr>
                <a:srgbClr val="353298"/>
              </a:buClr>
              <a:buFont typeface="Wingdings" charset="2"/>
              <a:buChar char="§"/>
            </a:pPr>
            <a:r>
              <a:rPr lang="en-US" sz="2700" dirty="0" smtClean="0"/>
              <a:t>Installation projected for May2016</a:t>
            </a:r>
          </a:p>
          <a:p>
            <a:pPr marL="39688" indent="0">
              <a:lnSpc>
                <a:spcPct val="80000"/>
              </a:lnSpc>
              <a:buClr>
                <a:srgbClr val="353298"/>
              </a:buClr>
              <a:buFont typeface="Arial"/>
              <a:buNone/>
            </a:pPr>
            <a:endParaRPr lang="en-US" sz="2700" dirty="0" smtClean="0">
              <a:solidFill>
                <a:srgbClr val="FF0000"/>
              </a:solidFill>
              <a:latin typeface="Zapf Dingbats"/>
              <a:ea typeface="Zapf Dingbats"/>
              <a:cs typeface="Zapf Dingbats"/>
            </a:endParaRPr>
          </a:p>
          <a:p>
            <a:pPr marL="39688" indent="0">
              <a:lnSpc>
                <a:spcPct val="80000"/>
              </a:lnSpc>
              <a:buClr>
                <a:srgbClr val="353298"/>
              </a:buClr>
              <a:buFont typeface="Arial"/>
              <a:buNone/>
            </a:pPr>
            <a:endParaRPr lang="en-US" sz="2700" dirty="0" smtClean="0">
              <a:solidFill>
                <a:srgbClr val="169898"/>
              </a:solidFill>
            </a:endParaRPr>
          </a:p>
          <a:p>
            <a:pPr marL="39688" indent="0">
              <a:lnSpc>
                <a:spcPct val="80000"/>
              </a:lnSpc>
              <a:buClr>
                <a:srgbClr val="353298"/>
              </a:buClr>
              <a:buFont typeface="Arial"/>
              <a:buNone/>
            </a:pPr>
            <a:endParaRPr lang="en-US" sz="2700" dirty="0" smtClean="0">
              <a:solidFill>
                <a:srgbClr val="169898"/>
              </a:solidFill>
            </a:endParaRPr>
          </a:p>
          <a:p>
            <a:pPr>
              <a:lnSpc>
                <a:spcPct val="80000"/>
              </a:lnSpc>
              <a:buClr>
                <a:srgbClr val="353298"/>
              </a:buClr>
              <a:buFont typeface="Arial"/>
              <a:buNone/>
            </a:pPr>
            <a:endParaRPr lang="en-US" sz="1900" dirty="0" smtClean="0">
              <a:solidFill>
                <a:srgbClr val="169898"/>
              </a:solidFill>
            </a:endParaRPr>
          </a:p>
          <a:p>
            <a:pPr>
              <a:lnSpc>
                <a:spcPct val="80000"/>
              </a:lnSpc>
              <a:buClr>
                <a:srgbClr val="353298"/>
              </a:buClr>
              <a:buFont typeface="Arial"/>
              <a:buNone/>
            </a:pPr>
            <a:endParaRPr lang="en-US" sz="2700" dirty="0" smtClean="0">
              <a:solidFill>
                <a:srgbClr val="169898"/>
              </a:solidFill>
            </a:endParaRPr>
          </a:p>
        </p:txBody>
      </p:sp>
      <p:pic>
        <p:nvPicPr>
          <p:cNvPr id="8" name="Picture 7" descr="erdbeben:Users:pdavis:NOBACKUP:IDA other:Stations:Uzbekistan 2013:trip report:sitepics:simi_a.jpg"/>
          <p:cNvPicPr/>
          <p:nvPr/>
        </p:nvPicPr>
        <p:blipFill>
          <a:blip r:embed="rId3">
            <a:extLst>
              <a:ext uri="{28A0092B-C50C-407E-A947-70E740481C1C}">
                <a14:useLocalDpi xmlns:a14="http://schemas.microsoft.com/office/drawing/2010/main" val="0"/>
              </a:ext>
            </a:extLst>
          </a:blip>
          <a:srcRect/>
          <a:stretch>
            <a:fillRect/>
          </a:stretch>
        </p:blipFill>
        <p:spPr bwMode="auto">
          <a:xfrm>
            <a:off x="814580" y="3657600"/>
            <a:ext cx="7772400" cy="2819400"/>
          </a:xfrm>
          <a:prstGeom prst="rect">
            <a:avLst/>
          </a:prstGeom>
          <a:noFill/>
          <a:ln>
            <a:noFill/>
          </a:ln>
        </p:spPr>
      </p:pic>
    </p:spTree>
    <p:extLst>
      <p:ext uri="{BB962C8B-B14F-4D97-AF65-F5344CB8AC3E}">
        <p14:creationId xmlns:p14="http://schemas.microsoft.com/office/powerpoint/2010/main" val="410094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CFFCC"/>
        </a:solidFill>
        <a:effectLst/>
      </p:bgPr>
    </p:bg>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bwMode="auto">
          <a:xfrm>
            <a:off x="533400" y="304800"/>
            <a:ext cx="7620000" cy="2895600"/>
          </a:xfrm>
          <a:noFill/>
          <a:ln w="12700">
            <a:miter lim="800000"/>
            <a:headEnd/>
            <a:tailEnd/>
          </a:ln>
        </p:spPr>
        <p:txBody>
          <a:bodyPr wrap="square" lIns="91440" tIns="45720" rIns="39688" bIns="45720" numCol="1" anchor="ctr" anchorCtr="0" compatLnSpc="1">
            <a:prstTxWarp prst="textNoShape">
              <a:avLst/>
            </a:prstTxWarp>
            <a:normAutofit fontScale="90000"/>
            <a:scene3d>
              <a:camera prst="orthographicFront"/>
              <a:lightRig rig="soft" dir="t">
                <a:rot lat="0" lon="0" rev="10800000"/>
              </a:lightRig>
            </a:scene3d>
            <a:sp3d>
              <a:bevelT w="27940" h="12700"/>
              <a:contourClr>
                <a:srgbClr val="DDDDDD"/>
              </a:contourClr>
            </a:sp3d>
          </a:bodyPr>
          <a:lstStyle/>
          <a:p>
            <a:r>
              <a:rPr lang="en-US" sz="3700" b="1" spc="150" dirty="0" err="1" smtClean="0">
                <a:ln w="11430"/>
                <a:solidFill>
                  <a:srgbClr val="000000"/>
                </a:solidFill>
                <a:effectLst>
                  <a:outerShdw blurRad="25400" algn="tl" rotWithShape="0">
                    <a:srgbClr val="000000">
                      <a:alpha val="43000"/>
                    </a:srgbClr>
                  </a:outerShdw>
                </a:effectLst>
              </a:rPr>
              <a:t>Karasay</a:t>
            </a:r>
            <a:r>
              <a:rPr lang="en-US" sz="3700" b="1" spc="150" dirty="0" smtClean="0">
                <a:ln w="11430"/>
                <a:solidFill>
                  <a:srgbClr val="000000"/>
                </a:solidFill>
                <a:effectLst>
                  <a:outerShdw blurRad="25400" algn="tl" rotWithShape="0">
                    <a:srgbClr val="000000">
                      <a:alpha val="43000"/>
                    </a:srgbClr>
                  </a:outerShdw>
                </a:effectLst>
              </a:rPr>
              <a:t>, Uzbekistan:</a:t>
            </a:r>
            <a:br>
              <a:rPr lang="en-US" sz="3700" b="1" spc="150" dirty="0" smtClean="0">
                <a:ln w="11430"/>
                <a:solidFill>
                  <a:srgbClr val="000000"/>
                </a:solidFill>
                <a:effectLst>
                  <a:outerShdw blurRad="25400" algn="tl" rotWithShape="0">
                    <a:srgbClr val="000000">
                      <a:alpha val="43000"/>
                    </a:srgbClr>
                  </a:outerShdw>
                </a:effectLst>
              </a:rPr>
            </a:br>
            <a:r>
              <a:rPr lang="en-US" sz="3700" b="1" spc="150" dirty="0" smtClean="0">
                <a:ln w="11430"/>
                <a:solidFill>
                  <a:srgbClr val="F8F8F8"/>
                </a:solidFill>
                <a:effectLst>
                  <a:outerShdw blurRad="25400" algn="tl" rotWithShape="0">
                    <a:srgbClr val="000000">
                      <a:alpha val="43000"/>
                    </a:srgbClr>
                  </a:outerShdw>
                </a:effectLst>
              </a:rPr>
              <a:t/>
            </a:r>
            <a:br>
              <a:rPr lang="en-US" sz="3700" b="1" spc="150" dirty="0" smtClean="0">
                <a:ln w="11430"/>
                <a:solidFill>
                  <a:srgbClr val="F8F8F8"/>
                </a:solidFill>
                <a:effectLst>
                  <a:outerShdw blurRad="25400" algn="tl" rotWithShape="0">
                    <a:srgbClr val="000000">
                      <a:alpha val="43000"/>
                    </a:srgbClr>
                  </a:outerShdw>
                </a:effectLst>
              </a:rPr>
            </a:br>
            <a:r>
              <a:rPr lang="en-US" sz="2000" b="1" i="1" spc="150" dirty="0" smtClean="0">
                <a:ln w="11430"/>
                <a:solidFill>
                  <a:srgbClr val="000000"/>
                </a:solidFill>
                <a:effectLst>
                  <a:outerShdw blurRad="25400" algn="tl" rotWithShape="0">
                    <a:srgbClr val="000000">
                      <a:alpha val="43000"/>
                    </a:srgbClr>
                  </a:outerShdw>
                </a:effectLst>
              </a:rPr>
              <a:t>”News </a:t>
            </a:r>
            <a:r>
              <a:rPr lang="en-US" sz="2000" b="1" i="1" spc="150" dirty="0">
                <a:ln w="11430"/>
                <a:solidFill>
                  <a:srgbClr val="000000"/>
                </a:solidFill>
                <a:effectLst>
                  <a:outerShdw blurRad="25400" algn="tl" rotWithShape="0">
                    <a:srgbClr val="000000">
                      <a:alpha val="43000"/>
                    </a:srgbClr>
                  </a:outerShdw>
                </a:effectLst>
              </a:rPr>
              <a:t>for </a:t>
            </a:r>
            <a:r>
              <a:rPr lang="en-US" sz="2000" b="1" i="1" spc="150" dirty="0" smtClean="0">
                <a:ln w="11430"/>
                <a:solidFill>
                  <a:srgbClr val="000000"/>
                </a:solidFill>
                <a:effectLst>
                  <a:outerShdw blurRad="25400" algn="tl" rotWithShape="0">
                    <a:srgbClr val="000000">
                      <a:alpha val="43000"/>
                    </a:srgbClr>
                  </a:outerShdw>
                </a:effectLst>
              </a:rPr>
              <a:t>You: the </a:t>
            </a:r>
            <a:r>
              <a:rPr lang="en-US" sz="2000" b="1" i="1" spc="150" dirty="0">
                <a:ln w="11430"/>
                <a:solidFill>
                  <a:srgbClr val="000000"/>
                </a:solidFill>
                <a:effectLst>
                  <a:outerShdw blurRad="25400" algn="tl" rotWithShape="0">
                    <a:srgbClr val="000000">
                      <a:alpha val="43000"/>
                    </a:srgbClr>
                  </a:outerShdw>
                </a:effectLst>
              </a:rPr>
              <a:t>department of the international relations of the cabinet of Ministry  of the Republic </a:t>
            </a:r>
            <a:r>
              <a:rPr lang="en-US" sz="2000" b="1" i="1" spc="150" dirty="0" smtClean="0">
                <a:ln w="11430"/>
                <a:solidFill>
                  <a:srgbClr val="000000"/>
                </a:solidFill>
                <a:effectLst>
                  <a:outerShdw blurRad="25400" algn="tl" rotWithShape="0">
                    <a:srgbClr val="000000">
                      <a:alpha val="43000"/>
                    </a:srgbClr>
                  </a:outerShdw>
                </a:effectLst>
              </a:rPr>
              <a:t>recommended </a:t>
            </a:r>
            <a:r>
              <a:rPr lang="en-US" sz="2000" b="1" i="1" spc="150" dirty="0">
                <a:ln w="11430"/>
                <a:solidFill>
                  <a:srgbClr val="000000"/>
                </a:solidFill>
                <a:effectLst>
                  <a:outerShdw blurRad="25400" algn="tl" rotWithShape="0">
                    <a:srgbClr val="000000">
                      <a:alpha val="43000"/>
                    </a:srgbClr>
                  </a:outerShdw>
                </a:effectLst>
              </a:rPr>
              <a:t>to all departments to undersign about coordination on one copy of the </a:t>
            </a:r>
            <a:r>
              <a:rPr lang="en-US" sz="2000" b="1" i="1" spc="150" dirty="0" smtClean="0">
                <a:ln w="11430"/>
                <a:solidFill>
                  <a:srgbClr val="000000"/>
                </a:solidFill>
                <a:effectLst>
                  <a:outerShdw blurRad="25400" algn="tl" rotWithShape="0">
                    <a:srgbClr val="000000">
                      <a:alpha val="43000"/>
                    </a:srgbClr>
                  </a:outerShdw>
                </a:effectLst>
              </a:rPr>
              <a:t>Agreement. Now </a:t>
            </a:r>
            <a:r>
              <a:rPr lang="en-US" sz="2000" b="1" i="1" spc="150" dirty="0">
                <a:ln w="11430"/>
                <a:solidFill>
                  <a:srgbClr val="000000"/>
                </a:solidFill>
                <a:effectLst>
                  <a:outerShdw blurRad="25400" algn="tl" rotWithShape="0">
                    <a:srgbClr val="000000">
                      <a:alpha val="43000"/>
                    </a:srgbClr>
                  </a:outerShdw>
                </a:effectLst>
              </a:rPr>
              <a:t>we run on instances and we sign the Agreement</a:t>
            </a:r>
            <a:r>
              <a:rPr lang="en-US" sz="2000" b="1" i="1" spc="150" dirty="0" smtClean="0">
                <a:ln w="11430"/>
                <a:solidFill>
                  <a:srgbClr val="000000"/>
                </a:solidFill>
                <a:effectLst>
                  <a:outerShdw blurRad="25400" algn="tl" rotWithShape="0">
                    <a:srgbClr val="000000">
                      <a:alpha val="43000"/>
                    </a:srgbClr>
                  </a:outerShdw>
                </a:effectLst>
              </a:rPr>
              <a:t>.“</a:t>
            </a:r>
            <a:r>
              <a:rPr lang="en-US" sz="2000" b="1" i="1" spc="150" dirty="0">
                <a:ln w="11430"/>
                <a:solidFill>
                  <a:srgbClr val="000000"/>
                </a:solidFill>
                <a:effectLst>
                  <a:outerShdw blurRad="25400" algn="tl" rotWithShape="0">
                    <a:srgbClr val="000000">
                      <a:alpha val="43000"/>
                    </a:srgbClr>
                  </a:outerShdw>
                </a:effectLst>
              </a:rPr>
              <a:t/>
            </a:r>
            <a:br>
              <a:rPr lang="en-US" sz="2000" b="1" i="1" spc="150" dirty="0">
                <a:ln w="11430"/>
                <a:solidFill>
                  <a:srgbClr val="000000"/>
                </a:solidFill>
                <a:effectLst>
                  <a:outerShdw blurRad="25400" algn="tl" rotWithShape="0">
                    <a:srgbClr val="000000">
                      <a:alpha val="43000"/>
                    </a:srgbClr>
                  </a:outerShdw>
                </a:effectLst>
              </a:rPr>
            </a:br>
            <a:r>
              <a:rPr lang="en-US" sz="2000" b="1" i="1" spc="150" dirty="0" smtClean="0">
                <a:ln w="11430"/>
                <a:solidFill>
                  <a:srgbClr val="000000"/>
                </a:solidFill>
                <a:effectLst>
                  <a:outerShdw blurRad="25400" algn="tl" rotWithShape="0">
                    <a:srgbClr val="000000">
                      <a:alpha val="43000"/>
                    </a:srgbClr>
                  </a:outerShdw>
                </a:effectLst>
              </a:rPr>
              <a:t/>
            </a:r>
            <a:br>
              <a:rPr lang="en-US" sz="2000" b="1" i="1" spc="150" dirty="0" smtClean="0">
                <a:ln w="11430"/>
                <a:solidFill>
                  <a:srgbClr val="000000"/>
                </a:solidFill>
                <a:effectLst>
                  <a:outerShdw blurRad="25400" algn="tl" rotWithShape="0">
                    <a:srgbClr val="000000">
                      <a:alpha val="43000"/>
                    </a:srgbClr>
                  </a:outerShdw>
                </a:effectLst>
              </a:rPr>
            </a:br>
            <a:r>
              <a:rPr lang="en-US" sz="2000" b="1" i="1" spc="150" dirty="0" err="1" smtClean="0">
                <a:ln w="11430"/>
                <a:solidFill>
                  <a:srgbClr val="000000"/>
                </a:solidFill>
                <a:effectLst>
                  <a:outerShdw blurRad="25400" algn="tl" rotWithShape="0">
                    <a:srgbClr val="000000">
                      <a:alpha val="43000"/>
                    </a:srgbClr>
                  </a:outerShdw>
                </a:effectLst>
              </a:rPr>
              <a:t>Alisher</a:t>
            </a:r>
            <a:r>
              <a:rPr lang="en-US" sz="2000" b="1" i="1" spc="150" dirty="0" smtClean="0">
                <a:ln w="11430"/>
                <a:solidFill>
                  <a:srgbClr val="000000"/>
                </a:solidFill>
                <a:effectLst>
                  <a:outerShdw blurRad="25400" algn="tl" rotWithShape="0">
                    <a:srgbClr val="000000">
                      <a:alpha val="43000"/>
                    </a:srgbClr>
                  </a:outerShdw>
                </a:effectLst>
              </a:rPr>
              <a:t> </a:t>
            </a:r>
            <a:r>
              <a:rPr lang="en-US" sz="2000" b="1" i="1" spc="150" dirty="0" err="1" smtClean="0">
                <a:ln w="11430"/>
                <a:solidFill>
                  <a:srgbClr val="000000"/>
                </a:solidFill>
                <a:effectLst>
                  <a:outerShdw blurRad="25400" algn="tl" rotWithShape="0">
                    <a:srgbClr val="000000">
                      <a:alpha val="43000"/>
                    </a:srgbClr>
                  </a:outerShdw>
                </a:effectLst>
              </a:rPr>
              <a:t>Ibramagov</a:t>
            </a:r>
            <a:r>
              <a:rPr lang="en-US" sz="2000" b="1" i="1" spc="150" dirty="0" smtClean="0">
                <a:ln w="11430"/>
                <a:solidFill>
                  <a:srgbClr val="000000"/>
                </a:solidFill>
                <a:effectLst>
                  <a:outerShdw blurRad="25400" algn="tl" rotWithShape="0">
                    <a:srgbClr val="000000">
                      <a:alpha val="43000"/>
                    </a:srgbClr>
                  </a:outerShdw>
                </a:effectLst>
              </a:rPr>
              <a:t>, Director, Tashkent Region   </a:t>
            </a:r>
            <a:br>
              <a:rPr lang="en-US" sz="2000" b="1" i="1" spc="150" dirty="0" smtClean="0">
                <a:ln w="11430"/>
                <a:solidFill>
                  <a:srgbClr val="000000"/>
                </a:solidFill>
                <a:effectLst>
                  <a:outerShdw blurRad="25400" algn="tl" rotWithShape="0">
                    <a:srgbClr val="000000">
                      <a:alpha val="43000"/>
                    </a:srgbClr>
                  </a:outerShdw>
                </a:effectLst>
              </a:rPr>
            </a:br>
            <a:r>
              <a:rPr lang="en-US" sz="2000" b="1" i="1" spc="150" dirty="0" smtClean="0">
                <a:ln w="11430"/>
                <a:solidFill>
                  <a:srgbClr val="000000"/>
                </a:solidFill>
                <a:effectLst>
                  <a:outerShdw blurRad="25400" algn="tl" rotWithShape="0">
                    <a:srgbClr val="000000">
                      <a:alpha val="43000"/>
                    </a:srgbClr>
                  </a:outerShdw>
                </a:effectLst>
              </a:rPr>
              <a:t>Sept 22, 2015</a:t>
            </a:r>
            <a:endParaRPr lang="en-US" sz="2000" b="1" i="1" spc="150" dirty="0">
              <a:ln w="11430"/>
              <a:solidFill>
                <a:srgbClr val="000000"/>
              </a:solidFill>
              <a:effectLst>
                <a:outerShdw blurRad="25400" algn="tl" rotWithShape="0">
                  <a:srgbClr val="000000">
                    <a:alpha val="43000"/>
                  </a:srgbClr>
                </a:outerShdw>
              </a:effectLst>
            </a:endParaRPr>
          </a:p>
        </p:txBody>
      </p:sp>
      <p:pic>
        <p:nvPicPr>
          <p:cNvPr id="6" name="Picture 5" descr="erdbeben:Users:pdavis:NOBACKUP:IDA other:Stations:Uzbekistan 2013:trip report:sitepics:kara_a.jpg"/>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7924800" cy="2860979"/>
          </a:xfrm>
          <a:prstGeom prst="rect">
            <a:avLst/>
          </a:prstGeom>
          <a:noFill/>
          <a:ln>
            <a:noFill/>
          </a:ln>
        </p:spPr>
      </p:pic>
    </p:spTree>
    <p:extLst>
      <p:ext uri="{BB962C8B-B14F-4D97-AF65-F5344CB8AC3E}">
        <p14:creationId xmlns:p14="http://schemas.microsoft.com/office/powerpoint/2010/main" val="103872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79" y="269607"/>
            <a:ext cx="8297422" cy="947737"/>
          </a:xfrm>
        </p:spPr>
        <p:txBody>
          <a:bodyPr>
            <a:noAutofit/>
          </a:bodyPr>
          <a:lstStyle/>
          <a:p>
            <a:r>
              <a:rPr lang="en-US" sz="3600" b="1" dirty="0" smtClean="0"/>
              <a:t>Typical Equipment at GSN Stations</a:t>
            </a:r>
            <a:br>
              <a:rPr lang="en-US" sz="3600" b="1" dirty="0" smtClean="0"/>
            </a:br>
            <a:endParaRPr lang="en-US" sz="3600" b="1" dirty="0"/>
          </a:p>
        </p:txBody>
      </p:sp>
      <p:pic>
        <p:nvPicPr>
          <p:cNvPr id="8" name="Content Placeholder 7" descr="Screen Shot 2015-10-15 at 1.17.22 PM.png"/>
          <p:cNvPicPr>
            <a:picLocks noGrp="1" noChangeAspect="1"/>
          </p:cNvPicPr>
          <p:nvPr>
            <p:ph idx="1"/>
          </p:nvPr>
        </p:nvPicPr>
        <p:blipFill>
          <a:blip r:embed="rId2">
            <a:extLst>
              <a:ext uri="{28A0092B-C50C-407E-A947-70E740481C1C}">
                <a14:useLocalDpi xmlns:a14="http://schemas.microsoft.com/office/drawing/2010/main" val="0"/>
              </a:ext>
            </a:extLst>
          </a:blip>
          <a:srcRect l="-21626" r="-21626"/>
          <a:stretch>
            <a:fillRect/>
          </a:stretch>
        </p:blipFill>
        <p:spPr>
          <a:xfrm>
            <a:off x="-258348" y="1077652"/>
            <a:ext cx="9996414" cy="5519140"/>
          </a:xfrm>
        </p:spPr>
      </p:pic>
    </p:spTree>
    <p:extLst>
      <p:ext uri="{BB962C8B-B14F-4D97-AF65-F5344CB8AC3E}">
        <p14:creationId xmlns:p14="http://schemas.microsoft.com/office/powerpoint/2010/main" val="42673583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599"/>
            <a:ext cx="9144000" cy="1143000"/>
          </a:xfrm>
        </p:spPr>
        <p:txBody>
          <a:bodyPr>
            <a:noAutofit/>
          </a:bodyPr>
          <a:lstStyle/>
          <a:p>
            <a:pPr algn="ctr"/>
            <a:r>
              <a:rPr lang="en-US" sz="3200" b="1" dirty="0" smtClean="0"/>
              <a:t>EQUIPMENT AGE &amp; DATA AVAILABILITY</a:t>
            </a:r>
            <a:endParaRPr lang="en-US" sz="3200" b="1" dirty="0"/>
          </a:p>
        </p:txBody>
      </p:sp>
      <p:pic>
        <p:nvPicPr>
          <p:cNvPr id="5" name="Picture 4" descr="Equipment Age - IDA 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63" y="1159286"/>
            <a:ext cx="4450604" cy="3950267"/>
          </a:xfrm>
          <a:prstGeom prst="rect">
            <a:avLst/>
          </a:prstGeom>
        </p:spPr>
      </p:pic>
      <p:cxnSp>
        <p:nvCxnSpPr>
          <p:cNvPr id="8" name="Straight Connector 7"/>
          <p:cNvCxnSpPr/>
          <p:nvPr/>
        </p:nvCxnSpPr>
        <p:spPr>
          <a:xfrm>
            <a:off x="3086100" y="1647210"/>
            <a:ext cx="0" cy="2895600"/>
          </a:xfrm>
          <a:prstGeom prst="line">
            <a:avLst/>
          </a:prstGeom>
          <a:ln w="28575" cmpd="sng">
            <a:prstDash val="dot"/>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0" y="5310482"/>
            <a:ext cx="9127943" cy="1015663"/>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342900" indent="-342900">
              <a:buFont typeface="Wingdings" charset="2"/>
              <a:buChar char="²"/>
            </a:pPr>
            <a:r>
              <a:rPr lang="en-US" sz="2000" b="1" spc="150" dirty="0" smtClean="0">
                <a:ln w="11430"/>
                <a:solidFill>
                  <a:srgbClr val="F8F8F8"/>
                </a:solidFill>
                <a:effectLst>
                  <a:outerShdw blurRad="25400" algn="tl" rotWithShape="0">
                    <a:srgbClr val="000000">
                      <a:alpha val="43000"/>
                    </a:srgbClr>
                  </a:outerShdw>
                </a:effectLst>
                <a:latin typeface="Minion pro"/>
                <a:cs typeface="Minion pro"/>
              </a:rPr>
              <a:t>An increase in network performance, i.e. data availability, can be correlated with the refurbishment of stations with the next generation data </a:t>
            </a:r>
            <a:r>
              <a:rPr lang="en-US" sz="2000" b="1" spc="150" dirty="0" smtClean="0">
                <a:ln w="11430"/>
                <a:solidFill>
                  <a:srgbClr val="F8F8F8"/>
                </a:solidFill>
                <a:effectLst>
                  <a:outerShdw blurRad="25400" algn="tl" rotWithShape="0">
                    <a:srgbClr val="000000">
                      <a:alpha val="43000"/>
                    </a:srgbClr>
                  </a:outerShdw>
                </a:effectLst>
                <a:latin typeface="Eurostile"/>
                <a:cs typeface="Eurostile"/>
              </a:rPr>
              <a:t>loggers and</a:t>
            </a:r>
            <a:r>
              <a:rPr lang="en-US" sz="2000" b="1" spc="150" dirty="0" smtClean="0">
                <a:ln w="11430"/>
                <a:solidFill>
                  <a:srgbClr val="F8F8F8"/>
                </a:solidFill>
                <a:effectLst>
                  <a:outerShdw blurRad="25400" algn="tl" rotWithShape="0">
                    <a:srgbClr val="000000">
                      <a:alpha val="43000"/>
                    </a:srgbClr>
                  </a:outerShdw>
                </a:effectLst>
                <a:latin typeface="Minion pro"/>
                <a:cs typeface="Minion pro"/>
              </a:rPr>
              <a:t> secondary sensors</a:t>
            </a:r>
            <a:endParaRPr lang="en-US" sz="2000" b="1" spc="150" dirty="0">
              <a:ln w="11430"/>
              <a:solidFill>
                <a:srgbClr val="F8F8F8"/>
              </a:solidFill>
              <a:effectLst>
                <a:outerShdw blurRad="25400" algn="tl" rotWithShape="0">
                  <a:srgbClr val="000000">
                    <a:alpha val="43000"/>
                  </a:srgbClr>
                </a:outerShdw>
              </a:effectLst>
              <a:latin typeface="Minion pro"/>
              <a:cs typeface="Minion pro"/>
            </a:endParaRPr>
          </a:p>
        </p:txBody>
      </p:sp>
      <p:pic>
        <p:nvPicPr>
          <p:cNvPr id="4" name="Picture 3" descr="Percent_Av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533" y="1165400"/>
            <a:ext cx="3864432" cy="3889710"/>
          </a:xfrm>
          <a:prstGeom prst="rect">
            <a:avLst/>
          </a:prstGeom>
        </p:spPr>
      </p:pic>
      <p:cxnSp>
        <p:nvCxnSpPr>
          <p:cNvPr id="10" name="Straight Connector 9"/>
          <p:cNvCxnSpPr/>
          <p:nvPr/>
        </p:nvCxnSpPr>
        <p:spPr>
          <a:xfrm flipV="1">
            <a:off x="6719668" y="1183613"/>
            <a:ext cx="17381" cy="3692972"/>
          </a:xfrm>
          <a:prstGeom prst="line">
            <a:avLst/>
          </a:prstGeom>
          <a:ln w="28575" cmpd="sng">
            <a:prstDash val="dot"/>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6819900" y="3651250"/>
            <a:ext cx="1162050" cy="523220"/>
          </a:xfrm>
          <a:prstGeom prst="rect">
            <a:avLst/>
          </a:prstGeom>
          <a:noFill/>
        </p:spPr>
        <p:txBody>
          <a:bodyPr wrap="square" rtlCol="0">
            <a:spAutoFit/>
          </a:bodyPr>
          <a:lstStyle/>
          <a:p>
            <a:pPr algn="ctr"/>
            <a:r>
              <a:rPr lang="en-US" sz="1400" dirty="0" smtClean="0">
                <a:latin typeface="Eurostile"/>
                <a:cs typeface="Eurostile"/>
              </a:rPr>
              <a:t>ARRA funding</a:t>
            </a:r>
            <a:endParaRPr lang="en-US" sz="1400" dirty="0">
              <a:latin typeface="Eurostile"/>
              <a:cs typeface="Eurostile"/>
            </a:endParaRPr>
          </a:p>
        </p:txBody>
      </p:sp>
      <p:sp>
        <p:nvSpPr>
          <p:cNvPr id="12" name="TextBox 11"/>
          <p:cNvSpPr txBox="1"/>
          <p:nvPr/>
        </p:nvSpPr>
        <p:spPr>
          <a:xfrm>
            <a:off x="1803400" y="3912860"/>
            <a:ext cx="1162050" cy="523220"/>
          </a:xfrm>
          <a:prstGeom prst="rect">
            <a:avLst/>
          </a:prstGeom>
          <a:noFill/>
        </p:spPr>
        <p:txBody>
          <a:bodyPr wrap="square" rtlCol="0">
            <a:spAutoFit/>
          </a:bodyPr>
          <a:lstStyle/>
          <a:p>
            <a:pPr algn="ctr"/>
            <a:r>
              <a:rPr lang="en-US" sz="1400" dirty="0" smtClean="0">
                <a:latin typeface="Eurostile"/>
                <a:cs typeface="Eurostile"/>
              </a:rPr>
              <a:t>ARRA funding</a:t>
            </a:r>
            <a:endParaRPr lang="en-US" sz="1400" dirty="0">
              <a:latin typeface="Eurostile"/>
              <a:cs typeface="Eurostile"/>
            </a:endParaRPr>
          </a:p>
        </p:txBody>
      </p:sp>
      <p:cxnSp>
        <p:nvCxnSpPr>
          <p:cNvPr id="13" name="Straight Arrow Connector 12"/>
          <p:cNvCxnSpPr/>
          <p:nvPr/>
        </p:nvCxnSpPr>
        <p:spPr>
          <a:xfrm>
            <a:off x="2743200" y="4174470"/>
            <a:ext cx="342900" cy="57150"/>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6737049" y="4174470"/>
            <a:ext cx="451151" cy="261610"/>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18368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947737"/>
          </a:xfrm>
        </p:spPr>
        <p:txBody>
          <a:bodyPr>
            <a:normAutofit fontScale="90000"/>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rPr>
              <a:t>TECHNOLOGY DEVELOPMENTS</a:t>
            </a:r>
            <a:endParaRPr lang="en-US" b="1" spc="150" dirty="0">
              <a:ln w="11430"/>
              <a:solidFill>
                <a:srgbClr val="F8F8F8"/>
              </a:solidFill>
              <a:effectLst>
                <a:outerShdw blurRad="25400" algn="tl" rotWithShape="0">
                  <a:srgbClr val="000000">
                    <a:alpha val="43000"/>
                  </a:srgbClr>
                </a:outerShdw>
              </a:effectLst>
            </a:endParaRPr>
          </a:p>
        </p:txBody>
      </p:sp>
      <p:sp>
        <p:nvSpPr>
          <p:cNvPr id="4" name="Content Placeholder 3"/>
          <p:cNvSpPr>
            <a:spLocks noGrp="1"/>
          </p:cNvSpPr>
          <p:nvPr>
            <p:ph idx="1"/>
          </p:nvPr>
        </p:nvSpPr>
        <p:spPr>
          <a:xfrm>
            <a:off x="457200" y="858306"/>
            <a:ext cx="8229600" cy="1151467"/>
          </a:xfrm>
        </p:spPr>
        <p:txBody>
          <a:bodyPr>
            <a:noAutofit/>
            <a:scene3d>
              <a:camera prst="orthographicFront"/>
              <a:lightRig rig="soft" dir="t">
                <a:rot lat="0" lon="0" rev="10800000"/>
              </a:lightRig>
            </a:scene3d>
            <a:sp3d>
              <a:bevelT w="27940" h="12700"/>
              <a:contourClr>
                <a:srgbClr val="DDDDDD"/>
              </a:contourClr>
            </a:sp3d>
          </a:bodyPr>
          <a:lstStyle/>
          <a:p>
            <a:pPr marL="0" indent="0">
              <a:buNone/>
            </a:pPr>
            <a:r>
              <a:rPr lang="en-US" sz="2000" b="1" spc="150" dirty="0" smtClean="0">
                <a:ln w="11430"/>
                <a:solidFill>
                  <a:srgbClr val="F8F8F8"/>
                </a:solidFill>
                <a:effectLst>
                  <a:outerShdw blurRad="25400" algn="tl" rotWithShape="0">
                    <a:srgbClr val="000000">
                      <a:alpha val="43000"/>
                    </a:srgbClr>
                  </a:outerShdw>
                </a:effectLst>
              </a:rPr>
              <a:t>GSN design goals require very broadband seismometers Technological advancements to the STS-1 and KS54000 must be driven by science &amp; community</a:t>
            </a:r>
          </a:p>
          <a:p>
            <a:pPr marL="0" indent="0">
              <a:buNone/>
            </a:pPr>
            <a:endParaRPr lang="en-US" b="1" spc="150" dirty="0">
              <a:ln w="11430"/>
              <a:solidFill>
                <a:srgbClr val="F8F8F8"/>
              </a:solidFill>
              <a:effectLst>
                <a:outerShdw blurRad="25400" algn="tl" rotWithShape="0">
                  <a:srgbClr val="000000">
                    <a:alpha val="43000"/>
                  </a:srgbClr>
                </a:outerShdw>
              </a:effectLst>
            </a:endParaRPr>
          </a:p>
          <a:p>
            <a:pPr marL="0" indent="0">
              <a:buNone/>
            </a:pPr>
            <a:endParaRPr lang="en-US" b="1" spc="150" dirty="0" smtClean="0">
              <a:ln w="11430"/>
              <a:solidFill>
                <a:srgbClr val="F8F8F8"/>
              </a:solidFill>
              <a:effectLst>
                <a:outerShdw blurRad="25400" algn="tl" rotWithShape="0">
                  <a:srgbClr val="000000">
                    <a:alpha val="43000"/>
                  </a:srgbClr>
                </a:outerShdw>
              </a:effectLst>
            </a:endParaRPr>
          </a:p>
          <a:p>
            <a:pPr marL="0" indent="0">
              <a:buNone/>
            </a:pPr>
            <a:endParaRPr lang="en-US" b="1" spc="150" dirty="0" smtClean="0">
              <a:ln w="11430"/>
              <a:solidFill>
                <a:srgbClr val="F8F8F8"/>
              </a:solidFill>
              <a:effectLst>
                <a:outerShdw blurRad="25400" algn="tl" rotWithShape="0">
                  <a:srgbClr val="000000">
                    <a:alpha val="43000"/>
                  </a:srgbClr>
                </a:outerShdw>
              </a:effectLst>
            </a:endParaRPr>
          </a:p>
          <a:p>
            <a:pPr marL="0" indent="0">
              <a:buNone/>
            </a:pPr>
            <a:endParaRPr lang="en-US" b="1" spc="150" dirty="0" smtClean="0">
              <a:ln w="11430"/>
              <a:solidFill>
                <a:srgbClr val="F8F8F8"/>
              </a:solidFill>
              <a:effectLst>
                <a:outerShdw blurRad="25400" algn="tl" rotWithShape="0">
                  <a:srgbClr val="000000">
                    <a:alpha val="43000"/>
                  </a:srgbClr>
                </a:outerShdw>
              </a:effectLst>
            </a:endParaRPr>
          </a:p>
          <a:p>
            <a:pPr marL="0" indent="0">
              <a:buNone/>
            </a:pPr>
            <a:endParaRPr lang="en-US" b="1" spc="150" dirty="0">
              <a:ln w="11430"/>
              <a:solidFill>
                <a:srgbClr val="F8F8F8"/>
              </a:solidFill>
              <a:effectLst>
                <a:outerShdw blurRad="25400" algn="tl" rotWithShape="0">
                  <a:srgbClr val="000000">
                    <a:alpha val="43000"/>
                  </a:srgbClr>
                </a:outerShdw>
              </a:effectLst>
            </a:endParaRPr>
          </a:p>
          <a:p>
            <a:pPr marL="0" indent="0">
              <a:buNone/>
            </a:pPr>
            <a:endParaRPr lang="en-US" b="1" spc="150" dirty="0" smtClean="0">
              <a:ln w="11430"/>
              <a:solidFill>
                <a:srgbClr val="F8F8F8"/>
              </a:solidFill>
              <a:effectLst>
                <a:outerShdw blurRad="25400" algn="tl" rotWithShape="0">
                  <a:srgbClr val="000000">
                    <a:alpha val="43000"/>
                  </a:srgbClr>
                </a:outerShdw>
              </a:effectLst>
            </a:endParaRPr>
          </a:p>
          <a:p>
            <a:pPr marL="0" indent="0">
              <a:buNone/>
            </a:pPr>
            <a:endParaRPr lang="en-US" b="1" spc="150" dirty="0">
              <a:ln w="11430"/>
              <a:solidFill>
                <a:srgbClr val="F8F8F8"/>
              </a:solidFill>
              <a:effectLst>
                <a:outerShdw blurRad="25400" algn="tl" rotWithShape="0">
                  <a:srgbClr val="000000">
                    <a:alpha val="43000"/>
                  </a:srgbClr>
                </a:outerShdw>
              </a:effectLst>
            </a:endParaRPr>
          </a:p>
          <a:p>
            <a:endParaRPr lang="en-US" b="1" spc="150" dirty="0" smtClean="0">
              <a:ln w="11430"/>
              <a:solidFill>
                <a:srgbClr val="F8F8F8"/>
              </a:solidFill>
              <a:effectLst>
                <a:outerShdw blurRad="25400" algn="tl" rotWithShape="0">
                  <a:srgbClr val="000000">
                    <a:alpha val="43000"/>
                  </a:srgbClr>
                </a:outerShdw>
              </a:effectLst>
            </a:endParaRPr>
          </a:p>
          <a:p>
            <a:pPr lvl="2"/>
            <a:endParaRPr lang="en-US" sz="1600" b="1" spc="150" dirty="0">
              <a:ln w="11430"/>
              <a:solidFill>
                <a:srgbClr val="F8F8F8"/>
              </a:solidFill>
              <a:effectLst>
                <a:outerShdw blurRad="25400" algn="tl" rotWithShape="0">
                  <a:srgbClr val="000000">
                    <a:alpha val="43000"/>
                  </a:srgbClr>
                </a:outerShdw>
              </a:effectLst>
            </a:endParaRPr>
          </a:p>
        </p:txBody>
      </p:sp>
      <p:pic>
        <p:nvPicPr>
          <p:cNvPr id="8" name="Picture 7" descr="Metrozet_M2166-VBB_Seismometer_Datashe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33" y="3963719"/>
            <a:ext cx="3085344" cy="2051426"/>
          </a:xfrm>
          <a:prstGeom prst="rect">
            <a:avLst/>
          </a:prstGeom>
        </p:spPr>
      </p:pic>
      <p:pic>
        <p:nvPicPr>
          <p:cNvPr id="9" name="Picture 8" descr="Screen Shot 2015-03-17 at 3.1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695" y="1865579"/>
            <a:ext cx="1815021" cy="4531846"/>
          </a:xfrm>
          <a:prstGeom prst="rect">
            <a:avLst/>
          </a:prstGeom>
        </p:spPr>
      </p:pic>
      <p:pic>
        <p:nvPicPr>
          <p:cNvPr id="10" name="Picture 9" descr="Screen Shot 2015-03-17 at 3.22.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36" y="2201456"/>
            <a:ext cx="3100641" cy="1762263"/>
          </a:xfrm>
          <a:prstGeom prst="rect">
            <a:avLst/>
          </a:prstGeom>
        </p:spPr>
      </p:pic>
      <p:sp>
        <p:nvSpPr>
          <p:cNvPr id="13" name="TextBox 12"/>
          <p:cNvSpPr txBox="1"/>
          <p:nvPr/>
        </p:nvSpPr>
        <p:spPr>
          <a:xfrm>
            <a:off x="2511896" y="5579473"/>
            <a:ext cx="1398181" cy="369332"/>
          </a:xfrm>
          <a:prstGeom prst="rect">
            <a:avLst/>
          </a:prstGeom>
          <a:noFill/>
        </p:spPr>
        <p:txBody>
          <a:bodyPr wrap="square" rtlCol="0">
            <a:spAutoFit/>
          </a:bodyPr>
          <a:lstStyle/>
          <a:p>
            <a:r>
              <a:rPr lang="en-US" b="1" dirty="0" smtClean="0"/>
              <a:t>M2166-VBB</a:t>
            </a:r>
            <a:endParaRPr lang="en-US" b="1" dirty="0"/>
          </a:p>
        </p:txBody>
      </p:sp>
      <p:cxnSp>
        <p:nvCxnSpPr>
          <p:cNvPr id="15" name="Straight Arrow Connector 14"/>
          <p:cNvCxnSpPr/>
          <p:nvPr/>
        </p:nvCxnSpPr>
        <p:spPr>
          <a:xfrm>
            <a:off x="6522565" y="3838107"/>
            <a:ext cx="857945" cy="0"/>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17" name="Can 16"/>
          <p:cNvSpPr/>
          <p:nvPr/>
        </p:nvSpPr>
        <p:spPr>
          <a:xfrm>
            <a:off x="7521733" y="2009773"/>
            <a:ext cx="1032669" cy="412369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089128" y="3225055"/>
            <a:ext cx="1985145" cy="175432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rPr>
              <a:t>VBB </a:t>
            </a:r>
          </a:p>
          <a:p>
            <a:pPr algn="ctr"/>
            <a:r>
              <a:rPr lang="en-US" b="1" spc="150" dirty="0" smtClean="0">
                <a:ln w="11430"/>
                <a:solidFill>
                  <a:srgbClr val="F8F8F8"/>
                </a:solidFill>
                <a:effectLst>
                  <a:outerShdw blurRad="25400" algn="tl" rotWithShape="0">
                    <a:srgbClr val="000000">
                      <a:alpha val="43000"/>
                    </a:srgbClr>
                  </a:outerShdw>
                </a:effectLst>
              </a:rPr>
              <a:t>Borehole </a:t>
            </a:r>
          </a:p>
          <a:p>
            <a:pPr algn="ctr"/>
            <a:r>
              <a:rPr lang="en-US" b="1" spc="150" dirty="0" smtClean="0">
                <a:ln w="11430"/>
                <a:solidFill>
                  <a:srgbClr val="F8F8F8"/>
                </a:solidFill>
                <a:effectLst>
                  <a:outerShdw blurRad="25400" algn="tl" rotWithShape="0">
                    <a:srgbClr val="000000">
                      <a:alpha val="43000"/>
                    </a:srgbClr>
                  </a:outerShdw>
                </a:effectLst>
              </a:rPr>
              <a:t>Seismometer under development</a:t>
            </a:r>
          </a:p>
          <a:p>
            <a:pPr algn="ctr"/>
            <a:r>
              <a:rPr lang="en-US" b="1" spc="150" dirty="0" smtClean="0">
                <a:ln w="11430"/>
                <a:solidFill>
                  <a:srgbClr val="F8F8F8"/>
                </a:solidFill>
                <a:effectLst>
                  <a:outerShdw blurRad="25400" algn="tl" rotWithShape="0">
                    <a:srgbClr val="000000">
                      <a:alpha val="43000"/>
                    </a:srgbClr>
                  </a:outerShdw>
                </a:effectLst>
              </a:rPr>
              <a:t>(STS-6A)   </a:t>
            </a:r>
            <a:endParaRPr lang="en-US" b="1" spc="150" dirty="0">
              <a:ln w="11430"/>
              <a:solidFill>
                <a:srgbClr val="F8F8F8"/>
              </a:solidFill>
              <a:effectLst>
                <a:outerShdw blurRad="25400" algn="tl" rotWithShape="0">
                  <a:srgbClr val="000000">
                    <a:alpha val="43000"/>
                  </a:srgbClr>
                </a:outerShdw>
              </a:effectLst>
            </a:endParaRPr>
          </a:p>
        </p:txBody>
      </p:sp>
      <p:sp>
        <p:nvSpPr>
          <p:cNvPr id="18" name="TextBox 17"/>
          <p:cNvSpPr txBox="1"/>
          <p:nvPr/>
        </p:nvSpPr>
        <p:spPr>
          <a:xfrm>
            <a:off x="4978983" y="2009773"/>
            <a:ext cx="996432" cy="369332"/>
          </a:xfrm>
          <a:prstGeom prst="rect">
            <a:avLst/>
          </a:prstGeom>
          <a:noFill/>
        </p:spPr>
        <p:txBody>
          <a:bodyPr wrap="square" rtlCol="0">
            <a:spAutoFit/>
          </a:bodyPr>
          <a:lstStyle/>
          <a:p>
            <a:r>
              <a:rPr lang="en-US" b="1" dirty="0" smtClean="0"/>
              <a:t>KS54000</a:t>
            </a:r>
            <a:endParaRPr lang="en-US" b="1" dirty="0"/>
          </a:p>
        </p:txBody>
      </p:sp>
      <p:sp>
        <p:nvSpPr>
          <p:cNvPr id="3" name="TextBox 2"/>
          <p:cNvSpPr txBox="1"/>
          <p:nvPr/>
        </p:nvSpPr>
        <p:spPr>
          <a:xfrm>
            <a:off x="380581" y="6134443"/>
            <a:ext cx="4262630"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Prototype vault sensor being tested</a:t>
            </a:r>
            <a:endParaRPr lang="en-US"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8645672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000" dirty="0" smtClean="0"/>
              <a:t>  </a:t>
            </a:r>
            <a:r>
              <a:rPr lang="en-US" sz="4000" b="1" dirty="0" smtClean="0"/>
              <a:t>Key Recommendations</a:t>
            </a:r>
            <a:endParaRPr lang="en-US" sz="4000" b="1" dirty="0"/>
          </a:p>
        </p:txBody>
      </p:sp>
      <p:sp>
        <p:nvSpPr>
          <p:cNvPr id="2" name="Content Placeholder 1"/>
          <p:cNvSpPr>
            <a:spLocks noGrp="1"/>
          </p:cNvSpPr>
          <p:nvPr>
            <p:ph idx="1"/>
          </p:nvPr>
        </p:nvSpPr>
        <p:spPr>
          <a:xfrm>
            <a:off x="0" y="928687"/>
            <a:ext cx="9144000" cy="5647617"/>
          </a:xfrm>
        </p:spPr>
        <p:txBody>
          <a:bodyPr>
            <a:normAutofit fontScale="40000" lnSpcReduction="20000"/>
          </a:bodyPr>
          <a:lstStyle/>
          <a:p>
            <a:pPr marL="0" indent="0" algn="ctr">
              <a:buNone/>
            </a:pPr>
            <a:endParaRPr lang="en-US" b="1" dirty="0"/>
          </a:p>
          <a:p>
            <a:r>
              <a:rPr lang="en-US" sz="5100" dirty="0" smtClean="0"/>
              <a:t>Review Design Goals in light of current research &amp; monitoring requirements</a:t>
            </a:r>
          </a:p>
          <a:p>
            <a:endParaRPr lang="en-US" sz="5100" dirty="0"/>
          </a:p>
          <a:p>
            <a:r>
              <a:rPr lang="en-US" sz="5100" dirty="0" smtClean="0"/>
              <a:t>Return GSN to full funding levels, &amp; continued cost-effective operations</a:t>
            </a:r>
          </a:p>
          <a:p>
            <a:endParaRPr lang="en-US" sz="5100" dirty="0"/>
          </a:p>
          <a:p>
            <a:r>
              <a:rPr lang="en-US" sz="5100" dirty="0" smtClean="0"/>
              <a:t>Review recent technology developments and quantify costs and benefits</a:t>
            </a:r>
          </a:p>
          <a:p>
            <a:endParaRPr lang="en-US" sz="5100" dirty="0" smtClean="0"/>
          </a:p>
          <a:p>
            <a:r>
              <a:rPr lang="en-US" sz="5100" dirty="0" smtClean="0"/>
              <a:t>Maintain strong community oversight of GSN</a:t>
            </a:r>
          </a:p>
          <a:p>
            <a:endParaRPr lang="en-US" sz="5100" dirty="0" smtClean="0"/>
          </a:p>
          <a:p>
            <a:r>
              <a:rPr lang="en-US" sz="5100" dirty="0" smtClean="0"/>
              <a:t>Sustain emphasis on data quality</a:t>
            </a:r>
          </a:p>
          <a:p>
            <a:endParaRPr lang="en-US" sz="5100" dirty="0" smtClean="0"/>
          </a:p>
          <a:p>
            <a:r>
              <a:rPr lang="en-US" sz="5100" dirty="0" smtClean="0"/>
              <a:t>Strengthen international </a:t>
            </a:r>
            <a:r>
              <a:rPr lang="en-US" sz="5100" dirty="0"/>
              <a:t>p</a:t>
            </a:r>
            <a:r>
              <a:rPr lang="en-US" sz="5100" dirty="0" smtClean="0"/>
              <a:t>artnerships</a:t>
            </a:r>
          </a:p>
          <a:p>
            <a:endParaRPr lang="en-US" sz="5100" dirty="0" smtClean="0"/>
          </a:p>
          <a:p>
            <a:r>
              <a:rPr lang="en-US" sz="5100" dirty="0" smtClean="0"/>
              <a:t>Ensure continued close integration between data collection, archiving and distribution</a:t>
            </a:r>
          </a:p>
          <a:p>
            <a:endParaRPr lang="en-US" sz="5100" dirty="0" smtClean="0"/>
          </a:p>
          <a:p>
            <a:r>
              <a:rPr lang="en-US" sz="5100" dirty="0" smtClean="0"/>
              <a:t>Continue the dual-operator, academic/government partnership between NSF/IRIS and the USGS</a:t>
            </a:r>
          </a:p>
          <a:p>
            <a:endParaRPr lang="en-US" sz="5100" dirty="0"/>
          </a:p>
          <a:p>
            <a:pPr marL="0" indent="0">
              <a:buNone/>
            </a:pPr>
            <a:endParaRPr lang="en-US" sz="5100" dirty="0" smtClean="0"/>
          </a:p>
          <a:p>
            <a:endParaRPr lang="en-US" dirty="0" smtClean="0"/>
          </a:p>
          <a:p>
            <a:endParaRPr lang="en-US" dirty="0"/>
          </a:p>
          <a:p>
            <a:endParaRPr lang="en-US" dirty="0"/>
          </a:p>
        </p:txBody>
      </p:sp>
    </p:spTree>
    <p:extLst>
      <p:ext uri="{BB962C8B-B14F-4D97-AF65-F5344CB8AC3E}">
        <p14:creationId xmlns:p14="http://schemas.microsoft.com/office/powerpoint/2010/main" val="41199435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solidFill>
                  <a:schemeClr val="bg1"/>
                </a:solidFill>
              </a:rPr>
              <a:t>GSN RENEWAL</a:t>
            </a:r>
            <a:endParaRPr lang="en-US" b="1" dirty="0">
              <a:solidFill>
                <a:schemeClr val="bg1"/>
              </a:solidFill>
            </a:endParaRPr>
          </a:p>
        </p:txBody>
      </p:sp>
      <p:sp>
        <p:nvSpPr>
          <p:cNvPr id="3" name="Content Placeholder 2"/>
          <p:cNvSpPr>
            <a:spLocks noGrp="1"/>
          </p:cNvSpPr>
          <p:nvPr>
            <p:ph idx="1"/>
          </p:nvPr>
        </p:nvSpPr>
        <p:spPr>
          <a:xfrm>
            <a:off x="286790" y="1126781"/>
            <a:ext cx="8857210" cy="5226501"/>
          </a:xfrm>
        </p:spPr>
        <p:txBody>
          <a:bodyPr>
            <a:noAutofit/>
          </a:bodyPr>
          <a:lstStyle/>
          <a:p>
            <a:pPr marL="0" indent="0">
              <a:buNone/>
            </a:pPr>
            <a:r>
              <a:rPr lang="en-US" b="1" dirty="0" smtClean="0"/>
              <a:t>PRIMARY GOALS:</a:t>
            </a:r>
          </a:p>
          <a:p>
            <a:pPr lvl="1">
              <a:buFont typeface="Wingdings" charset="2"/>
              <a:buChar char="²"/>
            </a:pPr>
            <a:r>
              <a:rPr lang="en-US" sz="2400" b="1" dirty="0" smtClean="0"/>
              <a:t>Replacement of data acquisition equipment </a:t>
            </a:r>
            <a:r>
              <a:rPr lang="en-US" sz="2400" b="1" i="1" dirty="0" smtClean="0"/>
              <a:t>(essentially complete)</a:t>
            </a:r>
          </a:p>
          <a:p>
            <a:pPr lvl="1">
              <a:buFont typeface="Wingdings" charset="2"/>
              <a:buChar char="²"/>
            </a:pPr>
            <a:endParaRPr lang="en-US" sz="2400" b="1" i="1" dirty="0" smtClean="0"/>
          </a:p>
          <a:p>
            <a:pPr lvl="1">
              <a:buFont typeface="Wingdings" charset="2"/>
              <a:buChar char="²"/>
            </a:pPr>
            <a:r>
              <a:rPr lang="en-US" sz="2400" b="1" dirty="0" smtClean="0"/>
              <a:t>Replacement of the primary borehole sensors  </a:t>
            </a:r>
            <a:r>
              <a:rPr lang="en-US" sz="2400" b="1" i="1" dirty="0" smtClean="0"/>
              <a:t>(prototype sensor in development)</a:t>
            </a:r>
          </a:p>
          <a:p>
            <a:pPr lvl="1">
              <a:buFont typeface="Wingdings" charset="2"/>
              <a:buChar char="²"/>
            </a:pPr>
            <a:endParaRPr lang="en-US" sz="2400" b="1" i="1" dirty="0" smtClean="0"/>
          </a:p>
          <a:p>
            <a:pPr lvl="1">
              <a:buFont typeface="Wingdings" charset="2"/>
              <a:buChar char="²"/>
            </a:pPr>
            <a:r>
              <a:rPr lang="en-US" sz="2400" b="1" dirty="0" smtClean="0"/>
              <a:t>Replacement (as needed) of primary vault sensors; </a:t>
            </a:r>
          </a:p>
          <a:p>
            <a:pPr lvl="1">
              <a:buFont typeface="Wingdings" charset="2"/>
              <a:buChar char="²"/>
            </a:pPr>
            <a:endParaRPr lang="en-US" sz="2400" b="1" dirty="0" smtClean="0"/>
          </a:p>
          <a:p>
            <a:pPr lvl="1">
              <a:buFont typeface="Wingdings" charset="2"/>
              <a:buChar char="²"/>
            </a:pPr>
            <a:r>
              <a:rPr lang="en-US" sz="2400" b="1" dirty="0" smtClean="0"/>
              <a:t>Repair/replacement of infrastructure</a:t>
            </a:r>
          </a:p>
          <a:p>
            <a:pPr lvl="1">
              <a:buFont typeface="Wingdings" charset="2"/>
              <a:buChar char="²"/>
            </a:pPr>
            <a:endParaRPr lang="en-US" sz="2400" b="1" dirty="0" smtClean="0"/>
          </a:p>
          <a:p>
            <a:pPr lvl="1">
              <a:buFont typeface="Wingdings" charset="2"/>
              <a:buChar char="²"/>
            </a:pPr>
            <a:r>
              <a:rPr lang="en-US" sz="2400" b="1" dirty="0" smtClean="0"/>
              <a:t>Strategic relocation or infill of station sites </a:t>
            </a:r>
            <a:r>
              <a:rPr lang="en-US" sz="2400" b="1" i="1" dirty="0" smtClean="0"/>
              <a:t>( e.g. Tajikistan and Uzbekistan stations)</a:t>
            </a:r>
            <a:endParaRPr lang="en-US" sz="2400" b="1" i="1" dirty="0"/>
          </a:p>
        </p:txBody>
      </p:sp>
    </p:spTree>
    <p:extLst>
      <p:ext uri="{BB962C8B-B14F-4D97-AF65-F5344CB8AC3E}">
        <p14:creationId xmlns:p14="http://schemas.microsoft.com/office/powerpoint/2010/main" val="15317562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6" y="-19050"/>
            <a:ext cx="9052024" cy="947737"/>
          </a:xfrm>
        </p:spPr>
        <p:txBody>
          <a:bodyPr>
            <a:normAutofit fontScale="90000"/>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rPr>
              <a:t>2015 External Review Recommendation</a:t>
            </a:r>
            <a:endParaRPr lang="en-US" sz="4000" b="1" spc="150" dirty="0">
              <a:ln w="11430"/>
              <a:solidFill>
                <a:srgbClr val="F8F8F8"/>
              </a:solidFill>
              <a:effectLst>
                <a:outerShdw blurRad="25400" algn="tl" rotWithShape="0">
                  <a:srgbClr val="000000">
                    <a:alpha val="43000"/>
                  </a:srgbClr>
                </a:outerShdw>
              </a:effectLst>
            </a:endParaRPr>
          </a:p>
        </p:txBody>
      </p:sp>
      <p:sp>
        <p:nvSpPr>
          <p:cNvPr id="4" name="Content Placeholder 3"/>
          <p:cNvSpPr>
            <a:spLocks noGrp="1"/>
          </p:cNvSpPr>
          <p:nvPr>
            <p:ph idx="1"/>
          </p:nvPr>
        </p:nvSpPr>
        <p:spPr>
          <a:xfrm>
            <a:off x="143007" y="1111746"/>
            <a:ext cx="8229600" cy="4525963"/>
          </a:xfrm>
        </p:spPr>
        <p:txBody>
          <a:bodyPr>
            <a:normAutofit/>
            <a:scene3d>
              <a:camera prst="orthographicFront"/>
              <a:lightRig rig="soft" dir="t">
                <a:rot lat="0" lon="0" rev="10800000"/>
              </a:lightRig>
            </a:scene3d>
            <a:sp3d>
              <a:bevelT w="27940" h="12700"/>
              <a:contourClr>
                <a:srgbClr val="DDDDDD"/>
              </a:contourClr>
            </a:sp3d>
          </a:bodyPr>
          <a:lstStyle/>
          <a:p>
            <a:pPr marL="0" indent="0">
              <a:buNone/>
            </a:pPr>
            <a:r>
              <a:rPr lang="en-US" sz="2000" b="1" i="1" spc="150" dirty="0" smtClean="0">
                <a:ln w="11430"/>
                <a:solidFill>
                  <a:srgbClr val="F8F8F8"/>
                </a:solidFill>
                <a:effectLst>
                  <a:outerShdw blurRad="25400" algn="tl" rotWithShape="0">
                    <a:srgbClr val="000000">
                      <a:alpha val="43000"/>
                    </a:srgbClr>
                  </a:outerShdw>
                </a:effectLst>
              </a:rPr>
              <a:t>“a global network of uniformly spaced stations (~2000 km spacing”), capable of recording the full range of seismic signals, with data collection in real time”</a:t>
            </a:r>
          </a:p>
          <a:p>
            <a:pPr marL="0" indent="0">
              <a:buNone/>
            </a:pPr>
            <a:endParaRPr lang="en-US" sz="2000" b="1" spc="150" dirty="0">
              <a:ln w="11430"/>
              <a:solidFill>
                <a:srgbClr val="F8F8F8"/>
              </a:solidFill>
              <a:effectLst>
                <a:outerShdw blurRad="25400" algn="tl" rotWithShape="0">
                  <a:srgbClr val="000000">
                    <a:alpha val="43000"/>
                  </a:srgbClr>
                </a:outerShdw>
              </a:effectLst>
            </a:endParaRPr>
          </a:p>
          <a:p>
            <a:pPr marL="0" indent="0">
              <a:buNone/>
            </a:pPr>
            <a:endParaRPr lang="en-US" sz="2000" b="1" spc="150" dirty="0" smtClean="0">
              <a:ln w="11430"/>
              <a:solidFill>
                <a:srgbClr val="F8F8F8"/>
              </a:solidFill>
              <a:effectLst>
                <a:outerShdw blurRad="25400" algn="tl" rotWithShape="0">
                  <a:srgbClr val="000000">
                    <a:alpha val="43000"/>
                  </a:srgbClr>
                </a:outerShdw>
              </a:effectLst>
            </a:endParaRPr>
          </a:p>
          <a:p>
            <a:pPr marL="0" indent="0">
              <a:buNone/>
            </a:pPr>
            <a:endParaRPr lang="en-US" sz="2000" b="1" spc="150" dirty="0">
              <a:ln w="11430"/>
              <a:solidFill>
                <a:srgbClr val="F8F8F8"/>
              </a:solidFill>
              <a:effectLst>
                <a:outerShdw blurRad="25400" algn="tl" rotWithShape="0">
                  <a:srgbClr val="000000">
                    <a:alpha val="43000"/>
                  </a:srgbClr>
                </a:outerShdw>
              </a:effectLst>
            </a:endParaRPr>
          </a:p>
          <a:p>
            <a:pPr marL="0" indent="0">
              <a:buNone/>
            </a:pPr>
            <a:endParaRPr lang="en-US" sz="2000" b="1" spc="150" dirty="0" smtClean="0">
              <a:ln w="11430"/>
              <a:solidFill>
                <a:srgbClr val="F8F8F8"/>
              </a:solidFill>
              <a:effectLst>
                <a:outerShdw blurRad="25400" algn="tl" rotWithShape="0">
                  <a:srgbClr val="000000">
                    <a:alpha val="43000"/>
                  </a:srgbClr>
                </a:outerShdw>
              </a:effectLst>
            </a:endParaRPr>
          </a:p>
        </p:txBody>
      </p:sp>
      <p:pic>
        <p:nvPicPr>
          <p:cNvPr id="7" name="Picture 6" descr="FDSN_contour-radius 10 de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975" y="2203771"/>
            <a:ext cx="5236446" cy="3306952"/>
          </a:xfrm>
          <a:prstGeom prst="rect">
            <a:avLst/>
          </a:prstGeom>
        </p:spPr>
      </p:pic>
      <p:sp>
        <p:nvSpPr>
          <p:cNvPr id="3" name="TextBox 2"/>
          <p:cNvSpPr txBox="1"/>
          <p:nvPr/>
        </p:nvSpPr>
        <p:spPr>
          <a:xfrm>
            <a:off x="62848" y="5701767"/>
            <a:ext cx="5470697" cy="104644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2200" b="1" spc="150" dirty="0">
                <a:ln w="11430"/>
                <a:solidFill>
                  <a:srgbClr val="F8F8F8"/>
                </a:solidFill>
                <a:effectLst>
                  <a:outerShdw blurRad="25400" algn="tl" rotWithShape="0">
                    <a:srgbClr val="000000">
                      <a:alpha val="43000"/>
                    </a:srgbClr>
                  </a:outerShdw>
                </a:effectLst>
              </a:rPr>
              <a:t> </a:t>
            </a:r>
            <a:r>
              <a:rPr lang="en-US" sz="2000" b="1" spc="150" dirty="0">
                <a:ln w="11430"/>
                <a:solidFill>
                  <a:srgbClr val="F8F8F8"/>
                </a:solidFill>
                <a:effectLst>
                  <a:outerShdw blurRad="25400" algn="tl" rotWithShape="0">
                    <a:srgbClr val="000000">
                      <a:alpha val="43000"/>
                    </a:srgbClr>
                  </a:outerShdw>
                </a:effectLst>
              </a:rPr>
              <a:t>Map showing existing </a:t>
            </a:r>
            <a:r>
              <a:rPr lang="en-US" sz="2000" b="1" spc="150" dirty="0" smtClean="0">
                <a:ln w="11430"/>
                <a:solidFill>
                  <a:srgbClr val="F8F8F8"/>
                </a:solidFill>
                <a:effectLst>
                  <a:outerShdw blurRad="25400" algn="tl" rotWithShape="0">
                    <a:srgbClr val="000000">
                      <a:alpha val="43000"/>
                    </a:srgbClr>
                  </a:outerShdw>
                </a:effectLst>
              </a:rPr>
              <a:t>GSN &amp; FDSN station distribution. Contours show # of stations within </a:t>
            </a:r>
            <a:r>
              <a:rPr lang="en-US" sz="2000" b="1" spc="150" dirty="0">
                <a:ln w="11430"/>
                <a:solidFill>
                  <a:srgbClr val="F8F8F8"/>
                </a:solidFill>
                <a:effectLst>
                  <a:outerShdw blurRad="25400" algn="tl" rotWithShape="0">
                    <a:srgbClr val="000000">
                      <a:alpha val="43000"/>
                    </a:srgbClr>
                  </a:outerShdw>
                </a:effectLst>
              </a:rPr>
              <a:t>10 degrees of each point </a:t>
            </a:r>
          </a:p>
        </p:txBody>
      </p:sp>
      <p:sp>
        <p:nvSpPr>
          <p:cNvPr id="5" name="TextBox 4"/>
          <p:cNvSpPr txBox="1"/>
          <p:nvPr/>
        </p:nvSpPr>
        <p:spPr>
          <a:xfrm>
            <a:off x="5492978" y="2302446"/>
            <a:ext cx="3651022" cy="267765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342900" indent="-342900">
              <a:buFont typeface="Wingdings" panose="05000000000000000000" pitchFamily="2" charset="2"/>
              <a:buChar char="q"/>
            </a:pPr>
            <a:r>
              <a:rPr lang="en-US" sz="2400" b="1" spc="150" dirty="0">
                <a:ln w="11430"/>
                <a:solidFill>
                  <a:srgbClr val="F8F8F8"/>
                </a:solidFill>
                <a:effectLst>
                  <a:outerShdw blurRad="25400" algn="tl" rotWithShape="0">
                    <a:srgbClr val="000000">
                      <a:alpha val="43000"/>
                    </a:srgbClr>
                  </a:outerShdw>
                </a:effectLst>
              </a:rPr>
              <a:t>Convene a community effort </a:t>
            </a:r>
            <a:r>
              <a:rPr lang="en-US" sz="2400" b="1" spc="150" dirty="0" smtClean="0">
                <a:ln w="11430"/>
                <a:solidFill>
                  <a:srgbClr val="F8F8F8"/>
                </a:solidFill>
                <a:effectLst>
                  <a:outerShdw blurRad="25400" algn="tl" rotWithShape="0">
                    <a:srgbClr val="000000">
                      <a:alpha val="43000"/>
                    </a:srgbClr>
                  </a:outerShdw>
                </a:effectLst>
              </a:rPr>
              <a:t>to design </a:t>
            </a:r>
            <a:r>
              <a:rPr lang="en-US" sz="2400" b="1" spc="150" dirty="0">
                <a:ln w="11430"/>
                <a:solidFill>
                  <a:srgbClr val="F8F8F8"/>
                </a:solidFill>
                <a:effectLst>
                  <a:outerShdw blurRad="25400" algn="tl" rotWithShape="0">
                    <a:srgbClr val="000000">
                      <a:alpha val="43000"/>
                    </a:srgbClr>
                  </a:outerShdw>
                </a:effectLst>
              </a:rPr>
              <a:t>&amp; propose </a:t>
            </a:r>
            <a:r>
              <a:rPr lang="en-US" sz="2400" b="1" spc="150" dirty="0" smtClean="0">
                <a:ln w="11430"/>
                <a:solidFill>
                  <a:srgbClr val="F8F8F8"/>
                </a:solidFill>
                <a:effectLst>
                  <a:outerShdw blurRad="25400" algn="tl" rotWithShape="0">
                    <a:srgbClr val="000000">
                      <a:alpha val="43000"/>
                    </a:srgbClr>
                  </a:outerShdw>
                </a:effectLst>
              </a:rPr>
              <a:t>a pilot/demonstration project addressing </a:t>
            </a:r>
            <a:r>
              <a:rPr lang="en-US" sz="2400" b="1" spc="150" dirty="0">
                <a:ln w="11430"/>
                <a:solidFill>
                  <a:srgbClr val="F8F8F8"/>
                </a:solidFill>
                <a:effectLst>
                  <a:outerShdw blurRad="25400" algn="tl" rotWithShape="0">
                    <a:srgbClr val="000000">
                      <a:alpha val="43000"/>
                    </a:srgbClr>
                  </a:outerShdw>
                </a:effectLst>
              </a:rPr>
              <a:t>important </a:t>
            </a:r>
            <a:r>
              <a:rPr lang="en-US" sz="2400" b="1" spc="150" dirty="0" smtClean="0">
                <a:ln w="11430"/>
                <a:solidFill>
                  <a:srgbClr val="F8F8F8"/>
                </a:solidFill>
                <a:effectLst>
                  <a:outerShdw blurRad="25400" algn="tl" rotWithShape="0">
                    <a:srgbClr val="000000">
                      <a:alpha val="43000"/>
                    </a:srgbClr>
                  </a:outerShdw>
                </a:effectLst>
              </a:rPr>
              <a:t>research options </a:t>
            </a:r>
            <a:r>
              <a:rPr lang="en-US" sz="2400" b="1" spc="150" dirty="0">
                <a:ln w="11430"/>
                <a:solidFill>
                  <a:srgbClr val="F8F8F8"/>
                </a:solidFill>
                <a:effectLst>
                  <a:outerShdw blurRad="25400" algn="tl" rotWithShape="0">
                    <a:srgbClr val="000000">
                      <a:alpha val="43000"/>
                    </a:srgbClr>
                  </a:outerShdw>
                </a:effectLst>
              </a:rPr>
              <a:t>in the oceans</a:t>
            </a:r>
          </a:p>
        </p:txBody>
      </p:sp>
      <p:grpSp>
        <p:nvGrpSpPr>
          <p:cNvPr id="15" name="Group 14"/>
          <p:cNvGrpSpPr/>
          <p:nvPr/>
        </p:nvGrpSpPr>
        <p:grpSpPr>
          <a:xfrm>
            <a:off x="573419" y="2852802"/>
            <a:ext cx="3581145" cy="1746569"/>
            <a:chOff x="573419" y="2852802"/>
            <a:chExt cx="3581145" cy="1746569"/>
          </a:xfrm>
        </p:grpSpPr>
        <p:sp>
          <p:nvSpPr>
            <p:cNvPr id="6" name="5-Point Star 5"/>
            <p:cNvSpPr/>
            <p:nvPr/>
          </p:nvSpPr>
          <p:spPr>
            <a:xfrm>
              <a:off x="723626" y="3374728"/>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658938" y="4194799"/>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1225901" y="4329656"/>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2415424" y="4074555"/>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573419" y="2852802"/>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1915416" y="3046335"/>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3608199" y="3661985"/>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3851957" y="4194798"/>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5-Point Star 15"/>
          <p:cNvSpPr/>
          <p:nvPr/>
        </p:nvSpPr>
        <p:spPr>
          <a:xfrm>
            <a:off x="5533545" y="5098512"/>
            <a:ext cx="302607" cy="269715"/>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875620" y="5032728"/>
            <a:ext cx="3353897" cy="83099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2400" b="1" spc="150" dirty="0" smtClean="0">
                <a:ln w="11430"/>
                <a:solidFill>
                  <a:srgbClr val="F8F8F8"/>
                </a:solidFill>
                <a:effectLst>
                  <a:outerShdw blurRad="25400" algn="tl" rotWithShape="0">
                    <a:srgbClr val="000000">
                      <a:alpha val="43000"/>
                    </a:srgbClr>
                  </a:outerShdw>
                </a:effectLst>
              </a:rPr>
              <a:t>Potential OBS-GSN sites</a:t>
            </a:r>
            <a:endParaRPr lang="en-US" sz="24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337983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4297696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319" y="407636"/>
            <a:ext cx="7953375" cy="947737"/>
          </a:xfrm>
        </p:spPr>
        <p:txBody>
          <a:bodyPr>
            <a:noAutofit/>
          </a:bodyPr>
          <a:lstStyle/>
          <a:p>
            <a:r>
              <a:rPr lang="en-US" sz="2000" i="1" dirty="0"/>
              <a:t>“</a:t>
            </a:r>
            <a:r>
              <a:rPr lang="en-US" sz="2400" i="1" dirty="0"/>
              <a:t>a global network of uniformly spaced stations (~2000 km spacing”), capable of recording the full range of seismic signals, with data collection in real time”</a:t>
            </a:r>
          </a:p>
        </p:txBody>
      </p:sp>
      <p:pic>
        <p:nvPicPr>
          <p:cNvPr id="5" name="Content Placeholder 4" descr="GSN map - 201510.png"/>
          <p:cNvPicPr>
            <a:picLocks noGrp="1" noChangeAspect="1"/>
          </p:cNvPicPr>
          <p:nvPr>
            <p:ph idx="1"/>
          </p:nvPr>
        </p:nvPicPr>
        <p:blipFill>
          <a:blip r:embed="rId3" cstate="print">
            <a:extLst>
              <a:ext uri="{28A0092B-C50C-407E-A947-70E740481C1C}">
                <a14:useLocalDpi xmlns:a14="http://schemas.microsoft.com/office/drawing/2010/main" val="0"/>
              </a:ext>
            </a:extLst>
          </a:blip>
          <a:srcRect l="-1174" r="-1174"/>
          <a:stretch>
            <a:fillRect/>
          </a:stretch>
        </p:blipFill>
        <p:spPr>
          <a:xfrm>
            <a:off x="443244" y="1730347"/>
            <a:ext cx="8229600" cy="4723608"/>
          </a:xfrm>
        </p:spPr>
      </p:pic>
    </p:spTree>
    <p:extLst>
      <p:ext uri="{BB962C8B-B14F-4D97-AF65-F5344CB8AC3E}">
        <p14:creationId xmlns:p14="http://schemas.microsoft.com/office/powerpoint/2010/main" val="27096274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Role of the GSN Program Manager</a:t>
            </a:r>
            <a:endParaRPr lang="en-US" sz="3600" dirty="0"/>
          </a:p>
        </p:txBody>
      </p:sp>
      <p:sp>
        <p:nvSpPr>
          <p:cNvPr id="2" name="Content Placeholder 1"/>
          <p:cNvSpPr>
            <a:spLocks noGrp="1"/>
          </p:cNvSpPr>
          <p:nvPr>
            <p:ph idx="1"/>
          </p:nvPr>
        </p:nvSpPr>
        <p:spPr>
          <a:xfrm>
            <a:off x="230885" y="1116140"/>
            <a:ext cx="8696661" cy="5240210"/>
          </a:xfrm>
        </p:spPr>
        <p:txBody>
          <a:bodyPr>
            <a:noAutofit/>
          </a:bodyPr>
          <a:lstStyle/>
          <a:p>
            <a:r>
              <a:rPr lang="en-US" sz="2400" dirty="0"/>
              <a:t>Provide technical advice and leadership in the development and evolution of the GSN </a:t>
            </a:r>
            <a:r>
              <a:rPr lang="en-US" sz="2400" dirty="0" smtClean="0"/>
              <a:t>Program</a:t>
            </a:r>
          </a:p>
          <a:p>
            <a:pPr lvl="1"/>
            <a:r>
              <a:rPr lang="en-US" sz="2000" dirty="0" smtClean="0"/>
              <a:t>Interface with IRIS governance (GSN </a:t>
            </a:r>
            <a:r>
              <a:rPr lang="en-US" sz="2000" dirty="0"/>
              <a:t>Standing Committee, </a:t>
            </a:r>
            <a:r>
              <a:rPr lang="en-US" sz="2000" dirty="0" smtClean="0"/>
              <a:t>etc.)</a:t>
            </a:r>
            <a:endParaRPr lang="en-US" sz="2000" dirty="0"/>
          </a:p>
          <a:p>
            <a:pPr lvl="1"/>
            <a:r>
              <a:rPr lang="en-US" sz="2000" dirty="0" smtClean="0"/>
              <a:t>Interface with IRIS management (IRIS </a:t>
            </a:r>
            <a:r>
              <a:rPr lang="en-US" sz="2000" dirty="0"/>
              <a:t>President, Instrumentation Services Director, </a:t>
            </a:r>
            <a:r>
              <a:rPr lang="en-US" sz="2000" dirty="0" smtClean="0"/>
              <a:t>etc.)</a:t>
            </a:r>
            <a:endParaRPr lang="en-US" sz="2000" dirty="0"/>
          </a:p>
          <a:p>
            <a:pPr lvl="1"/>
            <a:r>
              <a:rPr lang="en-US" sz="2000" dirty="0"/>
              <a:t>Interact with the leadership of the US Geological </a:t>
            </a:r>
            <a:r>
              <a:rPr lang="en-US" sz="2000" dirty="0" smtClean="0"/>
              <a:t>Survey</a:t>
            </a:r>
            <a:endParaRPr lang="en-US" sz="2000" dirty="0"/>
          </a:p>
          <a:p>
            <a:pPr lvl="1"/>
            <a:r>
              <a:rPr lang="en-US" sz="2000" dirty="0"/>
              <a:t>Guide and encourage instrument </a:t>
            </a:r>
            <a:r>
              <a:rPr lang="en-US" sz="2000" dirty="0" smtClean="0"/>
              <a:t>development</a:t>
            </a:r>
          </a:p>
          <a:p>
            <a:pPr lvl="1"/>
            <a:r>
              <a:rPr lang="en-US" sz="2000" dirty="0" smtClean="0"/>
              <a:t>Pursue </a:t>
            </a:r>
            <a:r>
              <a:rPr lang="en-US" sz="2000" dirty="0"/>
              <a:t>external funding resources, particularly for GSN </a:t>
            </a:r>
            <a:r>
              <a:rPr lang="en-US" sz="2000" dirty="0" smtClean="0"/>
              <a:t>recapitalization</a:t>
            </a:r>
          </a:p>
          <a:p>
            <a:pPr lvl="1"/>
            <a:endParaRPr lang="en-US" sz="2000" dirty="0"/>
          </a:p>
          <a:p>
            <a:r>
              <a:rPr lang="en-US" sz="2400" dirty="0"/>
              <a:t>Manage the GSN Program </a:t>
            </a:r>
            <a:r>
              <a:rPr lang="en-US" sz="2400" dirty="0" smtClean="0"/>
              <a:t>including</a:t>
            </a:r>
          </a:p>
          <a:p>
            <a:pPr lvl="1"/>
            <a:r>
              <a:rPr lang="en-US" sz="2000" dirty="0" smtClean="0"/>
              <a:t>Program technical, cost, schedule responsibilities</a:t>
            </a:r>
          </a:p>
          <a:p>
            <a:pPr lvl="1"/>
            <a:endParaRPr lang="en-US" sz="2000" dirty="0"/>
          </a:p>
          <a:p>
            <a:r>
              <a:rPr lang="en-US" sz="2400" dirty="0"/>
              <a:t>Serve as the primary interface between GSN and the user </a:t>
            </a:r>
            <a:r>
              <a:rPr lang="en-US" sz="2400" dirty="0" smtClean="0"/>
              <a:t>community</a:t>
            </a:r>
            <a:endParaRPr lang="en-US" sz="2400" dirty="0"/>
          </a:p>
        </p:txBody>
      </p:sp>
      <p:sp>
        <p:nvSpPr>
          <p:cNvPr id="4" name="Slide Number Placeholder 3"/>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Tree>
    <p:extLst>
      <p:ext uri="{BB962C8B-B14F-4D97-AF65-F5344CB8AC3E}">
        <p14:creationId xmlns:p14="http://schemas.microsoft.com/office/powerpoint/2010/main" val="9378542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599"/>
            <a:ext cx="9144000" cy="1143000"/>
          </a:xfrm>
        </p:spPr>
        <p:txBody>
          <a:bodyPr>
            <a:normAutofit/>
          </a:bodyPr>
          <a:lstStyle/>
          <a:p>
            <a:pPr algn="ctr"/>
            <a:r>
              <a:rPr lang="en-US" sz="3800" b="1" dirty="0" smtClean="0">
                <a:solidFill>
                  <a:srgbClr val="000090"/>
                </a:solidFill>
              </a:rPr>
              <a:t>SUSTAINED OPERATIONS on SEA FLOOR</a:t>
            </a:r>
            <a:endParaRPr lang="en-US" sz="3800" b="1" dirty="0"/>
          </a:p>
        </p:txBody>
      </p:sp>
      <p:sp>
        <p:nvSpPr>
          <p:cNvPr id="8" name="TextBox 7"/>
          <p:cNvSpPr txBox="1"/>
          <p:nvPr/>
        </p:nvSpPr>
        <p:spPr>
          <a:xfrm>
            <a:off x="984684" y="5051801"/>
            <a:ext cx="6878514" cy="1015663"/>
          </a:xfrm>
          <a:prstGeom prst="rect">
            <a:avLst/>
          </a:prstGeom>
          <a:noFill/>
        </p:spPr>
        <p:txBody>
          <a:bodyPr wrap="square" rtlCol="0">
            <a:spAutoFit/>
          </a:bodyPr>
          <a:lstStyle/>
          <a:p>
            <a:pPr algn="ctr"/>
            <a:r>
              <a:rPr lang="en-US" dirty="0" smtClean="0">
                <a:solidFill>
                  <a:srgbClr val="000090"/>
                </a:solidFill>
              </a:rPr>
              <a:t> </a:t>
            </a:r>
            <a:r>
              <a:rPr lang="en-US" sz="2000" dirty="0" smtClean="0">
                <a:solidFill>
                  <a:srgbClr val="000090"/>
                </a:solidFill>
              </a:rPr>
              <a:t> Map showing existing GSN&amp; FDSN station distribution. </a:t>
            </a:r>
          </a:p>
          <a:p>
            <a:pPr algn="ctr"/>
            <a:r>
              <a:rPr lang="en-US" sz="2000" dirty="0" smtClean="0">
                <a:solidFill>
                  <a:srgbClr val="000090"/>
                </a:solidFill>
              </a:rPr>
              <a:t> </a:t>
            </a:r>
            <a:r>
              <a:rPr lang="en-US" dirty="0" smtClean="0">
                <a:solidFill>
                  <a:srgbClr val="000090"/>
                </a:solidFill>
              </a:rPr>
              <a:t>Contoured values show the number of GSN stations </a:t>
            </a:r>
          </a:p>
          <a:p>
            <a:pPr algn="ctr"/>
            <a:r>
              <a:rPr lang="en-US" dirty="0" smtClean="0">
                <a:solidFill>
                  <a:srgbClr val="000090"/>
                </a:solidFill>
              </a:rPr>
              <a:t>within 10 degrees of each point </a:t>
            </a:r>
            <a:endParaRPr lang="en-US" dirty="0">
              <a:solidFill>
                <a:srgbClr val="000090"/>
              </a:solidFill>
            </a:endParaRPr>
          </a:p>
        </p:txBody>
      </p:sp>
      <p:pic>
        <p:nvPicPr>
          <p:cNvPr id="5" name="Picture 4" descr="USGS_logo_348_grn.jpg"/>
          <p:cNvPicPr>
            <a:picLocks noChangeAspect="1"/>
          </p:cNvPicPr>
          <p:nvPr/>
        </p:nvPicPr>
        <p:blipFill>
          <a:blip r:embed="rId2"/>
          <a:stretch>
            <a:fillRect/>
          </a:stretch>
        </p:blipFill>
        <p:spPr>
          <a:xfrm>
            <a:off x="457200" y="6402477"/>
            <a:ext cx="1122119" cy="413268"/>
          </a:xfrm>
          <a:prstGeom prst="rect">
            <a:avLst/>
          </a:prstGeom>
        </p:spPr>
      </p:pic>
      <p:pic>
        <p:nvPicPr>
          <p:cNvPr id="6" name="Picture 5" descr="IGPP_logo_round.jpg"/>
          <p:cNvPicPr>
            <a:picLocks noChangeAspect="1"/>
          </p:cNvPicPr>
          <p:nvPr/>
        </p:nvPicPr>
        <p:blipFill>
          <a:blip r:embed="rId3"/>
          <a:stretch>
            <a:fillRect/>
          </a:stretch>
        </p:blipFill>
        <p:spPr>
          <a:xfrm>
            <a:off x="1735813" y="6353283"/>
            <a:ext cx="470286" cy="470286"/>
          </a:xfrm>
          <a:prstGeom prst="rect">
            <a:avLst/>
          </a:prstGeom>
        </p:spPr>
      </p:pic>
      <p:pic>
        <p:nvPicPr>
          <p:cNvPr id="3" name="Picture 2" descr="FDSN_contour-radius 10 de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034" y="1152627"/>
            <a:ext cx="6174207" cy="3899173"/>
          </a:xfrm>
          <a:prstGeom prst="rect">
            <a:avLst/>
          </a:prstGeom>
        </p:spPr>
      </p:pic>
    </p:spTree>
    <p:extLst>
      <p:ext uri="{BB962C8B-B14F-4D97-AF65-F5344CB8AC3E}">
        <p14:creationId xmlns:p14="http://schemas.microsoft.com/office/powerpoint/2010/main" val="26752272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29" y="1120588"/>
            <a:ext cx="9024471" cy="5232695"/>
          </a:xfrm>
        </p:spPr>
        <p:txBody>
          <a:bodyPr>
            <a:normAutofit fontScale="32500" lnSpcReduction="20000"/>
          </a:bodyPr>
          <a:lstStyle/>
          <a:p>
            <a:r>
              <a:rPr lang="en-US" sz="7400" b="1" dirty="0" smtClean="0"/>
              <a:t>Technical</a:t>
            </a:r>
          </a:p>
          <a:p>
            <a:pPr lvl="1">
              <a:buFont typeface="Wingdings" charset="2"/>
              <a:buChar char="²"/>
            </a:pPr>
            <a:r>
              <a:rPr lang="en-US" sz="6000" dirty="0" smtClean="0"/>
              <a:t>Redundancy and robust field systems, power and communications</a:t>
            </a:r>
          </a:p>
          <a:p>
            <a:pPr lvl="1">
              <a:buFont typeface="Wingdings" charset="2"/>
              <a:buChar char="²"/>
            </a:pPr>
            <a:r>
              <a:rPr lang="en-US" sz="6000" dirty="0" smtClean="0"/>
              <a:t>Diversity in communications infrastructure</a:t>
            </a:r>
          </a:p>
          <a:p>
            <a:pPr lvl="1">
              <a:buNone/>
            </a:pPr>
            <a:endParaRPr lang="en-US" sz="6000" dirty="0" smtClean="0"/>
          </a:p>
          <a:p>
            <a:r>
              <a:rPr lang="en-US" sz="7400" b="1" dirty="0" smtClean="0"/>
              <a:t>Operational</a:t>
            </a:r>
          </a:p>
          <a:p>
            <a:pPr lvl="1">
              <a:buFont typeface="Wingdings" charset="2"/>
              <a:buChar char="²"/>
            </a:pPr>
            <a:r>
              <a:rPr lang="en-US" sz="6000" dirty="0" smtClean="0"/>
              <a:t>Efficiency and optimization of station operations</a:t>
            </a:r>
          </a:p>
          <a:p>
            <a:pPr lvl="2">
              <a:buFont typeface="Courier New"/>
              <a:buChar char="o"/>
            </a:pPr>
            <a:r>
              <a:rPr lang="en-US" sz="6000" dirty="0" smtClean="0"/>
              <a:t>  Both ASL and IDA continue making improvements to </a:t>
            </a:r>
          </a:p>
          <a:p>
            <a:pPr marL="914400" lvl="2" indent="0">
              <a:buNone/>
            </a:pPr>
            <a:r>
              <a:rPr lang="en-US" sz="6000" dirty="0" smtClean="0"/>
              <a:t>      efficiencies in network operations, and share techniques </a:t>
            </a:r>
          </a:p>
          <a:p>
            <a:pPr marL="914400" lvl="2" indent="0">
              <a:buNone/>
            </a:pPr>
            <a:r>
              <a:rPr lang="en-US" sz="6000" dirty="0" smtClean="0"/>
              <a:t>      and procedures </a:t>
            </a:r>
          </a:p>
          <a:p>
            <a:pPr lvl="2">
              <a:buFont typeface="Courier New"/>
              <a:buChar char="o"/>
            </a:pPr>
            <a:r>
              <a:rPr lang="en-US" sz="6000" dirty="0" smtClean="0"/>
              <a:t>  Standardization of equipment allows us to approach </a:t>
            </a:r>
          </a:p>
          <a:p>
            <a:pPr marL="914400" lvl="2" indent="0">
              <a:buNone/>
            </a:pPr>
            <a:r>
              <a:rPr lang="en-US" sz="6000" dirty="0" smtClean="0"/>
              <a:t>      cross-training between networks (GSN and beyond).</a:t>
            </a:r>
          </a:p>
          <a:p>
            <a:r>
              <a:rPr lang="en-US" sz="7400" b="1" dirty="0" smtClean="0"/>
              <a:t>Funding</a:t>
            </a:r>
          </a:p>
          <a:p>
            <a:pPr lvl="1">
              <a:buFont typeface="Wingdings" charset="2"/>
              <a:buChar char="²"/>
            </a:pPr>
            <a:r>
              <a:rPr lang="en-US" sz="6000" dirty="0" smtClean="0"/>
              <a:t>Continue cultivating financial support from non-NSF/USGS GSN users</a:t>
            </a:r>
          </a:p>
          <a:p>
            <a:pPr marL="0" indent="0">
              <a:buNone/>
            </a:pPr>
            <a:endParaRPr lang="en-US" sz="5100" dirty="0"/>
          </a:p>
          <a:p>
            <a:r>
              <a:rPr lang="en-US" sz="7400" b="1" dirty="0" smtClean="0"/>
              <a:t>International Partnerships</a:t>
            </a:r>
          </a:p>
          <a:p>
            <a:endParaRPr lang="en-US" dirty="0"/>
          </a:p>
          <a:p>
            <a:pPr marL="0" indent="0">
              <a:buNone/>
            </a:pPr>
            <a:endParaRPr lang="en-US" dirty="0" smtClean="0"/>
          </a:p>
        </p:txBody>
      </p:sp>
      <p:sp>
        <p:nvSpPr>
          <p:cNvPr id="2" name="Title 1"/>
          <p:cNvSpPr>
            <a:spLocks noGrp="1"/>
          </p:cNvSpPr>
          <p:nvPr>
            <p:ph type="title"/>
          </p:nvPr>
        </p:nvSpPr>
        <p:spPr>
          <a:xfrm>
            <a:off x="0" y="-161599"/>
            <a:ext cx="9144000" cy="1143000"/>
          </a:xfrm>
        </p:spPr>
        <p:txBody>
          <a:bodyPr/>
          <a:lstStyle/>
          <a:p>
            <a:pPr algn="ctr"/>
            <a:r>
              <a:rPr lang="en-US" b="1" dirty="0" smtClean="0"/>
              <a:t>GSN RESILIENCE</a:t>
            </a:r>
            <a:endParaRPr lang="en-US" b="1" dirty="0"/>
          </a:p>
        </p:txBody>
      </p:sp>
      <p:pic>
        <p:nvPicPr>
          <p:cNvPr id="5" name="Picture 4" descr="USGS_logo_348_grn.jpg"/>
          <p:cNvPicPr>
            <a:picLocks noChangeAspect="1"/>
          </p:cNvPicPr>
          <p:nvPr/>
        </p:nvPicPr>
        <p:blipFill>
          <a:blip r:embed="rId3"/>
          <a:stretch>
            <a:fillRect/>
          </a:stretch>
        </p:blipFill>
        <p:spPr>
          <a:xfrm>
            <a:off x="457200" y="6402477"/>
            <a:ext cx="1122119" cy="413268"/>
          </a:xfrm>
          <a:prstGeom prst="rect">
            <a:avLst/>
          </a:prstGeom>
        </p:spPr>
      </p:pic>
      <p:pic>
        <p:nvPicPr>
          <p:cNvPr id="6" name="Picture 5" descr="IGPP_logo_round.jpg"/>
          <p:cNvPicPr>
            <a:picLocks noChangeAspect="1"/>
          </p:cNvPicPr>
          <p:nvPr/>
        </p:nvPicPr>
        <p:blipFill>
          <a:blip r:embed="rId4"/>
          <a:stretch>
            <a:fillRect/>
          </a:stretch>
        </p:blipFill>
        <p:spPr>
          <a:xfrm>
            <a:off x="1735813" y="6353283"/>
            <a:ext cx="470286" cy="470286"/>
          </a:xfrm>
          <a:prstGeom prst="rect">
            <a:avLst/>
          </a:prstGeom>
        </p:spPr>
      </p:pic>
    </p:spTree>
    <p:extLst>
      <p:ext uri="{BB962C8B-B14F-4D97-AF65-F5344CB8AC3E}">
        <p14:creationId xmlns:p14="http://schemas.microsoft.com/office/powerpoint/2010/main" val="18759115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44909"/>
            <a:ext cx="8447764" cy="4847919"/>
          </a:xfrm>
        </p:spPr>
        <p:txBody>
          <a:bodyPr>
            <a:noAutofit/>
          </a:bodyPr>
          <a:lstStyle/>
          <a:p>
            <a:pPr>
              <a:buFont typeface="Wingdings" charset="2"/>
              <a:buChar char="²"/>
            </a:pPr>
            <a:r>
              <a:rPr lang="en-US" sz="2600" dirty="0" smtClean="0">
                <a:solidFill>
                  <a:srgbClr val="000090"/>
                </a:solidFill>
              </a:rPr>
              <a:t>GSN </a:t>
            </a:r>
            <a:r>
              <a:rPr lang="en-US" sz="2600" dirty="0">
                <a:solidFill>
                  <a:srgbClr val="000090"/>
                </a:solidFill>
              </a:rPr>
              <a:t>d</a:t>
            </a:r>
            <a:r>
              <a:rPr lang="en-US" sz="2600" dirty="0" smtClean="0">
                <a:solidFill>
                  <a:srgbClr val="000090"/>
                </a:solidFill>
              </a:rPr>
              <a:t>esign </a:t>
            </a:r>
            <a:r>
              <a:rPr lang="en-US" sz="2600" dirty="0">
                <a:solidFill>
                  <a:srgbClr val="000090"/>
                </a:solidFill>
              </a:rPr>
              <a:t>g</a:t>
            </a:r>
            <a:r>
              <a:rPr lang="en-US" sz="2600" dirty="0" smtClean="0">
                <a:solidFill>
                  <a:srgbClr val="000090"/>
                </a:solidFill>
              </a:rPr>
              <a:t>oals have largely been met (except for oceans)</a:t>
            </a:r>
          </a:p>
          <a:p>
            <a:pPr>
              <a:buFont typeface="Wingdings" charset="2"/>
              <a:buChar char="²"/>
            </a:pPr>
            <a:r>
              <a:rPr lang="en-US" sz="2600" dirty="0" smtClean="0">
                <a:solidFill>
                  <a:srgbClr val="000090"/>
                </a:solidFill>
              </a:rPr>
              <a:t>Large volumes of data are fully archived and distributed</a:t>
            </a:r>
          </a:p>
          <a:p>
            <a:pPr>
              <a:buFont typeface="Wingdings" charset="2"/>
              <a:buChar char="²"/>
            </a:pPr>
            <a:r>
              <a:rPr lang="en-US" sz="2600" dirty="0" smtClean="0">
                <a:solidFill>
                  <a:srgbClr val="000090"/>
                </a:solidFill>
              </a:rPr>
              <a:t>Management &amp; operational </a:t>
            </a:r>
            <a:r>
              <a:rPr lang="en-US" sz="2600" dirty="0">
                <a:solidFill>
                  <a:srgbClr val="000090"/>
                </a:solidFill>
              </a:rPr>
              <a:t>p</a:t>
            </a:r>
            <a:r>
              <a:rPr lang="en-US" sz="2600" dirty="0" smtClean="0">
                <a:solidFill>
                  <a:srgbClr val="000090"/>
                </a:solidFill>
              </a:rPr>
              <a:t>artnership </a:t>
            </a:r>
            <a:r>
              <a:rPr lang="en-US" sz="2600" dirty="0">
                <a:solidFill>
                  <a:srgbClr val="000090"/>
                </a:solidFill>
              </a:rPr>
              <a:t>s</a:t>
            </a:r>
            <a:r>
              <a:rPr lang="en-US" sz="2600" dirty="0" smtClean="0">
                <a:solidFill>
                  <a:srgbClr val="000090"/>
                </a:solidFill>
              </a:rPr>
              <a:t>erves both the scientific </a:t>
            </a:r>
            <a:r>
              <a:rPr lang="en-US" sz="2600" dirty="0">
                <a:solidFill>
                  <a:srgbClr val="000090"/>
                </a:solidFill>
              </a:rPr>
              <a:t>r</a:t>
            </a:r>
            <a:r>
              <a:rPr lang="en-US" sz="2600" dirty="0" smtClean="0">
                <a:solidFill>
                  <a:srgbClr val="000090"/>
                </a:solidFill>
              </a:rPr>
              <a:t>esearch and monitoring communities</a:t>
            </a:r>
          </a:p>
          <a:p>
            <a:pPr>
              <a:buFont typeface="Wingdings" charset="2"/>
              <a:buChar char="²"/>
            </a:pPr>
            <a:r>
              <a:rPr lang="en-US" sz="2600" dirty="0" smtClean="0">
                <a:solidFill>
                  <a:srgbClr val="000090"/>
                </a:solidFill>
              </a:rPr>
              <a:t>Improved data quality is an area of significant </a:t>
            </a:r>
            <a:r>
              <a:rPr lang="en-US" sz="2600" dirty="0">
                <a:solidFill>
                  <a:srgbClr val="000090"/>
                </a:solidFill>
              </a:rPr>
              <a:t>f</a:t>
            </a:r>
            <a:r>
              <a:rPr lang="en-US" sz="2600" dirty="0" smtClean="0">
                <a:solidFill>
                  <a:srgbClr val="000090"/>
                </a:solidFill>
              </a:rPr>
              <a:t>ocus, and tools are being shared</a:t>
            </a:r>
          </a:p>
          <a:p>
            <a:pPr>
              <a:buFont typeface="Wingdings" charset="2"/>
              <a:buChar char="²"/>
            </a:pPr>
            <a:r>
              <a:rPr lang="en-US" sz="2600" dirty="0" smtClean="0">
                <a:solidFill>
                  <a:srgbClr val="000090"/>
                </a:solidFill>
              </a:rPr>
              <a:t>Network is resilient as a result of operational </a:t>
            </a:r>
            <a:r>
              <a:rPr lang="en-US" sz="2600" dirty="0">
                <a:solidFill>
                  <a:srgbClr val="000090"/>
                </a:solidFill>
              </a:rPr>
              <a:t>s</a:t>
            </a:r>
            <a:r>
              <a:rPr lang="en-US" sz="2600" dirty="0" smtClean="0">
                <a:solidFill>
                  <a:srgbClr val="000090"/>
                </a:solidFill>
              </a:rPr>
              <a:t>tructure, multiple sensors and telemetry paths and multiple DCCs</a:t>
            </a:r>
            <a:endParaRPr lang="en-US" sz="2600" dirty="0">
              <a:solidFill>
                <a:srgbClr val="000090"/>
              </a:solidFill>
            </a:endParaRPr>
          </a:p>
        </p:txBody>
      </p:sp>
      <p:sp>
        <p:nvSpPr>
          <p:cNvPr id="3" name="Title 2"/>
          <p:cNvSpPr>
            <a:spLocks noGrp="1"/>
          </p:cNvSpPr>
          <p:nvPr>
            <p:ph type="title"/>
          </p:nvPr>
        </p:nvSpPr>
        <p:spPr>
          <a:xfrm>
            <a:off x="0" y="-161599"/>
            <a:ext cx="9144000" cy="1143000"/>
          </a:xfrm>
        </p:spPr>
        <p:txBody>
          <a:bodyPr/>
          <a:lstStyle/>
          <a:p>
            <a:pPr algn="ctr"/>
            <a:r>
              <a:rPr lang="en-US" b="1" dirty="0" smtClean="0">
                <a:solidFill>
                  <a:srgbClr val="000090"/>
                </a:solidFill>
              </a:rPr>
              <a:t>SUMMARY</a:t>
            </a:r>
            <a:endParaRPr lang="en-US" b="1" dirty="0">
              <a:solidFill>
                <a:srgbClr val="000090"/>
              </a:solidFill>
            </a:endParaRPr>
          </a:p>
        </p:txBody>
      </p:sp>
      <p:pic>
        <p:nvPicPr>
          <p:cNvPr id="4" name="Picture 3" descr="USGS_logo_348_grn.jpg"/>
          <p:cNvPicPr>
            <a:picLocks noChangeAspect="1"/>
          </p:cNvPicPr>
          <p:nvPr/>
        </p:nvPicPr>
        <p:blipFill>
          <a:blip r:embed="rId2"/>
          <a:stretch>
            <a:fillRect/>
          </a:stretch>
        </p:blipFill>
        <p:spPr>
          <a:xfrm>
            <a:off x="457200" y="6402477"/>
            <a:ext cx="1122119" cy="413268"/>
          </a:xfrm>
          <a:prstGeom prst="rect">
            <a:avLst/>
          </a:prstGeom>
        </p:spPr>
      </p:pic>
      <p:pic>
        <p:nvPicPr>
          <p:cNvPr id="5" name="Picture 4" descr="IGPP_logo_round.jpg"/>
          <p:cNvPicPr>
            <a:picLocks noChangeAspect="1"/>
          </p:cNvPicPr>
          <p:nvPr/>
        </p:nvPicPr>
        <p:blipFill>
          <a:blip r:embed="rId3"/>
          <a:stretch>
            <a:fillRect/>
          </a:stretch>
        </p:blipFill>
        <p:spPr>
          <a:xfrm>
            <a:off x="1735813" y="6353283"/>
            <a:ext cx="470286" cy="470286"/>
          </a:xfrm>
          <a:prstGeom prst="rect">
            <a:avLst/>
          </a:prstGeom>
        </p:spPr>
      </p:pic>
    </p:spTree>
    <p:extLst>
      <p:ext uri="{BB962C8B-B14F-4D97-AF65-F5344CB8AC3E}">
        <p14:creationId xmlns:p14="http://schemas.microsoft.com/office/powerpoint/2010/main" val="8022354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280" y="1190682"/>
            <a:ext cx="8718822" cy="5244914"/>
          </a:xfrm>
        </p:spPr>
        <p:txBody>
          <a:bodyPr>
            <a:normAutofit fontScale="85000" lnSpcReduction="10000"/>
          </a:bodyPr>
          <a:lstStyle/>
          <a:p>
            <a:pPr marL="0" indent="0">
              <a:buNone/>
            </a:pPr>
            <a:r>
              <a:rPr lang="en-US" sz="2800" dirty="0" smtClean="0"/>
              <a:t>Stable funding is critical to ensure basic network operations result in high-quality observations.  The current model: Periodically, core NSF and USGS Funding has been augmented by funds from the DOE, DOD, DOS to enable the recapitalization of the network.</a:t>
            </a:r>
          </a:p>
          <a:p>
            <a:pPr marL="0" indent="0">
              <a:buNone/>
            </a:pPr>
            <a:endParaRPr lang="en-US" dirty="0" smtClean="0"/>
          </a:p>
          <a:p>
            <a:r>
              <a:rPr lang="en-US" sz="3000" dirty="0" smtClean="0"/>
              <a:t>PROS</a:t>
            </a:r>
          </a:p>
          <a:p>
            <a:pPr marL="0" indent="0">
              <a:buNone/>
            </a:pPr>
            <a:r>
              <a:rPr lang="en-US" sz="3000" dirty="0" smtClean="0"/>
              <a:t>    </a:t>
            </a:r>
            <a:r>
              <a:rPr lang="en-US" sz="3000" dirty="0"/>
              <a:t> </a:t>
            </a:r>
            <a:r>
              <a:rPr lang="en-US" sz="3000" dirty="0" smtClean="0"/>
              <a:t>Easier to get funding for recapitalization than for O&amp;M</a:t>
            </a:r>
          </a:p>
          <a:p>
            <a:pPr marL="396875" indent="-396875">
              <a:buNone/>
            </a:pPr>
            <a:r>
              <a:rPr lang="en-US" sz="3000" dirty="0"/>
              <a:t> </a:t>
            </a:r>
            <a:r>
              <a:rPr lang="en-US" sz="3000" dirty="0" smtClean="0"/>
              <a:t>    Engages the </a:t>
            </a:r>
            <a:r>
              <a:rPr lang="en-US" sz="3000" dirty="0"/>
              <a:t>s</a:t>
            </a:r>
            <a:r>
              <a:rPr lang="en-US" sz="3000" dirty="0" smtClean="0"/>
              <a:t>cience community; reaffirms GSN needs and objectives</a:t>
            </a:r>
          </a:p>
          <a:p>
            <a:pPr marL="0" indent="0">
              <a:buNone/>
            </a:pPr>
            <a:endParaRPr lang="en-US" sz="3000" dirty="0"/>
          </a:p>
          <a:p>
            <a:r>
              <a:rPr lang="en-US" sz="3000" dirty="0" smtClean="0"/>
              <a:t>CONS</a:t>
            </a:r>
          </a:p>
          <a:p>
            <a:pPr marL="396875" indent="-396875">
              <a:buNone/>
            </a:pPr>
            <a:r>
              <a:rPr lang="en-US" sz="3000" dirty="0"/>
              <a:t> </a:t>
            </a:r>
            <a:r>
              <a:rPr lang="en-US" sz="3000" dirty="0" smtClean="0"/>
              <a:t>    no “guarantee” of sufficient budget to maintain high level of operations</a:t>
            </a:r>
            <a:endParaRPr lang="en-US" sz="3000" dirty="0"/>
          </a:p>
        </p:txBody>
      </p:sp>
      <p:sp>
        <p:nvSpPr>
          <p:cNvPr id="3" name="Title 2"/>
          <p:cNvSpPr>
            <a:spLocks noGrp="1"/>
          </p:cNvSpPr>
          <p:nvPr>
            <p:ph type="title"/>
          </p:nvPr>
        </p:nvSpPr>
        <p:spPr>
          <a:xfrm>
            <a:off x="0" y="-161599"/>
            <a:ext cx="9144000" cy="1143000"/>
          </a:xfrm>
        </p:spPr>
        <p:txBody>
          <a:bodyPr>
            <a:normAutofit/>
          </a:bodyPr>
          <a:lstStyle/>
          <a:p>
            <a:pPr algn="ctr"/>
            <a:r>
              <a:rPr lang="en-US" sz="4400" b="1" dirty="0" smtClean="0">
                <a:solidFill>
                  <a:srgbClr val="000090"/>
                </a:solidFill>
              </a:rPr>
              <a:t>MODELS FOR FUNDING:</a:t>
            </a:r>
            <a:endParaRPr lang="en-US" dirty="0"/>
          </a:p>
        </p:txBody>
      </p:sp>
    </p:spTree>
    <p:extLst>
      <p:ext uri="{BB962C8B-B14F-4D97-AF65-F5344CB8AC3E}">
        <p14:creationId xmlns:p14="http://schemas.microsoft.com/office/powerpoint/2010/main" val="392000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1599"/>
            <a:ext cx="8966200" cy="1143000"/>
          </a:xfrm>
        </p:spPr>
        <p:txBody>
          <a:bodyPr>
            <a:noAutofit/>
          </a:bodyPr>
          <a:lstStyle/>
          <a:p>
            <a:pPr algn="ctr"/>
            <a:r>
              <a:rPr lang="en-US" sz="3200" b="1" dirty="0">
                <a:solidFill>
                  <a:srgbClr val="000090"/>
                </a:solidFill>
              </a:rPr>
              <a:t>GSN DATA ARCHIVING &amp; DISTRIBUTION</a:t>
            </a:r>
            <a:endParaRPr lang="en-US" sz="3200" dirty="0"/>
          </a:p>
        </p:txBody>
      </p:sp>
      <p:pic>
        <p:nvPicPr>
          <p:cNvPr id="4" name="Picture 3"/>
          <p:cNvPicPr>
            <a:picLocks noChangeAspect="1"/>
          </p:cNvPicPr>
          <p:nvPr/>
        </p:nvPicPr>
        <p:blipFill>
          <a:blip r:embed="rId2"/>
          <a:stretch>
            <a:fillRect/>
          </a:stretch>
        </p:blipFill>
        <p:spPr>
          <a:xfrm>
            <a:off x="642470" y="977087"/>
            <a:ext cx="7811845" cy="5315895"/>
          </a:xfrm>
          <a:prstGeom prst="rect">
            <a:avLst/>
          </a:prstGeom>
        </p:spPr>
      </p:pic>
      <p:sp>
        <p:nvSpPr>
          <p:cNvPr id="2" name="TextBox 1"/>
          <p:cNvSpPr txBox="1"/>
          <p:nvPr/>
        </p:nvSpPr>
        <p:spPr>
          <a:xfrm>
            <a:off x="1276873" y="3586896"/>
            <a:ext cx="4131833" cy="1415772"/>
          </a:xfrm>
          <a:prstGeom prst="rect">
            <a:avLst/>
          </a:prstGeom>
          <a:noFill/>
        </p:spPr>
        <p:txBody>
          <a:bodyPr wrap="square" rtlCol="0">
            <a:spAutoFit/>
          </a:bodyPr>
          <a:lstStyle/>
          <a:p>
            <a:pPr algn="ctr"/>
            <a:r>
              <a:rPr lang="en-US" dirty="0">
                <a:solidFill>
                  <a:srgbClr val="FF0000"/>
                </a:solidFill>
              </a:rPr>
              <a:t>All GSN data are freely and openly available, and provided in near real-time</a:t>
            </a:r>
            <a:r>
              <a:rPr lang="en-US" dirty="0" smtClean="0">
                <a:solidFill>
                  <a:srgbClr val="FF0000"/>
                </a:solidFill>
              </a:rPr>
              <a:t>.</a:t>
            </a:r>
          </a:p>
          <a:p>
            <a:pPr algn="ctr"/>
            <a:r>
              <a:rPr lang="en-US" dirty="0" smtClean="0">
                <a:solidFill>
                  <a:srgbClr val="FF0000"/>
                </a:solidFill>
              </a:rPr>
              <a:t>   </a:t>
            </a:r>
            <a:endParaRPr lang="en-US" dirty="0">
              <a:solidFill>
                <a:srgbClr val="FF0000"/>
              </a:solidFill>
            </a:endParaRPr>
          </a:p>
          <a:p>
            <a:pPr algn="ctr"/>
            <a:r>
              <a:rPr lang="en-US" sz="1600" dirty="0">
                <a:solidFill>
                  <a:srgbClr val="3A0272"/>
                </a:solidFill>
              </a:rPr>
              <a:t>All GSN data flow into the DMC </a:t>
            </a:r>
            <a:endParaRPr lang="en-US" sz="1600" dirty="0" smtClean="0">
              <a:solidFill>
                <a:srgbClr val="3A0272"/>
              </a:solidFill>
            </a:endParaRPr>
          </a:p>
          <a:p>
            <a:pPr algn="ctr"/>
            <a:r>
              <a:rPr lang="en-US" sz="1600" dirty="0" smtClean="0">
                <a:solidFill>
                  <a:srgbClr val="3A0272"/>
                </a:solidFill>
              </a:rPr>
              <a:t>via </a:t>
            </a:r>
            <a:r>
              <a:rPr lang="en-US" sz="1600" dirty="0">
                <a:solidFill>
                  <a:srgbClr val="3A0272"/>
                </a:solidFill>
              </a:rPr>
              <a:t>the GSN </a:t>
            </a:r>
            <a:r>
              <a:rPr lang="en-US" sz="1600" dirty="0" smtClean="0">
                <a:solidFill>
                  <a:srgbClr val="3A0272"/>
                </a:solidFill>
              </a:rPr>
              <a:t>DCCs</a:t>
            </a:r>
            <a:endParaRPr lang="en-US" dirty="0"/>
          </a:p>
        </p:txBody>
      </p:sp>
      <p:pic>
        <p:nvPicPr>
          <p:cNvPr id="5" name="Picture 4" descr="USGS_logo_348_grn.jpg"/>
          <p:cNvPicPr>
            <a:picLocks noChangeAspect="1"/>
          </p:cNvPicPr>
          <p:nvPr/>
        </p:nvPicPr>
        <p:blipFill>
          <a:blip r:embed="rId3"/>
          <a:stretch>
            <a:fillRect/>
          </a:stretch>
        </p:blipFill>
        <p:spPr>
          <a:xfrm>
            <a:off x="457200" y="6402477"/>
            <a:ext cx="1122119" cy="413268"/>
          </a:xfrm>
          <a:prstGeom prst="rect">
            <a:avLst/>
          </a:prstGeom>
        </p:spPr>
      </p:pic>
      <p:pic>
        <p:nvPicPr>
          <p:cNvPr id="6" name="Picture 5" descr="IGPP_logo_round.jpg"/>
          <p:cNvPicPr>
            <a:picLocks noChangeAspect="1"/>
          </p:cNvPicPr>
          <p:nvPr/>
        </p:nvPicPr>
        <p:blipFill>
          <a:blip r:embed="rId4"/>
          <a:stretch>
            <a:fillRect/>
          </a:stretch>
        </p:blipFill>
        <p:spPr>
          <a:xfrm>
            <a:off x="1735813" y="6353283"/>
            <a:ext cx="470286" cy="470286"/>
          </a:xfrm>
          <a:prstGeom prst="rect">
            <a:avLst/>
          </a:prstGeom>
        </p:spPr>
      </p:pic>
    </p:spTree>
    <p:extLst>
      <p:ext uri="{BB962C8B-B14F-4D97-AF65-F5344CB8AC3E}">
        <p14:creationId xmlns:p14="http://schemas.microsoft.com/office/powerpoint/2010/main" val="8650671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1599"/>
            <a:ext cx="9144000" cy="1143000"/>
          </a:xfrm>
        </p:spPr>
        <p:txBody>
          <a:bodyPr/>
          <a:lstStyle/>
          <a:p>
            <a:pPr algn="ctr"/>
            <a:r>
              <a:rPr lang="en-US" b="1" dirty="0" smtClean="0">
                <a:solidFill>
                  <a:srgbClr val="000090"/>
                </a:solidFill>
              </a:rPr>
              <a:t>AVERAGE USGS GSN COSTS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9158774"/>
              </p:ext>
            </p:extLst>
          </p:nvPr>
        </p:nvGraphicFramePr>
        <p:xfrm>
          <a:off x="1172499" y="1850111"/>
          <a:ext cx="6663677" cy="3045394"/>
        </p:xfrm>
        <a:graphic>
          <a:graphicData uri="http://schemas.openxmlformats.org/drawingml/2006/table">
            <a:tbl>
              <a:tblPr firstRow="1" bandRow="1">
                <a:tableStyleId>{17292A2E-F333-43FB-9621-5CBBE7FDCDCB}</a:tableStyleId>
              </a:tblPr>
              <a:tblGrid>
                <a:gridCol w="3364827"/>
                <a:gridCol w="3298850"/>
              </a:tblGrid>
              <a:tr h="414791">
                <a:tc>
                  <a:txBody>
                    <a:bodyPr/>
                    <a:lstStyle/>
                    <a:p>
                      <a:pPr algn="ctr"/>
                      <a:r>
                        <a:rPr lang="en-US" dirty="0" smtClean="0"/>
                        <a:t>MAJOR CATEGORIES</a:t>
                      </a:r>
                      <a:endParaRPr lang="en-US" dirty="0"/>
                    </a:p>
                  </a:txBody>
                  <a:tcP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AVERAGE EXPENDITURES/YEAR </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over LAST 5 YEARS</a:t>
                      </a:r>
                    </a:p>
                    <a:p>
                      <a:endParaRPr lang="en-US" dirty="0"/>
                    </a:p>
                  </a:txBody>
                  <a:tcPr>
                    <a:lnB w="12700" cap="flat" cmpd="sng" algn="ctr">
                      <a:solidFill>
                        <a:scrgbClr r="0" g="0" b="0"/>
                      </a:solidFill>
                      <a:prstDash val="solid"/>
                      <a:round/>
                      <a:headEnd type="none" w="med" len="med"/>
                      <a:tailEnd type="none" w="med" len="med"/>
                    </a:lnB>
                  </a:tcPr>
                </a:tc>
              </a:tr>
              <a:tr h="605194">
                <a:tc>
                  <a:txBody>
                    <a:bodyPr/>
                    <a:lstStyle/>
                    <a:p>
                      <a:r>
                        <a:rPr lang="en-US" dirty="0" smtClean="0"/>
                        <a:t>GSN station O&amp;M</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    2,889,732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8041">
                <a:tc>
                  <a:txBody>
                    <a:bodyPr/>
                    <a:lstStyle/>
                    <a:p>
                      <a:r>
                        <a:rPr lang="en-US" dirty="0" smtClean="0"/>
                        <a:t>Data QC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       620,997</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5825">
                <a:tc>
                  <a:txBody>
                    <a:bodyPr/>
                    <a:lstStyle/>
                    <a:p>
                      <a:r>
                        <a:rPr lang="en-US" dirty="0" smtClean="0"/>
                        <a:t>ASL Facilities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baseline="0" dirty="0" smtClean="0"/>
                        <a:t> $       </a:t>
                      </a:r>
                      <a:r>
                        <a:rPr lang="en-US" dirty="0" smtClean="0"/>
                        <a:t>311,418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5825">
                <a:tc>
                  <a:txBody>
                    <a:bodyPr/>
                    <a:lstStyle/>
                    <a:p>
                      <a:r>
                        <a:rPr lang="en-US" dirty="0" smtClean="0"/>
                        <a:t>Instrument Testing</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      299,778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1749">
                <a:tc>
                  <a:txBody>
                    <a:bodyPr/>
                    <a:lstStyle/>
                    <a:p>
                      <a:r>
                        <a:rPr lang="en-US" sz="2000" b="1" dirty="0" smtClean="0"/>
                        <a:t>Total</a:t>
                      </a:r>
                      <a:endParaRPr lang="en-US" sz="20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2000" dirty="0" smtClean="0"/>
                        <a:t> </a:t>
                      </a:r>
                      <a:r>
                        <a:rPr lang="en-US" sz="2000" b="1" dirty="0" smtClean="0"/>
                        <a:t>$ 4,121,925</a:t>
                      </a:r>
                      <a:endParaRPr lang="en-US" sz="20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800776" y="5186232"/>
            <a:ext cx="8046870" cy="707886"/>
          </a:xfrm>
          <a:prstGeom prst="rect">
            <a:avLst/>
          </a:prstGeom>
          <a:noFill/>
        </p:spPr>
        <p:txBody>
          <a:bodyPr wrap="square" rtlCol="0">
            <a:spAutoFit/>
          </a:bodyPr>
          <a:lstStyle/>
          <a:p>
            <a:r>
              <a:rPr lang="en-US" sz="2000" b="1" dirty="0" smtClean="0"/>
              <a:t>USGS NET ALLOCATIONS WAS $4.2M, BUT DECREASED TO $3.9M in FY13</a:t>
            </a:r>
          </a:p>
          <a:p>
            <a:r>
              <a:rPr lang="en-US" sz="2000" b="1" dirty="0" smtClean="0"/>
              <a:t>AND HAVE REMAINED FLAT SINCE THEN</a:t>
            </a:r>
            <a:endParaRPr lang="en-US" sz="2000" b="1" dirty="0"/>
          </a:p>
        </p:txBody>
      </p:sp>
    </p:spTree>
    <p:extLst>
      <p:ext uri="{BB962C8B-B14F-4D97-AF65-F5344CB8AC3E}">
        <p14:creationId xmlns:p14="http://schemas.microsoft.com/office/powerpoint/2010/main" val="417814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81402"/>
            <a:ext cx="8229600" cy="5144762"/>
          </a:xfrm>
        </p:spPr>
        <p:txBody>
          <a:bodyPr>
            <a:normAutofit fontScale="92500" lnSpcReduction="20000"/>
          </a:bodyPr>
          <a:lstStyle/>
          <a:p>
            <a:r>
              <a:rPr lang="en-US" dirty="0" smtClean="0"/>
              <a:t>CoopEUS Project</a:t>
            </a:r>
          </a:p>
          <a:p>
            <a:pPr lvl="1"/>
            <a:r>
              <a:rPr lang="en-US" dirty="0" smtClean="0"/>
              <a:t>Adoption of FDSN standard web services</a:t>
            </a:r>
          </a:p>
          <a:p>
            <a:pPr lvl="2"/>
            <a:r>
              <a:rPr lang="en-US" dirty="0" smtClean="0"/>
              <a:t>Europe</a:t>
            </a:r>
          </a:p>
          <a:p>
            <a:pPr lvl="3"/>
            <a:r>
              <a:rPr lang="en-US" dirty="0" smtClean="0"/>
              <a:t>ETHZ, RESIF, INGV, GFZ, ORFEUS-DC</a:t>
            </a:r>
          </a:p>
          <a:p>
            <a:pPr lvl="2"/>
            <a:r>
              <a:rPr lang="en-US" dirty="0" smtClean="0"/>
              <a:t>US</a:t>
            </a:r>
          </a:p>
          <a:p>
            <a:pPr lvl="3"/>
            <a:r>
              <a:rPr lang="en-US" dirty="0" smtClean="0"/>
              <a:t>NCEDC, IRIS DMC</a:t>
            </a:r>
          </a:p>
          <a:p>
            <a:pPr lvl="1"/>
            <a:r>
              <a:rPr lang="en-US" dirty="0" smtClean="0"/>
              <a:t>Will allow us to promote FDSN web services to other parts of the globe</a:t>
            </a:r>
          </a:p>
          <a:p>
            <a:pPr lvl="1"/>
            <a:r>
              <a:rPr lang="en-US" dirty="0" smtClean="0"/>
              <a:t>IRIS DS supported the incorporation of FDSN web services into SeisComp3, the Seattle version</a:t>
            </a:r>
          </a:p>
          <a:p>
            <a:r>
              <a:rPr lang="en-US" dirty="0" smtClean="0"/>
              <a:t>Federation (time for a modern </a:t>
            </a:r>
            <a:r>
              <a:rPr lang="en-US" dirty="0" err="1" smtClean="0"/>
              <a:t>NetDC</a:t>
            </a:r>
            <a:r>
              <a:rPr lang="en-US" dirty="0" smtClean="0"/>
              <a:t>)</a:t>
            </a:r>
          </a:p>
          <a:p>
            <a:pPr lvl="1"/>
            <a:r>
              <a:rPr lang="en-US" dirty="0" smtClean="0"/>
              <a:t>Supports distributed data center concepts advocated by some of the larger FDSN centers</a:t>
            </a:r>
          </a:p>
          <a:p>
            <a:pPr lvl="1"/>
            <a:r>
              <a:rPr lang="en-US" dirty="0" smtClean="0"/>
              <a:t>Still allows smaller networks to rely on larger centers for backup or primary data center functions</a:t>
            </a:r>
          </a:p>
          <a:p>
            <a:r>
              <a:rPr lang="en-US" dirty="0" smtClean="0"/>
              <a:t>Federation in practice</a:t>
            </a:r>
          </a:p>
          <a:p>
            <a:pPr lvl="1"/>
            <a:r>
              <a:rPr lang="en-US" dirty="0" smtClean="0"/>
              <a:t>IRIS has developed an IRIS Federator</a:t>
            </a:r>
          </a:p>
          <a:p>
            <a:pPr lvl="1"/>
            <a:r>
              <a:rPr lang="en-US" dirty="0" smtClean="0"/>
              <a:t>Intend to take the Federator concept to the FDSN</a:t>
            </a:r>
          </a:p>
          <a:p>
            <a:pPr marL="457200" lvl="1" indent="0">
              <a:buNone/>
            </a:pPr>
            <a:endParaRPr lang="en-US" dirty="0"/>
          </a:p>
        </p:txBody>
      </p:sp>
      <p:sp>
        <p:nvSpPr>
          <p:cNvPr id="3" name="Title 2"/>
          <p:cNvSpPr>
            <a:spLocks noGrp="1"/>
          </p:cNvSpPr>
          <p:nvPr>
            <p:ph type="title"/>
          </p:nvPr>
        </p:nvSpPr>
        <p:spPr>
          <a:xfrm>
            <a:off x="0" y="-161599"/>
            <a:ext cx="8978900" cy="1143000"/>
          </a:xfrm>
        </p:spPr>
        <p:txBody>
          <a:bodyPr>
            <a:noAutofit/>
          </a:bodyPr>
          <a:lstStyle/>
          <a:p>
            <a:r>
              <a:rPr lang="en-US" sz="3200" dirty="0" smtClean="0"/>
              <a:t>Working with the European Data Centers to modernize data distribution</a:t>
            </a:r>
            <a:endParaRPr lang="en-US" sz="3200" dirty="0"/>
          </a:p>
        </p:txBody>
      </p:sp>
    </p:spTree>
    <p:extLst>
      <p:ext uri="{BB962C8B-B14F-4D97-AF65-F5344CB8AC3E}">
        <p14:creationId xmlns:p14="http://schemas.microsoft.com/office/powerpoint/2010/main" val="37547160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6051" y="1115248"/>
            <a:ext cx="8756127" cy="5530460"/>
          </a:xfrm>
        </p:spPr>
        <p:txBody>
          <a:bodyPr>
            <a:normAutofit/>
          </a:bodyPr>
          <a:lstStyle/>
          <a:p>
            <a:r>
              <a:rPr lang="en-US" sz="2800" dirty="0" smtClean="0">
                <a:solidFill>
                  <a:srgbClr val="000090"/>
                </a:solidFill>
              </a:rPr>
              <a:t>Imaging of Basic Earth Structure</a:t>
            </a:r>
          </a:p>
          <a:p>
            <a:pPr marL="0" indent="0">
              <a:buNone/>
            </a:pPr>
            <a:r>
              <a:rPr lang="en-US" sz="2800" dirty="0" smtClean="0"/>
              <a:t>    </a:t>
            </a:r>
            <a:endParaRPr lang="en-US" sz="2800" dirty="0"/>
          </a:p>
          <a:p>
            <a:pPr marL="400050" lvl="1" indent="0">
              <a:buNone/>
            </a:pPr>
            <a:r>
              <a:rPr lang="en-US" sz="2400" dirty="0" smtClean="0"/>
              <a:t>     </a:t>
            </a:r>
          </a:p>
          <a:p>
            <a:endParaRPr lang="en-US" dirty="0"/>
          </a:p>
          <a:p>
            <a:endParaRPr lang="en-US" dirty="0" smtClean="0"/>
          </a:p>
          <a:p>
            <a:endParaRPr lang="en-US" dirty="0" smtClean="0"/>
          </a:p>
          <a:p>
            <a:endParaRPr lang="en-US" dirty="0"/>
          </a:p>
          <a:p>
            <a:endParaRPr lang="en-US" dirty="0" smtClean="0"/>
          </a:p>
          <a:p>
            <a:pPr marL="457200" lvl="1" indent="0">
              <a:buNone/>
            </a:pPr>
            <a:endParaRPr lang="en-US" dirty="0" smtClean="0"/>
          </a:p>
          <a:p>
            <a:pPr marL="457200" lvl="1" indent="0">
              <a:buNone/>
            </a:pPr>
            <a:r>
              <a:rPr lang="en-US" dirty="0" smtClean="0"/>
              <a:t>		</a:t>
            </a:r>
            <a:endParaRPr lang="en-US" dirty="0"/>
          </a:p>
        </p:txBody>
      </p:sp>
      <p:sp>
        <p:nvSpPr>
          <p:cNvPr id="2" name="Title 1"/>
          <p:cNvSpPr>
            <a:spLocks noGrp="1"/>
          </p:cNvSpPr>
          <p:nvPr>
            <p:ph type="title"/>
          </p:nvPr>
        </p:nvSpPr>
        <p:spPr>
          <a:xfrm>
            <a:off x="0" y="-161599"/>
            <a:ext cx="9144000" cy="1143000"/>
          </a:xfrm>
        </p:spPr>
        <p:txBody>
          <a:bodyPr>
            <a:normAutofit/>
          </a:bodyPr>
          <a:lstStyle/>
          <a:p>
            <a:pPr algn="ctr"/>
            <a:r>
              <a:rPr lang="en-US" b="1" dirty="0" smtClean="0">
                <a:solidFill>
                  <a:srgbClr val="000090"/>
                </a:solidFill>
              </a:rPr>
              <a:t>IMPACTS on SCIENTIFIC RESEARCH</a:t>
            </a:r>
            <a:endParaRPr lang="en-US" b="1" dirty="0">
              <a:solidFill>
                <a:srgbClr val="000090"/>
              </a:solidFill>
            </a:endParaRPr>
          </a:p>
        </p:txBody>
      </p:sp>
      <p:pic>
        <p:nvPicPr>
          <p:cNvPr id="5" name="Picture 4" descr="USGS_logo_348_grn.jpg"/>
          <p:cNvPicPr>
            <a:picLocks noChangeAspect="1"/>
          </p:cNvPicPr>
          <p:nvPr/>
        </p:nvPicPr>
        <p:blipFill>
          <a:blip r:embed="rId2"/>
          <a:stretch>
            <a:fillRect/>
          </a:stretch>
        </p:blipFill>
        <p:spPr>
          <a:xfrm>
            <a:off x="457200" y="6402477"/>
            <a:ext cx="1122119" cy="413268"/>
          </a:xfrm>
          <a:prstGeom prst="rect">
            <a:avLst/>
          </a:prstGeom>
        </p:spPr>
      </p:pic>
      <p:pic>
        <p:nvPicPr>
          <p:cNvPr id="6" name="Picture 5" descr="IGPP_logo_round.jpg"/>
          <p:cNvPicPr>
            <a:picLocks noChangeAspect="1"/>
          </p:cNvPicPr>
          <p:nvPr/>
        </p:nvPicPr>
        <p:blipFill>
          <a:blip r:embed="rId3"/>
          <a:stretch>
            <a:fillRect/>
          </a:stretch>
        </p:blipFill>
        <p:spPr>
          <a:xfrm>
            <a:off x="1735813" y="6353283"/>
            <a:ext cx="470286" cy="470286"/>
          </a:xfrm>
          <a:prstGeom prst="rect">
            <a:avLst/>
          </a:prstGeom>
        </p:spPr>
      </p:pic>
      <p:pic>
        <p:nvPicPr>
          <p:cNvPr id="8" name="Picture 7" descr="Screen Shot 2015-03-30 at 11.0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03850"/>
            <a:ext cx="4920841" cy="4514452"/>
          </a:xfrm>
          <a:prstGeom prst="rect">
            <a:avLst/>
          </a:prstGeom>
        </p:spPr>
      </p:pic>
      <p:sp>
        <p:nvSpPr>
          <p:cNvPr id="9" name="TextBox 8"/>
          <p:cNvSpPr txBox="1"/>
          <p:nvPr/>
        </p:nvSpPr>
        <p:spPr>
          <a:xfrm>
            <a:off x="5607531" y="2172269"/>
            <a:ext cx="3414647" cy="4062651"/>
          </a:xfrm>
          <a:prstGeom prst="rect">
            <a:avLst/>
          </a:prstGeom>
          <a:noFill/>
        </p:spPr>
        <p:txBody>
          <a:bodyPr wrap="square" rtlCol="0">
            <a:spAutoFit/>
          </a:bodyPr>
          <a:lstStyle/>
          <a:p>
            <a:r>
              <a:rPr lang="en-US" sz="2400" dirty="0" smtClean="0">
                <a:solidFill>
                  <a:srgbClr val="000090"/>
                </a:solidFill>
                <a:latin typeface="Eurostile"/>
                <a:cs typeface="Eurostile"/>
              </a:rPr>
              <a:t>GSN station coverage has increased resolving power, e.g. Shear </a:t>
            </a:r>
            <a:r>
              <a:rPr lang="en-US" sz="2400" dirty="0">
                <a:solidFill>
                  <a:srgbClr val="000090"/>
                </a:solidFill>
                <a:latin typeface="Eurostile"/>
                <a:cs typeface="Eurostile"/>
              </a:rPr>
              <a:t>Wave Velocity </a:t>
            </a:r>
            <a:r>
              <a:rPr lang="en-US" sz="2400" dirty="0" smtClean="0">
                <a:solidFill>
                  <a:srgbClr val="000090"/>
                </a:solidFill>
                <a:latin typeface="Eurostile"/>
                <a:cs typeface="Eurostile"/>
              </a:rPr>
              <a:t>Models</a:t>
            </a:r>
          </a:p>
          <a:p>
            <a:endParaRPr lang="en-US" sz="2400" dirty="0">
              <a:solidFill>
                <a:srgbClr val="000090"/>
              </a:solidFill>
              <a:latin typeface="Eurostile"/>
              <a:cs typeface="Eurostile"/>
            </a:endParaRPr>
          </a:p>
          <a:p>
            <a:r>
              <a:rPr lang="en-US" sz="2400" dirty="0" smtClean="0">
                <a:solidFill>
                  <a:srgbClr val="000090"/>
                </a:solidFill>
                <a:latin typeface="Eurostile"/>
                <a:cs typeface="Eurostile"/>
              </a:rPr>
              <a:t>Studies provide input into</a:t>
            </a:r>
          </a:p>
          <a:p>
            <a:r>
              <a:rPr lang="en-US" sz="2400" dirty="0" smtClean="0">
                <a:solidFill>
                  <a:srgbClr val="000090"/>
                </a:solidFill>
                <a:latin typeface="Eurostile"/>
                <a:cs typeface="Eurostile"/>
              </a:rPr>
              <a:t>understanding of geodynamics, tectonics</a:t>
            </a:r>
          </a:p>
          <a:p>
            <a:r>
              <a:rPr lang="en-US" sz="2400" dirty="0" smtClean="0">
                <a:solidFill>
                  <a:srgbClr val="000090"/>
                </a:solidFill>
                <a:latin typeface="Eurostile"/>
                <a:cs typeface="Eurostile"/>
              </a:rPr>
              <a:t>and understanding of large EQs</a:t>
            </a:r>
            <a:endParaRPr lang="en-US" dirty="0">
              <a:solidFill>
                <a:srgbClr val="000090"/>
              </a:solidFill>
              <a:latin typeface="Eurostile"/>
              <a:cs typeface="Eurostile"/>
            </a:endParaRPr>
          </a:p>
          <a:p>
            <a:endParaRPr lang="en-US" dirty="0">
              <a:solidFill>
                <a:srgbClr val="000090"/>
              </a:solidFill>
            </a:endParaRPr>
          </a:p>
        </p:txBody>
      </p:sp>
    </p:spTree>
    <p:extLst>
      <p:ext uri="{BB962C8B-B14F-4D97-AF65-F5344CB8AC3E}">
        <p14:creationId xmlns:p14="http://schemas.microsoft.com/office/powerpoint/2010/main" val="9090501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002466"/>
            <a:ext cx="8229600" cy="622300"/>
          </a:xfrm>
        </p:spPr>
        <p:txBody>
          <a:bodyPr/>
          <a:lstStyle/>
          <a:p>
            <a:r>
              <a:rPr lang="en-US" dirty="0" smtClean="0"/>
              <a:t>Data distribution statistics attest to effectiveness</a:t>
            </a:r>
          </a:p>
          <a:p>
            <a:endParaRPr lang="en-US" dirty="0"/>
          </a:p>
        </p:txBody>
      </p:sp>
      <p:sp>
        <p:nvSpPr>
          <p:cNvPr id="3" name="Title 2"/>
          <p:cNvSpPr>
            <a:spLocks noGrp="1"/>
          </p:cNvSpPr>
          <p:nvPr>
            <p:ph type="title"/>
          </p:nvPr>
        </p:nvSpPr>
        <p:spPr>
          <a:xfrm>
            <a:off x="0" y="-385261"/>
            <a:ext cx="9144000" cy="1595262"/>
          </a:xfrm>
        </p:spPr>
        <p:txBody>
          <a:bodyPr>
            <a:noAutofit/>
          </a:bodyPr>
          <a:lstStyle/>
          <a:p>
            <a:pPr algn="ctr"/>
            <a:r>
              <a:rPr lang="en-US" sz="4000" b="1" dirty="0" smtClean="0">
                <a:solidFill>
                  <a:srgbClr val="000090"/>
                </a:solidFill>
              </a:rPr>
              <a:t>GSN DATA ACCESS METHODS</a:t>
            </a:r>
            <a:endParaRPr lang="en-US" sz="4000" b="1" dirty="0">
              <a:solidFill>
                <a:srgbClr val="000090"/>
              </a:solidFill>
            </a:endParaRPr>
          </a:p>
        </p:txBody>
      </p:sp>
      <p:pic>
        <p:nvPicPr>
          <p:cNvPr id="4" name="Picture 3"/>
          <p:cNvPicPr>
            <a:picLocks noChangeAspect="1"/>
          </p:cNvPicPr>
          <p:nvPr/>
        </p:nvPicPr>
        <p:blipFill>
          <a:blip r:embed="rId2"/>
          <a:stretch>
            <a:fillRect/>
          </a:stretch>
        </p:blipFill>
        <p:spPr>
          <a:xfrm>
            <a:off x="1070307" y="972805"/>
            <a:ext cx="7143451" cy="4864277"/>
          </a:xfrm>
          <a:prstGeom prst="rect">
            <a:avLst/>
          </a:prstGeom>
        </p:spPr>
      </p:pic>
    </p:spTree>
    <p:extLst>
      <p:ext uri="{BB962C8B-B14F-4D97-AF65-F5344CB8AC3E}">
        <p14:creationId xmlns:p14="http://schemas.microsoft.com/office/powerpoint/2010/main" val="3323447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GSN - History</a:t>
            </a:r>
            <a:endParaRPr lang="en-US" b="1" dirty="0"/>
          </a:p>
        </p:txBody>
      </p:sp>
      <p:sp>
        <p:nvSpPr>
          <p:cNvPr id="2" name="Content Placeholder 1"/>
          <p:cNvSpPr>
            <a:spLocks noGrp="1"/>
          </p:cNvSpPr>
          <p:nvPr>
            <p:ph idx="1"/>
          </p:nvPr>
        </p:nvSpPr>
        <p:spPr>
          <a:xfrm>
            <a:off x="-184365" y="955949"/>
            <a:ext cx="8229600" cy="4525963"/>
          </a:xfrm>
        </p:spPr>
        <p:txBody>
          <a:bodyPr>
            <a:normAutofit/>
          </a:bodyPr>
          <a:lstStyle/>
          <a:p>
            <a:r>
              <a:rPr lang="en-US" sz="2000" dirty="0" smtClean="0"/>
              <a:t>Key foundational element of IRIS</a:t>
            </a:r>
          </a:p>
          <a:p>
            <a:r>
              <a:rPr lang="en-US" sz="2000" dirty="0"/>
              <a:t>NSF funded the construction of the GSN </a:t>
            </a:r>
            <a:endParaRPr lang="en-US" sz="2000" dirty="0" smtClean="0"/>
          </a:p>
          <a:p>
            <a:pPr marL="0" indent="0">
              <a:buNone/>
            </a:pPr>
            <a:r>
              <a:rPr lang="en-US" sz="2000" dirty="0"/>
              <a:t> </a:t>
            </a:r>
            <a:r>
              <a:rPr lang="en-US" sz="2000" dirty="0" smtClean="0"/>
              <a:t>    (</a:t>
            </a:r>
            <a:r>
              <a:rPr lang="en-US" sz="2000" dirty="0" err="1"/>
              <a:t>DoD</a:t>
            </a:r>
            <a:r>
              <a:rPr lang="en-US" sz="2000" dirty="0"/>
              <a:t> funds also)</a:t>
            </a:r>
          </a:p>
          <a:p>
            <a:r>
              <a:rPr lang="en-US" sz="2000" dirty="0"/>
              <a:t>Beginning in </a:t>
            </a:r>
            <a:r>
              <a:rPr lang="en-US" sz="2000" dirty="0" smtClean="0"/>
              <a:t>1998 USGS line item for GSN </a:t>
            </a:r>
          </a:p>
          <a:p>
            <a:pPr marL="0" indent="0">
              <a:buNone/>
            </a:pPr>
            <a:r>
              <a:rPr lang="en-US" sz="2000" dirty="0" smtClean="0"/>
              <a:t>     established to take over operations</a:t>
            </a:r>
          </a:p>
          <a:p>
            <a:r>
              <a:rPr lang="en-US" sz="2000" dirty="0"/>
              <a:t>Periodic recapitalization funds</a:t>
            </a:r>
          </a:p>
          <a:p>
            <a:endParaRPr lang="en-US" sz="2000" dirty="0" smtClean="0"/>
          </a:p>
          <a:p>
            <a:endParaRPr lang="en-US" sz="2000" dirty="0"/>
          </a:p>
        </p:txBody>
      </p:sp>
      <p:sp>
        <p:nvSpPr>
          <p:cNvPr id="5" name="Slide Number Placeholder 4"/>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0" y="3453486"/>
            <a:ext cx="5614135" cy="3426467"/>
          </a:xfrm>
          <a:prstGeom prst="rect">
            <a:avLst/>
          </a:prstGeom>
          <a:ln>
            <a:solidFill>
              <a:schemeClr val="tx1"/>
            </a:solidFill>
          </a:ln>
        </p:spPr>
      </p:pic>
      <p:pic>
        <p:nvPicPr>
          <p:cNvPr id="4" name="Picture 3" descr="nnu_HocN1h8w4F071mxTbDMOWa10E049MinrTHWaB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406" y="1000443"/>
            <a:ext cx="4072594" cy="3352360"/>
          </a:xfrm>
          <a:prstGeom prst="rect">
            <a:avLst/>
          </a:prstGeom>
          <a:ln>
            <a:solidFill>
              <a:schemeClr val="tx1"/>
            </a:solidFill>
          </a:ln>
        </p:spPr>
      </p:pic>
    </p:spTree>
    <p:extLst>
      <p:ext uri="{BB962C8B-B14F-4D97-AF65-F5344CB8AC3E}">
        <p14:creationId xmlns:p14="http://schemas.microsoft.com/office/powerpoint/2010/main" val="2044333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t>GSN - Organizational Structure</a:t>
            </a:r>
            <a:endParaRPr lang="en-US" sz="3600" b="1" dirty="0"/>
          </a:p>
        </p:txBody>
      </p:sp>
      <p:sp>
        <p:nvSpPr>
          <p:cNvPr id="2" name="Content Placeholder 1"/>
          <p:cNvSpPr>
            <a:spLocks noGrp="1"/>
          </p:cNvSpPr>
          <p:nvPr>
            <p:ph idx="1"/>
          </p:nvPr>
        </p:nvSpPr>
        <p:spPr>
          <a:xfrm>
            <a:off x="457199" y="1173870"/>
            <a:ext cx="8321675" cy="4952293"/>
          </a:xfrm>
        </p:spPr>
        <p:txBody>
          <a:bodyPr>
            <a:noAutofit/>
          </a:bodyPr>
          <a:lstStyle/>
          <a:p>
            <a:r>
              <a:rPr lang="en-US" sz="2400" dirty="0" smtClean="0"/>
              <a:t>The GSN is operated as a partnership between IRIS and USGS </a:t>
            </a:r>
            <a:endParaRPr lang="en-US" sz="2400" dirty="0"/>
          </a:p>
          <a:p>
            <a:r>
              <a:rPr lang="en-US" sz="2400" dirty="0" smtClean="0"/>
              <a:t>IRIS’ GSN activities are funded via NSF</a:t>
            </a:r>
          </a:p>
          <a:p>
            <a:pPr lvl="1"/>
            <a:r>
              <a:rPr lang="en-US" sz="2400" dirty="0" smtClean="0"/>
              <a:t>Five year Cooperative Agreements</a:t>
            </a:r>
          </a:p>
          <a:p>
            <a:pPr lvl="1"/>
            <a:r>
              <a:rPr lang="en-US" sz="2400" dirty="0" smtClean="0"/>
              <a:t>GSN is part of the FY14-FY18 award: Seismological Facilities for the Advancement of Geoscience and EarthScope (SAGE)</a:t>
            </a:r>
          </a:p>
          <a:p>
            <a:r>
              <a:rPr lang="en-US" sz="2400" dirty="0" smtClean="0"/>
              <a:t>IRIS provides GSN Program Manager</a:t>
            </a:r>
          </a:p>
          <a:p>
            <a:r>
              <a:rPr lang="en-US" sz="2400" dirty="0" smtClean="0"/>
              <a:t>IRIS/IDA component of the network is primarily operated via a subaward to Project IDA</a:t>
            </a:r>
          </a:p>
          <a:p>
            <a:pPr lvl="1"/>
            <a:r>
              <a:rPr lang="en-US" sz="2400" dirty="0" smtClean="0"/>
              <a:t>Field operations</a:t>
            </a:r>
          </a:p>
          <a:p>
            <a:pPr lvl="1"/>
            <a:r>
              <a:rPr lang="en-US" sz="2400" dirty="0" smtClean="0"/>
              <a:t>Data Collection Center</a:t>
            </a:r>
          </a:p>
        </p:txBody>
      </p:sp>
      <p:sp>
        <p:nvSpPr>
          <p:cNvPr id="4" name="Slide Number Placeholder 3"/>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7493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b="1" dirty="0" smtClean="0"/>
              <a:t>GSN OPERATIONS</a:t>
            </a:r>
            <a:endParaRPr lang="en-US" b="1" dirty="0"/>
          </a:p>
        </p:txBody>
      </p:sp>
      <p:sp>
        <p:nvSpPr>
          <p:cNvPr id="2" name="Content Placeholder 1"/>
          <p:cNvSpPr>
            <a:spLocks noGrp="1"/>
          </p:cNvSpPr>
          <p:nvPr>
            <p:ph idx="1"/>
          </p:nvPr>
        </p:nvSpPr>
        <p:spPr/>
        <p:txBody>
          <a:bodyPr/>
          <a:lstStyle/>
          <a:p>
            <a:endParaRPr lang="en-US" dirty="0"/>
          </a:p>
          <a:p>
            <a:endParaRPr lang="en-US" dirty="0"/>
          </a:p>
        </p:txBody>
      </p:sp>
      <p:pic>
        <p:nvPicPr>
          <p:cNvPr id="5" name="Picture 4" descr="Screen Shot 2015-03-20 at 10.51.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094841"/>
            <a:ext cx="5725388" cy="2796313"/>
          </a:xfrm>
          <a:prstGeom prst="rect">
            <a:avLst/>
          </a:prstGeom>
        </p:spPr>
      </p:pic>
      <p:pic>
        <p:nvPicPr>
          <p:cNvPr id="6" name="Picture 5" descr="Group photo Jan20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374" y="3579611"/>
            <a:ext cx="5547344" cy="2773672"/>
          </a:xfrm>
          <a:prstGeom prst="rect">
            <a:avLst/>
          </a:prstGeom>
        </p:spPr>
      </p:pic>
      <p:sp>
        <p:nvSpPr>
          <p:cNvPr id="9" name="TextBox 8"/>
          <p:cNvSpPr txBox="1"/>
          <p:nvPr/>
        </p:nvSpPr>
        <p:spPr>
          <a:xfrm>
            <a:off x="88221" y="4044959"/>
            <a:ext cx="3295184" cy="193899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000" b="1" spc="150" dirty="0">
                <a:ln w="11430"/>
                <a:solidFill>
                  <a:srgbClr val="F8F8F8"/>
                </a:solidFill>
                <a:effectLst>
                  <a:outerShdw blurRad="25400" algn="tl" rotWithShape="0">
                    <a:srgbClr val="000000">
                      <a:alpha val="43000"/>
                    </a:srgbClr>
                  </a:outerShdw>
                </a:effectLst>
                <a:latin typeface="Eurostile"/>
                <a:cs typeface="Eurostile"/>
              </a:rPr>
              <a:t>USGS/ASL</a:t>
            </a:r>
          </a:p>
          <a:p>
            <a:endParaRPr lang="en-US" sz="2000" b="1" spc="150" dirty="0">
              <a:ln w="11430"/>
              <a:solidFill>
                <a:srgbClr val="F8F8F8"/>
              </a:solidFill>
              <a:effectLst>
                <a:outerShdw blurRad="25400" algn="tl" rotWithShape="0">
                  <a:srgbClr val="000000">
                    <a:alpha val="43000"/>
                  </a:srgbClr>
                </a:outerShdw>
              </a:effectLst>
              <a:latin typeface="Eurostile"/>
              <a:cs typeface="Eurostile"/>
            </a:endParaRPr>
          </a:p>
          <a:p>
            <a:pPr algn="ctr"/>
            <a:r>
              <a:rPr lang="en-US" sz="2000" b="1" spc="150" dirty="0">
                <a:ln w="11430"/>
                <a:solidFill>
                  <a:srgbClr val="F8F8F8"/>
                </a:solidFill>
                <a:effectLst>
                  <a:outerShdw blurRad="25400" algn="tl" rotWithShape="0">
                    <a:srgbClr val="000000">
                      <a:alpha val="43000"/>
                    </a:srgbClr>
                  </a:outerShdw>
                </a:effectLst>
                <a:latin typeface="Eurostile"/>
                <a:cs typeface="Eurostile"/>
              </a:rPr>
              <a:t>Operates </a:t>
            </a:r>
            <a:r>
              <a:rPr lang="en-US" sz="2000" b="1" spc="150" dirty="0" smtClean="0">
                <a:ln w="11430"/>
                <a:solidFill>
                  <a:srgbClr val="F8F8F8"/>
                </a:solidFill>
                <a:effectLst>
                  <a:outerShdw blurRad="25400" algn="tl" rotWithShape="0">
                    <a:srgbClr val="000000">
                      <a:alpha val="43000"/>
                    </a:srgbClr>
                  </a:outerShdw>
                </a:effectLst>
                <a:latin typeface="Eurostile"/>
                <a:cs typeface="Eurostile"/>
              </a:rPr>
              <a:t>100 </a:t>
            </a:r>
            <a:r>
              <a:rPr lang="en-US" sz="2000" b="1" spc="150" dirty="0">
                <a:ln w="11430"/>
                <a:solidFill>
                  <a:srgbClr val="F8F8F8"/>
                </a:solidFill>
                <a:effectLst>
                  <a:outerShdw blurRad="25400" algn="tl" rotWithShape="0">
                    <a:srgbClr val="000000">
                      <a:alpha val="43000"/>
                    </a:srgbClr>
                  </a:outerShdw>
                </a:effectLst>
                <a:latin typeface="Eurostile"/>
                <a:cs typeface="Eurostile"/>
              </a:rPr>
              <a:t>stations</a:t>
            </a:r>
          </a:p>
          <a:p>
            <a:pPr algn="ctr"/>
            <a:r>
              <a:rPr lang="en-US" sz="2000" b="1" spc="150" dirty="0">
                <a:ln w="11430"/>
                <a:solidFill>
                  <a:srgbClr val="F8F8F8"/>
                </a:solidFill>
                <a:effectLst>
                  <a:outerShdw blurRad="25400" algn="tl" rotWithShape="0">
                    <a:srgbClr val="000000">
                      <a:alpha val="43000"/>
                    </a:srgbClr>
                  </a:outerShdw>
                </a:effectLst>
                <a:latin typeface="Eurostile"/>
                <a:cs typeface="Eurostile"/>
              </a:rPr>
              <a:t>DCC at USGS/NEIC </a:t>
            </a:r>
          </a:p>
          <a:p>
            <a:pPr algn="ctr"/>
            <a:r>
              <a:rPr lang="en-US" sz="2000" b="1" spc="150" dirty="0">
                <a:ln w="11430"/>
                <a:solidFill>
                  <a:srgbClr val="F8F8F8"/>
                </a:solidFill>
                <a:effectLst>
                  <a:outerShdw blurRad="25400" algn="tl" rotWithShape="0">
                    <a:srgbClr val="000000">
                      <a:alpha val="43000"/>
                    </a:srgbClr>
                  </a:outerShdw>
                </a:effectLst>
                <a:latin typeface="Eurostile"/>
                <a:cs typeface="Eurostile"/>
              </a:rPr>
              <a:t>ships data to the IRIS DMC</a:t>
            </a:r>
          </a:p>
        </p:txBody>
      </p:sp>
      <p:sp>
        <p:nvSpPr>
          <p:cNvPr id="12" name="Rectangle 11"/>
          <p:cNvSpPr/>
          <p:nvPr/>
        </p:nvSpPr>
        <p:spPr>
          <a:xfrm>
            <a:off x="5725389" y="1094841"/>
            <a:ext cx="3182886" cy="193899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n-US" sz="2000" b="1" spc="150" dirty="0">
                <a:ln w="11430"/>
                <a:solidFill>
                  <a:srgbClr val="F8F8F8"/>
                </a:solidFill>
                <a:effectLst>
                  <a:outerShdw blurRad="25400" algn="tl" rotWithShape="0">
                    <a:srgbClr val="000000">
                      <a:alpha val="43000"/>
                    </a:srgbClr>
                  </a:outerShdw>
                </a:effectLst>
                <a:latin typeface="Minion Pro"/>
                <a:cs typeface="Minion Pro"/>
              </a:rPr>
              <a:t>IRIS/IDA</a:t>
            </a:r>
          </a:p>
          <a:p>
            <a:pPr algn="ctr"/>
            <a:endParaRPr lang="en-US" sz="2000" b="1" spc="150" dirty="0">
              <a:ln w="11430"/>
              <a:solidFill>
                <a:srgbClr val="F8F8F8"/>
              </a:solidFill>
              <a:effectLst>
                <a:outerShdw blurRad="25400" algn="tl" rotWithShape="0">
                  <a:srgbClr val="000000">
                    <a:alpha val="43000"/>
                  </a:srgbClr>
                </a:outerShdw>
              </a:effectLst>
              <a:latin typeface="Minion Pro"/>
              <a:cs typeface="Minion Pro"/>
            </a:endParaRPr>
          </a:p>
          <a:p>
            <a:pPr algn="ctr"/>
            <a:r>
              <a:rPr lang="en-US" sz="2000" b="1" spc="150" dirty="0">
                <a:ln w="11430"/>
                <a:solidFill>
                  <a:srgbClr val="F8F8F8"/>
                </a:solidFill>
                <a:effectLst>
                  <a:outerShdw blurRad="25400" algn="tl" rotWithShape="0">
                    <a:srgbClr val="000000">
                      <a:alpha val="43000"/>
                    </a:srgbClr>
                  </a:outerShdw>
                </a:effectLst>
                <a:latin typeface="Minion Pro"/>
                <a:cs typeface="Minion Pro"/>
              </a:rPr>
              <a:t>Operates </a:t>
            </a:r>
            <a:r>
              <a:rPr lang="en-US" sz="2000" b="1" spc="150" dirty="0" smtClean="0">
                <a:ln w="11430"/>
                <a:solidFill>
                  <a:srgbClr val="F8F8F8"/>
                </a:solidFill>
                <a:effectLst>
                  <a:outerShdw blurRad="25400" algn="tl" rotWithShape="0">
                    <a:srgbClr val="000000">
                      <a:alpha val="43000"/>
                    </a:srgbClr>
                  </a:outerShdw>
                </a:effectLst>
                <a:latin typeface="Minion Pro"/>
                <a:cs typeface="Minion Pro"/>
              </a:rPr>
              <a:t> 39 </a:t>
            </a:r>
            <a:r>
              <a:rPr lang="en-US" sz="2000" b="1" spc="150" dirty="0">
                <a:ln w="11430"/>
                <a:solidFill>
                  <a:srgbClr val="F8F8F8"/>
                </a:solidFill>
                <a:effectLst>
                  <a:outerShdw blurRad="25400" algn="tl" rotWithShape="0">
                    <a:srgbClr val="000000">
                      <a:alpha val="43000"/>
                    </a:srgbClr>
                  </a:outerShdw>
                </a:effectLst>
                <a:latin typeface="Minion Pro"/>
                <a:cs typeface="Minion Pro"/>
              </a:rPr>
              <a:t>stations</a:t>
            </a:r>
          </a:p>
          <a:p>
            <a:pPr algn="ctr"/>
            <a:r>
              <a:rPr lang="en-US" sz="2000" b="1" spc="150" dirty="0">
                <a:ln w="11430"/>
                <a:solidFill>
                  <a:srgbClr val="F8F8F8"/>
                </a:solidFill>
                <a:effectLst>
                  <a:outerShdw blurRad="25400" algn="tl" rotWithShape="0">
                    <a:srgbClr val="000000">
                      <a:alpha val="43000"/>
                    </a:srgbClr>
                  </a:outerShdw>
                </a:effectLst>
                <a:latin typeface="Minion Pro"/>
                <a:cs typeface="Minion Pro"/>
              </a:rPr>
              <a:t>DCC at UCSD</a:t>
            </a:r>
          </a:p>
          <a:p>
            <a:pPr algn="ctr"/>
            <a:r>
              <a:rPr lang="en-US" sz="2000" b="1" spc="150" dirty="0">
                <a:ln w="11430"/>
                <a:solidFill>
                  <a:srgbClr val="F8F8F8"/>
                </a:solidFill>
                <a:effectLst>
                  <a:outerShdw blurRad="25400" algn="tl" rotWithShape="0">
                    <a:srgbClr val="000000">
                      <a:alpha val="43000"/>
                    </a:srgbClr>
                  </a:outerShdw>
                </a:effectLst>
                <a:latin typeface="Minion Pro"/>
                <a:cs typeface="Minion Pro"/>
              </a:rPr>
              <a:t> ships data to the IRIS DMC</a:t>
            </a:r>
          </a:p>
        </p:txBody>
      </p:sp>
    </p:spTree>
    <p:extLst>
      <p:ext uri="{BB962C8B-B14F-4D97-AF65-F5344CB8AC3E}">
        <p14:creationId xmlns:p14="http://schemas.microsoft.com/office/powerpoint/2010/main" val="15343072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526" y="-19934"/>
            <a:ext cx="9144001" cy="947737"/>
          </a:xfrm>
        </p:spPr>
        <p:txBody>
          <a:bodyPr>
            <a:normAutofit/>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rPr>
              <a:t>GOALS of the GSN</a:t>
            </a:r>
            <a:endParaRPr lang="en-US" sz="4000" b="1" spc="150" dirty="0">
              <a:ln w="11430"/>
              <a:solidFill>
                <a:srgbClr val="F8F8F8"/>
              </a:solidFill>
              <a:effectLst>
                <a:outerShdw blurRad="25400" algn="tl" rotWithShape="0">
                  <a:srgbClr val="000000">
                    <a:alpha val="43000"/>
                  </a:srgbClr>
                </a:outerShdw>
              </a:effectLst>
            </a:endParaRPr>
          </a:p>
        </p:txBody>
      </p:sp>
      <p:sp>
        <p:nvSpPr>
          <p:cNvPr id="2" name="Content Placeholder 1"/>
          <p:cNvSpPr>
            <a:spLocks noGrp="1"/>
          </p:cNvSpPr>
          <p:nvPr>
            <p:ph idx="1"/>
          </p:nvPr>
        </p:nvSpPr>
        <p:spPr>
          <a:xfrm>
            <a:off x="-73526" y="949415"/>
            <a:ext cx="8229600" cy="4525963"/>
          </a:xfrm>
        </p:spPr>
        <p:txBody>
          <a:bodyPr>
            <a:normAutofit/>
          </a:bodyPr>
          <a:lstStyle/>
          <a:p>
            <a:r>
              <a:rPr lang="en-US" sz="2000" dirty="0" smtClean="0"/>
              <a:t>High dynamic range</a:t>
            </a:r>
          </a:p>
          <a:p>
            <a:r>
              <a:rPr lang="en-US" sz="2000" dirty="0" smtClean="0"/>
              <a:t>Broadband (</a:t>
            </a:r>
            <a:r>
              <a:rPr lang="en-US" sz="2000" dirty="0" err="1" smtClean="0"/>
              <a:t>hrs</a:t>
            </a:r>
            <a:r>
              <a:rPr lang="en-US" sz="2000" dirty="0" smtClean="0"/>
              <a:t> to ~10 Hz)</a:t>
            </a:r>
          </a:p>
          <a:p>
            <a:r>
              <a:rPr lang="en-US" sz="2000" dirty="0" smtClean="0"/>
              <a:t>Quiet instruments / sites / installations</a:t>
            </a:r>
          </a:p>
          <a:p>
            <a:r>
              <a:rPr lang="en-US" sz="2000" dirty="0" smtClean="0"/>
              <a:t>Real-time telemetry</a:t>
            </a:r>
          </a:p>
          <a:p>
            <a:r>
              <a:rPr lang="en-US" sz="2000" dirty="0" smtClean="0"/>
              <a:t>Global distribution at ~ 2000 km spacing</a:t>
            </a:r>
          </a:p>
          <a:p>
            <a:r>
              <a:rPr lang="en-US" sz="2000" dirty="0" smtClean="0"/>
              <a:t>Well-characterized instrument response</a:t>
            </a:r>
          </a:p>
          <a:p>
            <a:endParaRPr lang="en-US" sz="2000" dirty="0"/>
          </a:p>
        </p:txBody>
      </p:sp>
      <p:sp>
        <p:nvSpPr>
          <p:cNvPr id="4" name="Slide Number Placeholder 3"/>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
        <p:nvSpPr>
          <p:cNvPr id="6" name="TextBox 5"/>
          <p:cNvSpPr txBox="1"/>
          <p:nvPr/>
        </p:nvSpPr>
        <p:spPr>
          <a:xfrm>
            <a:off x="4572306" y="4549377"/>
            <a:ext cx="4243080" cy="1938992"/>
          </a:xfrm>
          <a:prstGeom prst="rect">
            <a:avLst/>
          </a:prstGeom>
          <a:noFill/>
          <a:ln>
            <a:solidFill>
              <a:schemeClr val="tx1"/>
            </a:solidFill>
          </a:ln>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000" spc="150" dirty="0" smtClean="0">
                <a:ln w="11430"/>
                <a:solidFill>
                  <a:srgbClr val="F8F8F8"/>
                </a:solidFill>
                <a:effectLst>
                  <a:outerShdw blurRad="25400" algn="tl" rotWithShape="0">
                    <a:srgbClr val="000000">
                      <a:alpha val="43000"/>
                    </a:srgbClr>
                  </a:outerShdw>
                </a:effectLst>
                <a:latin typeface="Minion Pro"/>
                <a:cs typeface="Minion Pro"/>
              </a:rPr>
              <a:t>Multi-Purpose Network</a:t>
            </a:r>
          </a:p>
          <a:p>
            <a:pPr marL="285750" indent="-285750">
              <a:buFont typeface="Arial"/>
              <a:buChar char="•"/>
            </a:pPr>
            <a:r>
              <a:rPr lang="en-US" sz="2000" spc="150" dirty="0" smtClean="0">
                <a:ln w="11430"/>
                <a:solidFill>
                  <a:srgbClr val="F8F8F8"/>
                </a:solidFill>
                <a:effectLst>
                  <a:outerShdw blurRad="25400" algn="tl" rotWithShape="0">
                    <a:srgbClr val="000000">
                      <a:alpha val="43000"/>
                    </a:srgbClr>
                  </a:outerShdw>
                </a:effectLst>
                <a:latin typeface="Minion Pro"/>
                <a:cs typeface="Minion Pro"/>
              </a:rPr>
              <a:t>Basic Earth science research</a:t>
            </a:r>
          </a:p>
          <a:p>
            <a:pPr marL="285750" indent="-285750">
              <a:buFont typeface="Arial"/>
              <a:buChar char="•"/>
            </a:pPr>
            <a:r>
              <a:rPr lang="en-US" sz="2000" spc="150" dirty="0" smtClean="0">
                <a:ln w="11430"/>
                <a:solidFill>
                  <a:srgbClr val="F8F8F8"/>
                </a:solidFill>
                <a:effectLst>
                  <a:outerShdw blurRad="25400" algn="tl" rotWithShape="0">
                    <a:srgbClr val="000000">
                      <a:alpha val="43000"/>
                    </a:srgbClr>
                  </a:outerShdw>
                </a:effectLst>
                <a:latin typeface="Minion Pro"/>
                <a:cs typeface="Minion Pro"/>
              </a:rPr>
              <a:t>Monitoring applications such as earthquakes, tsunamis, and nuclear testing </a:t>
            </a:r>
            <a:endParaRPr lang="en-US" sz="2000" spc="150" dirty="0">
              <a:ln w="11430"/>
              <a:solidFill>
                <a:srgbClr val="F8F8F8"/>
              </a:solidFill>
              <a:effectLst>
                <a:outerShdw blurRad="25400" algn="tl" rotWithShape="0">
                  <a:srgbClr val="000000">
                    <a:alpha val="43000"/>
                  </a:srgbClr>
                </a:outerShdw>
              </a:effectLst>
              <a:latin typeface="Minion Pro"/>
              <a:cs typeface="Minion Pro"/>
            </a:endParaRPr>
          </a:p>
        </p:txBody>
      </p:sp>
      <p:sp>
        <p:nvSpPr>
          <p:cNvPr id="9" name="TextBox 8"/>
          <p:cNvSpPr txBox="1"/>
          <p:nvPr/>
        </p:nvSpPr>
        <p:spPr>
          <a:xfrm rot="5400000">
            <a:off x="6855951" y="2896369"/>
            <a:ext cx="3845847" cy="30777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1400" b="1" i="1" spc="150" dirty="0" smtClean="0">
                <a:ln w="11430"/>
                <a:solidFill>
                  <a:srgbClr val="F8F8F8"/>
                </a:solidFill>
                <a:effectLst>
                  <a:outerShdw blurRad="25400" algn="tl" rotWithShape="0">
                    <a:srgbClr val="000000">
                      <a:alpha val="43000"/>
                    </a:srgbClr>
                  </a:outerShdw>
                </a:effectLst>
              </a:rPr>
              <a:t>French &amp; Romanowicz, Nature, 2015</a:t>
            </a:r>
            <a:endParaRPr lang="en-US" sz="1400" b="1" i="1" spc="150" dirty="0">
              <a:ln w="11430"/>
              <a:solidFill>
                <a:srgbClr val="F8F8F8"/>
              </a:solidFill>
              <a:effectLst>
                <a:outerShdw blurRad="25400" algn="tl" rotWithShape="0">
                  <a:srgbClr val="000000">
                    <a:alpha val="43000"/>
                  </a:srgbClr>
                </a:outerShdw>
              </a:effectLst>
            </a:endParaRPr>
          </a:p>
        </p:txBody>
      </p:sp>
      <p:pic>
        <p:nvPicPr>
          <p:cNvPr id="10" name="Picture 9" descr="Screen Shot 2015-03-30 at 11.05.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37" y="3266128"/>
            <a:ext cx="3721442" cy="3414106"/>
          </a:xfrm>
          <a:prstGeom prst="rect">
            <a:avLst/>
          </a:prstGeom>
        </p:spPr>
      </p:pic>
      <p:pic>
        <p:nvPicPr>
          <p:cNvPr id="11" name="Picture 10"/>
          <p:cNvPicPr>
            <a:picLocks noChangeAspect="1"/>
          </p:cNvPicPr>
          <p:nvPr/>
        </p:nvPicPr>
        <p:blipFill>
          <a:blip r:embed="rId4"/>
          <a:stretch>
            <a:fillRect/>
          </a:stretch>
        </p:blipFill>
        <p:spPr>
          <a:xfrm>
            <a:off x="5426023" y="927803"/>
            <a:ext cx="2809985" cy="3491360"/>
          </a:xfrm>
          <a:prstGeom prst="rect">
            <a:avLst/>
          </a:prstGeom>
        </p:spPr>
      </p:pic>
    </p:spTree>
    <p:extLst>
      <p:ext uri="{BB962C8B-B14F-4D97-AF65-F5344CB8AC3E}">
        <p14:creationId xmlns:p14="http://schemas.microsoft.com/office/powerpoint/2010/main" val="42079281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0"/>
            <a:ext cx="7953375" cy="947737"/>
          </a:xfrm>
        </p:spPr>
        <p:txBody>
          <a:bodyPr/>
          <a:lstStyle/>
          <a:p>
            <a:r>
              <a:rPr lang="en-US" dirty="0" smtClean="0"/>
              <a:t>GSN Data Quality</a:t>
            </a:r>
            <a:endParaRPr lang="en-US" dirty="0"/>
          </a:p>
        </p:txBody>
      </p:sp>
      <p:pic>
        <p:nvPicPr>
          <p:cNvPr id="4" name="Content Placeholder 3" descr="Screen Shot 2015-11-09 at 10.02.41 AM.png"/>
          <p:cNvPicPr>
            <a:picLocks noGrp="1" noChangeAspect="1"/>
          </p:cNvPicPr>
          <p:nvPr>
            <p:ph idx="1"/>
          </p:nvPr>
        </p:nvPicPr>
        <p:blipFill>
          <a:blip r:embed="rId2">
            <a:extLst>
              <a:ext uri="{28A0092B-C50C-407E-A947-70E740481C1C}">
                <a14:useLocalDpi xmlns:a14="http://schemas.microsoft.com/office/drawing/2010/main" val="0"/>
              </a:ext>
            </a:extLst>
          </a:blip>
          <a:srcRect l="-18370" r="-18370"/>
          <a:stretch>
            <a:fillRect/>
          </a:stretch>
        </p:blipFill>
        <p:spPr>
          <a:xfrm>
            <a:off x="2034547" y="928687"/>
            <a:ext cx="8229600" cy="4525963"/>
          </a:xfrm>
        </p:spPr>
      </p:pic>
      <p:pic>
        <p:nvPicPr>
          <p:cNvPr id="5" name="Picture 4" descr="Screen Shot 2015-11-09 at 10.03.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95961"/>
            <a:ext cx="4477453" cy="3440950"/>
          </a:xfrm>
          <a:prstGeom prst="rect">
            <a:avLst/>
          </a:prstGeom>
        </p:spPr>
      </p:pic>
    </p:spTree>
    <p:extLst>
      <p:ext uri="{BB962C8B-B14F-4D97-AF65-F5344CB8AC3E}">
        <p14:creationId xmlns:p14="http://schemas.microsoft.com/office/powerpoint/2010/main" val="402408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 y="-19050"/>
            <a:ext cx="8953500" cy="947737"/>
          </a:xfrm>
        </p:spPr>
        <p:txBody>
          <a:bodyPr>
            <a:normAutofit fontScale="90000"/>
            <a:scene3d>
              <a:camera prst="orthographicFront"/>
              <a:lightRig rig="soft" dir="t">
                <a:rot lat="0" lon="0" rev="10800000"/>
              </a:lightRig>
            </a:scene3d>
            <a:sp3d>
              <a:bevelT w="27940" h="12700"/>
              <a:contourClr>
                <a:srgbClr val="DDDDDD"/>
              </a:contourClr>
            </a:sp3d>
          </a:bodyPr>
          <a:lstStyle/>
          <a:p>
            <a:pPr algn="ctr"/>
            <a:r>
              <a:rPr lang="en-US" sz="4000" b="1" spc="150" dirty="0">
                <a:ln w="11430"/>
                <a:solidFill>
                  <a:srgbClr val="F8F8F8"/>
                </a:solidFill>
                <a:effectLst>
                  <a:outerShdw blurRad="25400" algn="tl" rotWithShape="0">
                    <a:srgbClr val="000000">
                      <a:alpha val="43000"/>
                    </a:srgbClr>
                  </a:outerShdw>
                </a:effectLst>
              </a:rPr>
              <a:t>IMPACTS on </a:t>
            </a:r>
            <a:r>
              <a:rPr lang="en-US" sz="4000" b="1" spc="150" dirty="0" smtClean="0">
                <a:ln w="11430"/>
                <a:solidFill>
                  <a:srgbClr val="F8F8F8"/>
                </a:solidFill>
                <a:effectLst>
                  <a:outerShdw blurRad="25400" algn="tl" rotWithShape="0">
                    <a:srgbClr val="000000">
                      <a:alpha val="43000"/>
                    </a:srgbClr>
                  </a:outerShdw>
                </a:effectLst>
              </a:rPr>
              <a:t>GLOBAL MONITORING</a:t>
            </a:r>
            <a:endParaRPr lang="en-US" sz="4000" b="1" spc="150" dirty="0">
              <a:ln w="11430"/>
              <a:solidFill>
                <a:srgbClr val="F8F8F8"/>
              </a:solidFill>
              <a:effectLst>
                <a:outerShdw blurRad="25400" algn="tl" rotWithShape="0">
                  <a:srgbClr val="000000">
                    <a:alpha val="43000"/>
                  </a:srgbClr>
                </a:outerShdw>
              </a:effectLst>
            </a:endParaRPr>
          </a:p>
        </p:txBody>
      </p:sp>
      <p:sp>
        <p:nvSpPr>
          <p:cNvPr id="2" name="Content Placeholder 1"/>
          <p:cNvSpPr>
            <a:spLocks noGrp="1"/>
          </p:cNvSpPr>
          <p:nvPr>
            <p:ph idx="1"/>
          </p:nvPr>
        </p:nvSpPr>
        <p:spPr>
          <a:xfrm>
            <a:off x="457200" y="1164168"/>
            <a:ext cx="8496300" cy="5185832"/>
          </a:xfrm>
        </p:spPr>
        <p:txBody>
          <a:bodyPr>
            <a:normAutofit lnSpcReduction="10000"/>
          </a:bodyPr>
          <a:lstStyle/>
          <a:p>
            <a:r>
              <a:rPr lang="en-US" sz="2800" dirty="0" smtClean="0"/>
              <a:t>National Earthquake Information Center </a:t>
            </a:r>
            <a:r>
              <a:rPr lang="en-US" sz="2800" dirty="0"/>
              <a:t>u</a:t>
            </a:r>
            <a:r>
              <a:rPr lang="en-US" sz="2800" dirty="0" smtClean="0"/>
              <a:t>sage</a:t>
            </a:r>
          </a:p>
          <a:p>
            <a:pPr lvl="1" indent="-342900">
              <a:buFont typeface="Wingdings" charset="2"/>
              <a:buChar char="²"/>
            </a:pPr>
            <a:r>
              <a:rPr lang="en-US" sz="2400" dirty="0" smtClean="0"/>
              <a:t>Rapid determination of size and location of major earthquakes</a:t>
            </a:r>
          </a:p>
          <a:p>
            <a:pPr lvl="1" indent="-342900">
              <a:buFont typeface="Wingdings" charset="2"/>
              <a:buChar char="²"/>
            </a:pPr>
            <a:r>
              <a:rPr lang="en-US" sz="2400" dirty="0" smtClean="0"/>
              <a:t>Provides comprehensive catalog of EQ source info</a:t>
            </a:r>
          </a:p>
          <a:p>
            <a:endParaRPr lang="en-US" dirty="0"/>
          </a:p>
          <a:p>
            <a:r>
              <a:rPr lang="en-US" sz="2800" dirty="0" smtClean="0"/>
              <a:t>Tsunami warning </a:t>
            </a:r>
          </a:p>
          <a:p>
            <a:pPr lvl="1">
              <a:buFont typeface="Wingdings" charset="2"/>
              <a:buChar char="²"/>
            </a:pPr>
            <a:r>
              <a:rPr lang="en-US" sz="2400" dirty="0" smtClean="0"/>
              <a:t> ~100 GSN stations are used for real-time analyses by the NTWC; coverage in oceans and international areas is key – sparse coverage by other networks</a:t>
            </a:r>
          </a:p>
          <a:p>
            <a:pPr marL="0" indent="0">
              <a:buNone/>
            </a:pPr>
            <a:endParaRPr lang="en-US" dirty="0"/>
          </a:p>
          <a:p>
            <a:r>
              <a:rPr lang="en-US" sz="2800" dirty="0" smtClean="0"/>
              <a:t>Verification seismology (CTBTO)</a:t>
            </a:r>
          </a:p>
          <a:p>
            <a:pPr lvl="1">
              <a:buFont typeface="Wingdings" charset="2"/>
              <a:buChar char="²"/>
            </a:pPr>
            <a:r>
              <a:rPr lang="en-US" sz="2400" dirty="0" smtClean="0"/>
              <a:t>~50 auxiliary </a:t>
            </a:r>
            <a:r>
              <a:rPr lang="en-US" sz="2400" dirty="0"/>
              <a:t>s</a:t>
            </a:r>
            <a:r>
              <a:rPr lang="en-US" sz="2400" dirty="0" smtClean="0"/>
              <a:t>eismic </a:t>
            </a:r>
            <a:r>
              <a:rPr lang="en-US" sz="2400" dirty="0"/>
              <a:t>s</a:t>
            </a:r>
            <a:r>
              <a:rPr lang="en-US" sz="2400" dirty="0" smtClean="0"/>
              <a:t>tations are contributed by GSN</a:t>
            </a:r>
          </a:p>
          <a:p>
            <a:endParaRPr lang="en-US" dirty="0"/>
          </a:p>
        </p:txBody>
      </p:sp>
    </p:spTree>
    <p:extLst>
      <p:ext uri="{BB962C8B-B14F-4D97-AF65-F5344CB8AC3E}">
        <p14:creationId xmlns:p14="http://schemas.microsoft.com/office/powerpoint/2010/main" val="3734104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GSN PARTNERSHIPS</a:t>
            </a:r>
            <a:endParaRPr lang="en-US" b="1" dirty="0"/>
          </a:p>
        </p:txBody>
      </p:sp>
      <p:sp>
        <p:nvSpPr>
          <p:cNvPr id="4" name="Content Placeholder 3"/>
          <p:cNvSpPr>
            <a:spLocks noGrp="1"/>
          </p:cNvSpPr>
          <p:nvPr>
            <p:ph idx="1"/>
          </p:nvPr>
        </p:nvSpPr>
        <p:spPr>
          <a:xfrm>
            <a:off x="148167" y="928688"/>
            <a:ext cx="8826500" cy="5197476"/>
          </a:xfrm>
        </p:spPr>
        <p:txBody>
          <a:bodyPr>
            <a:noAutofit/>
          </a:bodyPr>
          <a:lstStyle/>
          <a:p>
            <a:r>
              <a:rPr lang="en-US" sz="1800" dirty="0"/>
              <a:t>GSN is itself a partnership – NSF, USGS &amp; </a:t>
            </a:r>
            <a:r>
              <a:rPr lang="en-US" sz="1800" dirty="0" smtClean="0"/>
              <a:t>IRIS</a:t>
            </a:r>
          </a:p>
          <a:p>
            <a:pPr lvl="1">
              <a:buFont typeface="Wingdings" charset="2"/>
              <a:buChar char="²"/>
            </a:pPr>
            <a:r>
              <a:rPr lang="en-US" sz="1800" dirty="0"/>
              <a:t>Other US </a:t>
            </a:r>
            <a:r>
              <a:rPr lang="en-US" sz="1800" dirty="0" smtClean="0"/>
              <a:t>government </a:t>
            </a:r>
            <a:r>
              <a:rPr lang="en-US" sz="1800" dirty="0"/>
              <a:t>contributions have bolstered support </a:t>
            </a:r>
            <a:endParaRPr lang="en-US" sz="1800" dirty="0" smtClean="0"/>
          </a:p>
          <a:p>
            <a:pPr marL="457200" lvl="1" indent="0">
              <a:buNone/>
            </a:pPr>
            <a:r>
              <a:rPr lang="en-US" sz="1800" dirty="0"/>
              <a:t> </a:t>
            </a:r>
            <a:r>
              <a:rPr lang="en-US" sz="1800" dirty="0" smtClean="0"/>
              <a:t>    and </a:t>
            </a:r>
            <a:r>
              <a:rPr lang="en-US" sz="1800" dirty="0"/>
              <a:t>reinvestment in the GSN for its multi-use capabilities (monitoring)</a:t>
            </a:r>
          </a:p>
          <a:p>
            <a:pPr lvl="2"/>
            <a:r>
              <a:rPr lang="en-US" sz="1800" dirty="0" err="1"/>
              <a:t>Dept</a:t>
            </a:r>
            <a:r>
              <a:rPr lang="en-US" sz="1800" dirty="0"/>
              <a:t> of Defense</a:t>
            </a:r>
          </a:p>
          <a:p>
            <a:pPr lvl="2"/>
            <a:r>
              <a:rPr lang="en-US" sz="1800" dirty="0" err="1"/>
              <a:t>Dept</a:t>
            </a:r>
            <a:r>
              <a:rPr lang="en-US" sz="1800" dirty="0"/>
              <a:t> of Energy</a:t>
            </a:r>
          </a:p>
          <a:p>
            <a:pPr lvl="2"/>
            <a:r>
              <a:rPr lang="en-US" sz="1800" dirty="0" err="1"/>
              <a:t>Dept</a:t>
            </a:r>
            <a:r>
              <a:rPr lang="en-US" sz="1800" dirty="0"/>
              <a:t> of State</a:t>
            </a:r>
          </a:p>
          <a:p>
            <a:endParaRPr lang="en-US" sz="1800" dirty="0" smtClean="0"/>
          </a:p>
          <a:p>
            <a:r>
              <a:rPr lang="en-US" sz="1800" dirty="0" smtClean="0"/>
              <a:t>Host country </a:t>
            </a:r>
            <a:r>
              <a:rPr lang="en-US" sz="1800" dirty="0"/>
              <a:t>p</a:t>
            </a:r>
            <a:r>
              <a:rPr lang="en-US" sz="1800" dirty="0" smtClean="0"/>
              <a:t>artnerships</a:t>
            </a:r>
          </a:p>
          <a:p>
            <a:pPr lvl="1">
              <a:buFont typeface="Wingdings" charset="2"/>
              <a:buChar char="²"/>
            </a:pPr>
            <a:r>
              <a:rPr lang="en-US" sz="1800" dirty="0" smtClean="0"/>
              <a:t>MOUs between foreign governments, private entities &amp; universities</a:t>
            </a:r>
          </a:p>
          <a:p>
            <a:pPr lvl="1">
              <a:buFont typeface="Wingdings" charset="2"/>
              <a:buChar char="²"/>
            </a:pPr>
            <a:r>
              <a:rPr lang="en-US" sz="1800" dirty="0"/>
              <a:t>L</a:t>
            </a:r>
            <a:r>
              <a:rPr lang="en-US" sz="1800" dirty="0" smtClean="0"/>
              <a:t>ong-standing relationships between network operators and local personnel</a:t>
            </a:r>
          </a:p>
          <a:p>
            <a:endParaRPr lang="en-US" sz="1800" dirty="0" smtClean="0"/>
          </a:p>
          <a:p>
            <a:r>
              <a:rPr lang="en-US" sz="1800" dirty="0" smtClean="0"/>
              <a:t>National agencies</a:t>
            </a:r>
          </a:p>
          <a:p>
            <a:pPr lvl="1">
              <a:buFont typeface="Wingdings" charset="2"/>
              <a:buChar char="²"/>
            </a:pPr>
            <a:r>
              <a:rPr lang="en-US" sz="1800" dirty="0" smtClean="0"/>
              <a:t>NOAA, NEIC, PTWC, NTWC – data flow &amp; delivery</a:t>
            </a:r>
          </a:p>
          <a:p>
            <a:pPr lvl="1"/>
            <a:endParaRPr lang="en-US" sz="1800" dirty="0"/>
          </a:p>
          <a:p>
            <a:r>
              <a:rPr lang="en-US" sz="1800" dirty="0" smtClean="0"/>
              <a:t>International agencies</a:t>
            </a:r>
          </a:p>
          <a:p>
            <a:pPr lvl="1">
              <a:buFont typeface="Wingdings" charset="2"/>
              <a:buChar char="²"/>
            </a:pPr>
            <a:r>
              <a:rPr lang="en-US" sz="1800" dirty="0" smtClean="0"/>
              <a:t>FDSN partners for improved coverage (GEOSCOPE, GEOFON, etc.)</a:t>
            </a:r>
          </a:p>
          <a:p>
            <a:pPr lvl="1">
              <a:buFont typeface="Wingdings" charset="2"/>
              <a:buChar char="²"/>
            </a:pPr>
            <a:r>
              <a:rPr lang="en-US" sz="1800" dirty="0" smtClean="0"/>
              <a:t>CTBTO interactions, training, etc.</a:t>
            </a:r>
          </a:p>
        </p:txBody>
      </p:sp>
    </p:spTree>
    <p:extLst>
      <p:ext uri="{BB962C8B-B14F-4D97-AF65-F5344CB8AC3E}">
        <p14:creationId xmlns:p14="http://schemas.microsoft.com/office/powerpoint/2010/main" val="19183263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12019</TotalTime>
  <Words>1568</Words>
  <Application>Microsoft Macintosh PowerPoint</Application>
  <PresentationFormat>On-screen Show (4:3)</PresentationFormat>
  <Paragraphs>270</Paragraphs>
  <Slides>29</Slides>
  <Notes>10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1_Office Theme</vt:lpstr>
      <vt:lpstr>Office Theme</vt:lpstr>
      <vt:lpstr> OVERVIEW  of the  GSN Program</vt:lpstr>
      <vt:lpstr>“a global network of uniformly spaced stations (~2000 km spacing”), capable of recording the full range of seismic signals, with data collection in real time”</vt:lpstr>
      <vt:lpstr>GSN - History</vt:lpstr>
      <vt:lpstr>GSN - Organizational Structure</vt:lpstr>
      <vt:lpstr>GSN OPERATIONS</vt:lpstr>
      <vt:lpstr>GOALS of the GSN</vt:lpstr>
      <vt:lpstr>GSN Data Quality</vt:lpstr>
      <vt:lpstr>IMPACTS on GLOBAL MONITORING</vt:lpstr>
      <vt:lpstr>GSN PARTNERSHIPS</vt:lpstr>
      <vt:lpstr>Typical GSN Station Installations</vt:lpstr>
      <vt:lpstr>PowerPoint Presentation</vt:lpstr>
      <vt:lpstr>Karasay, Uzbekistan:  ”News for You: the department of the international relations of the cabinet of Ministry  of the Republic recommended to all departments to undersign about coordination on one copy of the Agreement. Now we run on instances and we sign the Agreement.“  Alisher Ibramagov, Director, Tashkent Region    Sept 22, 2015</vt:lpstr>
      <vt:lpstr>Typical Equipment at GSN Stations </vt:lpstr>
      <vt:lpstr>EQUIPMENT AGE &amp; DATA AVAILABILITY</vt:lpstr>
      <vt:lpstr>TECHNOLOGY DEVELOPMENTS</vt:lpstr>
      <vt:lpstr>  Key Recommendations</vt:lpstr>
      <vt:lpstr>GSN RENEWAL</vt:lpstr>
      <vt:lpstr>2015 External Review Recommendation</vt:lpstr>
      <vt:lpstr>PowerPoint Presentation</vt:lpstr>
      <vt:lpstr>Role of the GSN Program Manager</vt:lpstr>
      <vt:lpstr>SUSTAINED OPERATIONS on SEA FLOOR</vt:lpstr>
      <vt:lpstr>GSN RESILIENCE</vt:lpstr>
      <vt:lpstr>SUMMARY</vt:lpstr>
      <vt:lpstr>MODELS FOR FUNDING:</vt:lpstr>
      <vt:lpstr>GSN DATA ARCHIVING &amp; DISTRIBUTION</vt:lpstr>
      <vt:lpstr>AVERAGE USGS GSN COSTS</vt:lpstr>
      <vt:lpstr>Working with the European Data Centers to modernize data distribution</vt:lpstr>
      <vt:lpstr>IMPACTS on SCIENTIFIC RESEARCH</vt:lpstr>
      <vt:lpstr>GSN DATA ACCESS METHODS</vt:lpstr>
    </vt:vector>
  </TitlesOfParts>
  <Company>IRIS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mallett</dc:creator>
  <cp:lastModifiedBy>Katrin Hafner</cp:lastModifiedBy>
  <cp:revision>592</cp:revision>
  <cp:lastPrinted>2015-03-20T14:05:49Z</cp:lastPrinted>
  <dcterms:created xsi:type="dcterms:W3CDTF">2015-03-25T14:53:01Z</dcterms:created>
  <dcterms:modified xsi:type="dcterms:W3CDTF">2015-11-09T20:57:50Z</dcterms:modified>
</cp:coreProperties>
</file>