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7.JPG" ContentType="image/jpeg"/>
  <Override PartName="/ppt/media/image28.JPG" ContentType="image/jpeg"/>
  <Override PartName="/ppt/media/image29.JPG" ContentType="image/jpeg"/>
  <Override PartName="/ppt/media/image3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97" r:id="rId4"/>
    <p:sldId id="276" r:id="rId5"/>
    <p:sldId id="270" r:id="rId6"/>
    <p:sldId id="259" r:id="rId7"/>
    <p:sldId id="260" r:id="rId8"/>
    <p:sldId id="274" r:id="rId9"/>
    <p:sldId id="273" r:id="rId10"/>
    <p:sldId id="272" r:id="rId11"/>
    <p:sldId id="285" r:id="rId12"/>
    <p:sldId id="291" r:id="rId13"/>
    <p:sldId id="275" r:id="rId14"/>
    <p:sldId id="286" r:id="rId15"/>
    <p:sldId id="283" r:id="rId16"/>
    <p:sldId id="271" r:id="rId17"/>
    <p:sldId id="292" r:id="rId18"/>
    <p:sldId id="293" r:id="rId19"/>
    <p:sldId id="265" r:id="rId20"/>
    <p:sldId id="266" r:id="rId21"/>
    <p:sldId id="267" r:id="rId22"/>
    <p:sldId id="268" r:id="rId23"/>
    <p:sldId id="269" r:id="rId24"/>
    <p:sldId id="264" r:id="rId25"/>
    <p:sldId id="294" r:id="rId26"/>
    <p:sldId id="295" r:id="rId27"/>
    <p:sldId id="277" r:id="rId28"/>
    <p:sldId id="278" r:id="rId29"/>
    <p:sldId id="279" r:id="rId30"/>
    <p:sldId id="280" r:id="rId31"/>
    <p:sldId id="281" r:id="rId32"/>
    <p:sldId id="282" r:id="rId33"/>
    <p:sldId id="284" r:id="rId34"/>
    <p:sldId id="288" r:id="rId35"/>
    <p:sldId id="287" r:id="rId36"/>
    <p:sldId id="289" r:id="rId37"/>
    <p:sldId id="263" r:id="rId38"/>
    <p:sldId id="296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91" d="100"/>
          <a:sy n="91" d="100"/>
        </p:scale>
        <p:origin x="-115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36879-9407-43FC-93D2-D202B4C167F7}" type="datetimeFigureOut">
              <a:rPr lang="en-US" smtClean="0"/>
              <a:t>2015-11-07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3E674-1349-4F93-91D2-167620E564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277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0653-E67D-41B8-95BD-747EB5AEE671}" type="datetimeFigureOut">
              <a:rPr lang="en-US" smtClean="0"/>
              <a:t>2015-11-07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FACD-5546-4E40-B664-BB5388EB2F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186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0653-E67D-41B8-95BD-747EB5AEE671}" type="datetimeFigureOut">
              <a:rPr lang="en-US" smtClean="0"/>
              <a:t>2015-11-07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FACD-5546-4E40-B664-BB5388EB2F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58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0653-E67D-41B8-95BD-747EB5AEE671}" type="datetimeFigureOut">
              <a:rPr lang="en-US" smtClean="0"/>
              <a:t>2015-11-07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FACD-5546-4E40-B664-BB5388EB2F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131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0653-E67D-41B8-95BD-747EB5AEE671}" type="datetimeFigureOut">
              <a:rPr lang="en-US" smtClean="0"/>
              <a:t>2015-11-07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FACD-5546-4E40-B664-BB5388EB2F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523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0653-E67D-41B8-95BD-747EB5AEE671}" type="datetimeFigureOut">
              <a:rPr lang="en-US" smtClean="0"/>
              <a:t>2015-11-07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FACD-5546-4E40-B664-BB5388EB2F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04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0653-E67D-41B8-95BD-747EB5AEE671}" type="datetimeFigureOut">
              <a:rPr lang="en-US" smtClean="0"/>
              <a:t>2015-11-07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FACD-5546-4E40-B664-BB5388EB2F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67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0653-E67D-41B8-95BD-747EB5AEE671}" type="datetimeFigureOut">
              <a:rPr lang="en-US" smtClean="0"/>
              <a:t>2015-11-07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FACD-5546-4E40-B664-BB5388EB2F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252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0653-E67D-41B8-95BD-747EB5AEE671}" type="datetimeFigureOut">
              <a:rPr lang="en-US" smtClean="0"/>
              <a:t>2015-11-07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FACD-5546-4E40-B664-BB5388EB2F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274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0653-E67D-41B8-95BD-747EB5AEE671}" type="datetimeFigureOut">
              <a:rPr lang="en-US" smtClean="0"/>
              <a:t>2015-11-07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FACD-5546-4E40-B664-BB5388EB2F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016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0653-E67D-41B8-95BD-747EB5AEE671}" type="datetimeFigureOut">
              <a:rPr lang="en-US" smtClean="0"/>
              <a:t>2015-11-07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FACD-5546-4E40-B664-BB5388EB2F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75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90653-E67D-41B8-95BD-747EB5AEE671}" type="datetimeFigureOut">
              <a:rPr lang="en-US" smtClean="0"/>
              <a:t>2015-11-07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FACD-5546-4E40-B664-BB5388EB2F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701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90653-E67D-41B8-95BD-747EB5AEE671}" type="datetimeFigureOut">
              <a:rPr lang="en-US" smtClean="0"/>
              <a:t>2015-11-07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5FACD-5546-4E40-B664-BB5388EB2F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17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S:\Projects\IRIS-EarthScope\Reconnaissance\Photos\Trip 3\Ipad pics trip 3\140705\IMG_10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/>
          <a:lstStyle/>
          <a:p>
            <a:r>
              <a:rPr lang="en-US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Alaska Transportable Array</a:t>
            </a:r>
            <a:br>
              <a:rPr lang="en-US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Reconnaissance Process</a:t>
            </a:r>
            <a:endParaRPr lang="en-US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Steve Rowland, PE</a:t>
            </a:r>
          </a:p>
          <a:p>
            <a:r>
              <a:rPr lang="en-US" sz="2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RECON LLC </a:t>
            </a:r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(Palmer, Alaska)</a:t>
            </a:r>
            <a:endParaRPr lang="en-US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latin typeface="Batang" panose="02030600000101010101" pitchFamily="18" charset="-127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4111"/>
            <a:ext cx="1454142" cy="109329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83342" y="650043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Juniper Crk to Echooka R. Pass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6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48" y="0"/>
            <a:ext cx="10266468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487362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</a:t>
            </a:r>
            <a:endParaRPr lang="en-US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33248" y="183357"/>
            <a:ext cx="8229600" cy="4873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Field Tools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905000"/>
            <a:ext cx="8686800" cy="5943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Aircraft tracking system</a:t>
            </a:r>
          </a:p>
          <a:p>
            <a:pPr lvl="0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</a:t>
            </a:r>
          </a:p>
          <a:p>
            <a:pPr lvl="0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Compass and clinometer</a:t>
            </a:r>
          </a:p>
          <a:p>
            <a:pPr lvl="0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 held GPS</a:t>
            </a:r>
          </a:p>
          <a:p>
            <a:pPr lvl="0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ircraft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flight planning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 (Foreflight) and other navigation tools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IPad </a:t>
            </a:r>
          </a:p>
          <a:p>
            <a:pPr lvl="0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GIS app on IPad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sites, target areas, aerial imagery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maps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477000" y="6451140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Whale Pass, Prince of Wales Island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0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esktop\IRIS Presentation\P10004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43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0"/>
            <a:ext cx="9347200" cy="70104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487362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 </a:t>
            </a:r>
            <a:endParaRPr lang="en-US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33248" y="183357"/>
            <a:ext cx="8229600" cy="4873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Field Tools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7569" y="1066800"/>
            <a:ext cx="8686800" cy="5943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Aircraft tracking system</a:t>
            </a:r>
          </a:p>
          <a:p>
            <a:pPr lvl="0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Maps</a:t>
            </a:r>
          </a:p>
          <a:p>
            <a:pPr lvl="0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Compass and clinometer</a:t>
            </a:r>
          </a:p>
          <a:p>
            <a:pPr lvl="0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Hand held GPS</a:t>
            </a:r>
          </a:p>
          <a:p>
            <a:pPr lvl="0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ircraft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flight planning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 (Foreflight) and other navigation tools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on IPad </a:t>
            </a:r>
          </a:p>
          <a:p>
            <a:pPr lvl="0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GIS app on IPad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sites, target areas, aerial imagery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maps</a:t>
            </a:r>
          </a:p>
          <a:p>
            <a:pPr lvl="0"/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Photo logging app on Ipad (Theodolite)</a:t>
            </a:r>
          </a:p>
          <a:p>
            <a:pPr lvl="0"/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Firearm of choice</a:t>
            </a:r>
          </a:p>
          <a:p>
            <a:pPr lvl="0"/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Survival gear</a:t>
            </a:r>
          </a:p>
          <a:p>
            <a:pPr lvl="0"/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Camp gear</a:t>
            </a:r>
          </a:p>
          <a:p>
            <a:pPr lvl="0"/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Field computer</a:t>
            </a:r>
          </a:p>
          <a:p>
            <a:pPr lvl="0"/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Sat. phone</a:t>
            </a:r>
          </a:p>
          <a:p>
            <a:pPr lvl="0"/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Satellite comm. test unit</a:t>
            </a:r>
          </a:p>
          <a:p>
            <a:pPr lvl="0"/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477000" y="645114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Northern Seward Peninsula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08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8" y="-34159"/>
            <a:ext cx="10302767" cy="688224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4873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Aircraft of Choice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92616" y="3886200"/>
            <a:ext cx="5151384" cy="282931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Avgas more available than JetA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Fuel Economy is good (15 </a:t>
            </a:r>
            <a:r>
              <a:rPr lang="en-US" sz="2000" dirty="0" err="1" smtClean="0">
                <a:solidFill>
                  <a:schemeClr val="bg1"/>
                </a:solidFill>
              </a:rPr>
              <a:t>gph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Low operating cost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Excellent range with auxiliary fuel  (400 nm)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Decent speed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Readily available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Reliable and low maintenance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Reasonably comfortable 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52400" y="6489325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Lisburne Ridge, Northern Foothills Brooks Range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61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IRIS Presentation\P10008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0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6305472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R44 RECON Home Office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74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IRIS Presentation\P10009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02664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489325"/>
            <a:ext cx="563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Camp 2, Trip 2     Kuna River headwaters, Brooks Range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8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03"/>
            <a:ext cx="9144000" cy="68297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4038600"/>
            <a:ext cx="5943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on site</a:t>
            </a:r>
          </a:p>
          <a:p>
            <a:endParaRPr lang="en-US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up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 site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quadrant photos and aerial photos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site coordinates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site form on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Ipad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6489325"/>
            <a:ext cx="3699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John River, South Central Brooks Range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79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addington\Desktop\C25K-1_Final_Flat_Page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14" y="1143000"/>
            <a:ext cx="4287245" cy="5486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05179" y="466529"/>
            <a:ext cx="5152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Typical Site Reconnaissance Form</a:t>
            </a:r>
          </a:p>
        </p:txBody>
      </p:sp>
      <p:pic>
        <p:nvPicPr>
          <p:cNvPr id="6148" name="Picture 4" descr="C:\Users\Paddington\Desktop\C25K-1_Final_Flat_Page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4287249" cy="5486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78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Paddington\Desktop\C25K-1_Final_Flat_Page_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239491" cy="5486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05179" y="466529"/>
            <a:ext cx="5152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Typical Site Reconnaissance Form</a:t>
            </a:r>
          </a:p>
        </p:txBody>
      </p:sp>
      <p:pic>
        <p:nvPicPr>
          <p:cNvPr id="7170" name="Picture 2" descr="C:\Users\Paddington\Desktop\C25K-1_Final_Flat_Page_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978" y="1143000"/>
            <a:ext cx="4241222" cy="5486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20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6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Projects\IRIS-EarthScope\GIS\PDF\IRIS_SiteRecon2014_151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15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0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6489325"/>
            <a:ext cx="3699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>
                    <a:lumMod val="85000"/>
                  </a:schemeClr>
                </a:solidFill>
              </a:rPr>
              <a:t>Olgilvie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 Mountains, Yukon Territory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29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6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6489325"/>
            <a:ext cx="3699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>
                    <a:lumMod val="85000"/>
                  </a:schemeClr>
                </a:solidFill>
              </a:rPr>
              <a:t>Olgilvie</a:t>
            </a:r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 Mountains, Yukon Territory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08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4804" y="487706"/>
            <a:ext cx="2531782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i="1" spc="-35" dirty="0">
                <a:solidFill>
                  <a:srgbClr val="003300"/>
                </a:solidFill>
                <a:latin typeface="Goudy Old Style"/>
                <a:cs typeface="Goudy Old Style"/>
              </a:rPr>
              <a:t>Rowlan</a:t>
            </a:r>
            <a:r>
              <a:rPr sz="1250" b="1" i="1" spc="-30" dirty="0">
                <a:solidFill>
                  <a:srgbClr val="003300"/>
                </a:solidFill>
                <a:latin typeface="Goudy Old Style"/>
                <a:cs typeface="Goudy Old Style"/>
              </a:rPr>
              <a:t>d</a:t>
            </a:r>
            <a:r>
              <a:rPr sz="1250" b="1" i="1" spc="-10" dirty="0">
                <a:solidFill>
                  <a:srgbClr val="003300"/>
                </a:solidFill>
                <a:latin typeface="Goudy Old Style"/>
                <a:cs typeface="Goudy Old Style"/>
              </a:rPr>
              <a:t> </a:t>
            </a:r>
            <a:r>
              <a:rPr sz="1250" b="1" i="1" spc="-40" dirty="0">
                <a:solidFill>
                  <a:srgbClr val="003300"/>
                </a:solidFill>
                <a:latin typeface="Goudy Old Style"/>
                <a:cs typeface="Goudy Old Style"/>
              </a:rPr>
              <a:t>En</a:t>
            </a:r>
            <a:r>
              <a:rPr sz="1250" b="1" i="1" spc="-25" dirty="0">
                <a:solidFill>
                  <a:srgbClr val="003300"/>
                </a:solidFill>
                <a:latin typeface="Goudy Old Style"/>
                <a:cs typeface="Goudy Old Style"/>
              </a:rPr>
              <a:t>gin</a:t>
            </a:r>
            <a:r>
              <a:rPr sz="1250" b="1" i="1" spc="-35" dirty="0">
                <a:solidFill>
                  <a:srgbClr val="003300"/>
                </a:solidFill>
                <a:latin typeface="Goudy Old Style"/>
                <a:cs typeface="Goudy Old Style"/>
              </a:rPr>
              <a:t>e</a:t>
            </a:r>
            <a:r>
              <a:rPr sz="1250" b="1" i="1" spc="-30" dirty="0">
                <a:solidFill>
                  <a:srgbClr val="003300"/>
                </a:solidFill>
                <a:latin typeface="Goudy Old Style"/>
                <a:cs typeface="Goudy Old Style"/>
              </a:rPr>
              <a:t>erin</a:t>
            </a:r>
            <a:r>
              <a:rPr sz="1250" b="1" i="1" spc="-25" dirty="0">
                <a:solidFill>
                  <a:srgbClr val="003300"/>
                </a:solidFill>
                <a:latin typeface="Goudy Old Style"/>
                <a:cs typeface="Goudy Old Style"/>
              </a:rPr>
              <a:t>g</a:t>
            </a:r>
            <a:r>
              <a:rPr sz="1250" b="1" i="1" spc="-15" dirty="0">
                <a:solidFill>
                  <a:srgbClr val="003300"/>
                </a:solidFill>
                <a:latin typeface="Goudy Old Style"/>
                <a:cs typeface="Goudy Old Style"/>
              </a:rPr>
              <a:t> </a:t>
            </a:r>
            <a:r>
              <a:rPr sz="1250" b="1" i="1" spc="-35" dirty="0">
                <a:solidFill>
                  <a:srgbClr val="003300"/>
                </a:solidFill>
                <a:latin typeface="Goudy Old Style"/>
                <a:cs typeface="Goudy Old Style"/>
              </a:rPr>
              <a:t>Con</a:t>
            </a:r>
            <a:r>
              <a:rPr sz="1250" b="1" i="1" spc="-20" dirty="0">
                <a:solidFill>
                  <a:srgbClr val="003300"/>
                </a:solidFill>
                <a:latin typeface="Goudy Old Style"/>
                <a:cs typeface="Goudy Old Style"/>
              </a:rPr>
              <a:t>sult</a:t>
            </a:r>
            <a:r>
              <a:rPr sz="1250" b="1" i="1" spc="-30" dirty="0">
                <a:solidFill>
                  <a:srgbClr val="003300"/>
                </a:solidFill>
                <a:latin typeface="Goudy Old Style"/>
                <a:cs typeface="Goudy Old Style"/>
              </a:rPr>
              <a:t>a</a:t>
            </a:r>
            <a:r>
              <a:rPr sz="1250" b="1" i="1" spc="-25" dirty="0">
                <a:solidFill>
                  <a:srgbClr val="003300"/>
                </a:solidFill>
                <a:latin typeface="Goudy Old Style"/>
                <a:cs typeface="Goudy Old Style"/>
              </a:rPr>
              <a:t>nts</a:t>
            </a:r>
            <a:endParaRPr sz="1250" dirty="0">
              <a:latin typeface="Goudy Old Style"/>
              <a:cs typeface="Goudy Old Styl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5081" y="6172198"/>
            <a:ext cx="5405719" cy="45719"/>
          </a:xfrm>
          <a:custGeom>
            <a:avLst/>
            <a:gdLst/>
            <a:ahLst/>
            <a:cxnLst/>
            <a:rect l="l" t="t" r="r" b="b"/>
            <a:pathLst>
              <a:path w="6082030">
                <a:moveTo>
                  <a:pt x="0" y="0"/>
                </a:moveTo>
                <a:lnTo>
                  <a:pt x="6081522" y="0"/>
                </a:lnTo>
              </a:path>
            </a:pathLst>
          </a:custGeom>
          <a:ln w="73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1060824" y="6317975"/>
            <a:ext cx="886759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Calibri"/>
                <a:cs typeface="Calibri"/>
              </a:rPr>
              <a:t>Daily </a:t>
            </a:r>
            <a:r>
              <a:rPr sz="800" spc="-10" dirty="0">
                <a:latin typeface="Calibri"/>
                <a:cs typeface="Calibri"/>
              </a:rPr>
              <a:t>F</a:t>
            </a:r>
            <a:r>
              <a:rPr sz="800" spc="-5" dirty="0">
                <a:latin typeface="Calibri"/>
                <a:cs typeface="Calibri"/>
              </a:rPr>
              <a:t>ield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R</a:t>
            </a:r>
            <a:r>
              <a:rPr sz="800" spc="-10" dirty="0">
                <a:latin typeface="Calibri"/>
                <a:cs typeface="Calibri"/>
              </a:rPr>
              <a:t>eport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89312" y="6317975"/>
            <a:ext cx="565524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5" dirty="0">
                <a:latin typeface="Calibri"/>
                <a:cs typeface="Calibri"/>
              </a:rPr>
              <a:t>Page 1 </a:t>
            </a:r>
            <a:r>
              <a:rPr sz="800" spc="-10" dirty="0">
                <a:latin typeface="Calibri"/>
                <a:cs typeface="Calibri"/>
              </a:rPr>
              <a:t>o</a:t>
            </a:r>
            <a:r>
              <a:rPr sz="800" spc="-5" dirty="0">
                <a:latin typeface="Calibri"/>
                <a:cs typeface="Calibri"/>
              </a:rPr>
              <a:t>f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5" dirty="0">
                <a:latin typeface="Calibri"/>
                <a:cs typeface="Calibri"/>
              </a:rPr>
              <a:t>1</a:t>
            </a:r>
            <a:endParaRPr sz="8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5081" y="2166678"/>
            <a:ext cx="5405719" cy="215444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0" rIns="0" bIns="0" rtlCol="0">
            <a:spAutoFit/>
          </a:bodyPr>
          <a:lstStyle/>
          <a:p>
            <a:pPr marL="68580">
              <a:lnSpc>
                <a:spcPct val="100000"/>
              </a:lnSpc>
            </a:pPr>
            <a:r>
              <a:rPr sz="1400" b="1" spc="-10" dirty="0">
                <a:latin typeface="Cambria"/>
                <a:cs typeface="Cambria"/>
              </a:rPr>
              <a:t>Daily Log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7952" y="3786373"/>
            <a:ext cx="5339976" cy="215444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0" rIns="0" bIns="0" rtlCol="0">
            <a:spAutoFit/>
          </a:bodyPr>
          <a:lstStyle/>
          <a:p>
            <a:pPr marL="68580">
              <a:lnSpc>
                <a:spcPct val="100000"/>
              </a:lnSpc>
            </a:pPr>
            <a:r>
              <a:rPr sz="1400" b="1" spc="-10" dirty="0">
                <a:latin typeface="Cambria"/>
                <a:cs typeface="Cambria"/>
              </a:rPr>
              <a:t>Photo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5081" y="807893"/>
            <a:ext cx="5405719" cy="46166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0" rIns="0" bIns="0" rtlCol="0">
            <a:spAutoFit/>
          </a:bodyPr>
          <a:lstStyle/>
          <a:p>
            <a:pPr marL="68580">
              <a:lnSpc>
                <a:spcPts val="1910"/>
              </a:lnSpc>
            </a:pPr>
            <a:r>
              <a:rPr sz="1600" b="1" dirty="0">
                <a:latin typeface="Cambria"/>
                <a:cs typeface="Cambria"/>
              </a:rPr>
              <a:t>DAI</a:t>
            </a:r>
            <a:r>
              <a:rPr sz="1600" b="1" spc="-5" dirty="0">
                <a:latin typeface="Cambria"/>
                <a:cs typeface="Cambria"/>
              </a:rPr>
              <a:t>L</a:t>
            </a:r>
            <a:r>
              <a:rPr sz="1600" b="1" dirty="0">
                <a:latin typeface="Cambria"/>
                <a:cs typeface="Cambria"/>
              </a:rPr>
              <a:t>Y</a:t>
            </a:r>
            <a:r>
              <a:rPr sz="1600" b="1" spc="-65" dirty="0">
                <a:latin typeface="Cambria"/>
                <a:cs typeface="Cambria"/>
              </a:rPr>
              <a:t> </a:t>
            </a:r>
            <a:r>
              <a:rPr sz="1600" b="1" spc="-5" dirty="0">
                <a:latin typeface="Cambria"/>
                <a:cs typeface="Cambria"/>
              </a:rPr>
              <a:t>FIE</a:t>
            </a:r>
            <a:r>
              <a:rPr sz="1600" b="1" dirty="0">
                <a:latin typeface="Cambria"/>
                <a:cs typeface="Cambria"/>
              </a:rPr>
              <a:t>LD</a:t>
            </a:r>
            <a:r>
              <a:rPr sz="1600" b="1" spc="-70" dirty="0">
                <a:latin typeface="Cambria"/>
                <a:cs typeface="Cambria"/>
              </a:rPr>
              <a:t> </a:t>
            </a:r>
            <a:r>
              <a:rPr sz="1600" b="1" dirty="0">
                <a:latin typeface="Cambria"/>
                <a:cs typeface="Cambria"/>
              </a:rPr>
              <a:t>R</a:t>
            </a:r>
            <a:r>
              <a:rPr sz="1600" b="1" spc="-10" dirty="0">
                <a:latin typeface="Cambria"/>
                <a:cs typeface="Cambria"/>
              </a:rPr>
              <a:t>E</a:t>
            </a:r>
            <a:r>
              <a:rPr sz="1600" b="1" dirty="0">
                <a:latin typeface="Cambria"/>
                <a:cs typeface="Cambria"/>
              </a:rPr>
              <a:t>PORT</a:t>
            </a:r>
            <a:endParaRPr sz="1600" dirty="0">
              <a:latin typeface="Cambria"/>
              <a:cs typeface="Cambria"/>
            </a:endParaRPr>
          </a:p>
          <a:p>
            <a:pPr marL="84455">
              <a:lnSpc>
                <a:spcPts val="1670"/>
              </a:lnSpc>
            </a:pPr>
            <a:r>
              <a:rPr sz="1400" spc="-6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rip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4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90" dirty="0">
                <a:latin typeface="Arial"/>
                <a:cs typeface="Arial"/>
              </a:rPr>
              <a:t>Y</a:t>
            </a:r>
            <a:r>
              <a:rPr sz="1400" dirty="0">
                <a:latin typeface="Arial"/>
                <a:cs typeface="Arial"/>
              </a:rPr>
              <a:t>ukon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32445" y="1748250"/>
            <a:ext cx="5368355" cy="215444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0" rIns="0" bIns="0" rtlCol="0">
            <a:spAutoFit/>
          </a:bodyPr>
          <a:lstStyle/>
          <a:p>
            <a:pPr marL="68580">
              <a:lnSpc>
                <a:spcPct val="100000"/>
              </a:lnSpc>
            </a:pPr>
            <a:r>
              <a:rPr sz="1400" b="1" spc="-20" dirty="0">
                <a:latin typeface="Cambria"/>
                <a:cs typeface="Cambria"/>
              </a:rPr>
              <a:t>We</a:t>
            </a:r>
            <a:r>
              <a:rPr sz="1400" b="1" spc="-10" dirty="0">
                <a:latin typeface="Cambria"/>
                <a:cs typeface="Cambria"/>
              </a:rPr>
              <a:t>a</a:t>
            </a:r>
            <a:r>
              <a:rPr sz="1400" b="1" spc="-15" dirty="0">
                <a:latin typeface="Cambria"/>
                <a:cs typeface="Cambria"/>
              </a:rPr>
              <a:t>ther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2445" y="1967459"/>
            <a:ext cx="151652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60</a:t>
            </a:r>
            <a:r>
              <a:rPr sz="1000" spc="-125" dirty="0">
                <a:latin typeface="Arial"/>
                <a:cs typeface="Arial"/>
              </a:rPr>
              <a:t>F</a:t>
            </a:r>
            <a:r>
              <a:rPr sz="1000" spc="-5" dirty="0">
                <a:latin typeface="Arial"/>
                <a:cs typeface="Arial"/>
              </a:rPr>
              <a:t>, </a:t>
            </a:r>
            <a:r>
              <a:rPr sz="1000" dirty="0">
                <a:latin typeface="Arial"/>
                <a:cs typeface="Arial"/>
              </a:rPr>
              <a:t>low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overca</a:t>
            </a:r>
            <a:r>
              <a:rPr sz="1000" spc="-5" dirty="0">
                <a:latin typeface="Arial"/>
                <a:cs typeface="Arial"/>
              </a:rPr>
              <a:t>st, </a:t>
            </a:r>
            <a:r>
              <a:rPr sz="1000" dirty="0">
                <a:latin typeface="Arial"/>
                <a:cs typeface="Arial"/>
              </a:rPr>
              <a:t>rain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050026" y="2555267"/>
            <a:ext cx="5361571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150"/>
              </a:lnSpc>
              <a:tabLst>
                <a:tab pos="3780154" algn="l"/>
              </a:tabLst>
            </a:pPr>
            <a:r>
              <a:rPr sz="1000" dirty="0">
                <a:latin typeface="Arial"/>
                <a:cs typeface="Arial"/>
              </a:rPr>
              <a:t>Comple</a:t>
            </a:r>
            <a:r>
              <a:rPr sz="1000" spc="-5" dirty="0">
                <a:latin typeface="Arial"/>
                <a:cs typeface="Arial"/>
              </a:rPr>
              <a:t>ted </a:t>
            </a:r>
            <a:r>
              <a:rPr sz="1000" dirty="0">
                <a:latin typeface="Arial"/>
                <a:cs typeface="Arial"/>
              </a:rPr>
              <a:t>J28M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in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morning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h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primary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al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erna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si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s.</a:t>
            </a:r>
            <a:r>
              <a:rPr sz="1000" dirty="0">
                <a:latin typeface="Arial"/>
                <a:cs typeface="Arial"/>
              </a:rPr>
              <a:t>  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F</a:t>
            </a:r>
            <a:r>
              <a:rPr sz="1000" dirty="0">
                <a:latin typeface="Arial"/>
                <a:cs typeface="Arial"/>
              </a:rPr>
              <a:t>ound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low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cloud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deck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obscuring</a:t>
            </a:r>
            <a:r>
              <a:rPr sz="1000" spc="-5" dirty="0">
                <a:latin typeface="Arial"/>
                <a:cs typeface="Arial"/>
              </a:rPr>
              <a:t> I</a:t>
            </a:r>
            <a:r>
              <a:rPr sz="1000" dirty="0">
                <a:latin typeface="Arial"/>
                <a:cs typeface="Arial"/>
              </a:rPr>
              <a:t>28</a:t>
            </a:r>
            <a:r>
              <a:rPr sz="1000" spc="-10" dirty="0">
                <a:latin typeface="Arial"/>
                <a:cs typeface="Arial"/>
              </a:rPr>
              <a:t>M.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Loca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ed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one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possible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si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on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high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ridge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near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sou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h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limi</a:t>
            </a:r>
            <a:r>
              <a:rPr sz="1000" spc="-5" dirty="0">
                <a:latin typeface="Arial"/>
                <a:cs typeface="Arial"/>
              </a:rPr>
              <a:t>t </a:t>
            </a:r>
            <a:r>
              <a:rPr sz="1000" dirty="0">
                <a:latin typeface="Arial"/>
                <a:cs typeface="Arial"/>
              </a:rPr>
              <a:t>o</a:t>
            </a:r>
            <a:r>
              <a:rPr sz="1000" spc="-5" dirty="0">
                <a:latin typeface="Arial"/>
                <a:cs typeface="Arial"/>
              </a:rPr>
              <a:t>f </a:t>
            </a:r>
            <a:r>
              <a:rPr sz="1000" dirty="0">
                <a:latin typeface="Arial"/>
                <a:cs typeface="Arial"/>
              </a:rPr>
              <a:t>bu</a:t>
            </a:r>
            <a:r>
              <a:rPr sz="1000" spc="-25" dirty="0">
                <a:latin typeface="Arial"/>
                <a:cs typeface="Arial"/>
              </a:rPr>
              <a:t>f</a:t>
            </a:r>
            <a:r>
              <a:rPr sz="1000" spc="-5" dirty="0">
                <a:latin typeface="Arial"/>
                <a:cs typeface="Arial"/>
              </a:rPr>
              <a:t>f</a:t>
            </a:r>
            <a:r>
              <a:rPr sz="1000" dirty="0">
                <a:latin typeface="Arial"/>
                <a:cs typeface="Arial"/>
              </a:rPr>
              <a:t>e</a:t>
            </a:r>
            <a:r>
              <a:rPr sz="1000" spc="-55" dirty="0">
                <a:latin typeface="Arial"/>
                <a:cs typeface="Arial"/>
              </a:rPr>
              <a:t>r</a:t>
            </a:r>
            <a:r>
              <a:rPr sz="1000" spc="-5" dirty="0">
                <a:latin typeface="Arial"/>
                <a:cs typeface="Arial"/>
              </a:rPr>
              <a:t>.</a:t>
            </a:r>
            <a:r>
              <a:rPr sz="1000" dirty="0">
                <a:latin typeface="Arial"/>
                <a:cs typeface="Arial"/>
              </a:rPr>
              <a:t>	Dive</a:t>
            </a:r>
            <a:r>
              <a:rPr sz="1000" spc="-5" dirty="0">
                <a:latin typeface="Arial"/>
                <a:cs typeface="Arial"/>
              </a:rPr>
              <a:t>rt</a:t>
            </a:r>
            <a:r>
              <a:rPr sz="1000" dirty="0">
                <a:latin typeface="Arial"/>
                <a:cs typeface="Arial"/>
              </a:rPr>
              <a:t>ed</a:t>
            </a:r>
            <a:r>
              <a:rPr sz="1000" spc="-5" dirty="0">
                <a:latin typeface="Arial"/>
                <a:cs typeface="Arial"/>
              </a:rPr>
              <a:t> t</a:t>
            </a:r>
            <a:r>
              <a:rPr sz="1000" dirty="0">
                <a:latin typeface="Arial"/>
                <a:cs typeface="Arial"/>
              </a:rPr>
              <a:t>o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we</a:t>
            </a:r>
            <a:r>
              <a:rPr sz="1000" spc="-5" dirty="0">
                <a:latin typeface="Arial"/>
                <a:cs typeface="Arial"/>
              </a:rPr>
              <a:t>st</a:t>
            </a:r>
            <a:r>
              <a:rPr sz="1000" dirty="0">
                <a:latin typeface="Arial"/>
                <a:cs typeface="Arial"/>
              </a:rPr>
              <a:t>ern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si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es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loca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ed one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si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-5" dirty="0">
                <a:latin typeface="Arial"/>
                <a:cs typeface="Arial"/>
              </a:rPr>
              <a:t>t </a:t>
            </a:r>
            <a:r>
              <a:rPr sz="1000" dirty="0">
                <a:latin typeface="Arial"/>
                <a:cs typeface="Arial"/>
              </a:rPr>
              <a:t>H28M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-5" dirty="0">
                <a:latin typeface="Arial"/>
                <a:cs typeface="Arial"/>
              </a:rPr>
              <a:t> t</a:t>
            </a:r>
            <a:r>
              <a:rPr sz="1000" dirty="0">
                <a:latin typeface="Arial"/>
                <a:cs typeface="Arial"/>
              </a:rPr>
              <a:t>wo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si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es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-5" dirty="0">
                <a:latin typeface="Arial"/>
                <a:cs typeface="Arial"/>
              </a:rPr>
              <a:t>t </a:t>
            </a:r>
            <a:r>
              <a:rPr sz="1000" dirty="0">
                <a:latin typeface="Arial"/>
                <a:cs typeface="Arial"/>
              </a:rPr>
              <a:t>H29</a:t>
            </a:r>
            <a:r>
              <a:rPr sz="1000" spc="-10" dirty="0">
                <a:latin typeface="Arial"/>
                <a:cs typeface="Arial"/>
              </a:rPr>
              <a:t>M,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bu</a:t>
            </a:r>
            <a:r>
              <a:rPr sz="1000" spc="-5" dirty="0">
                <a:latin typeface="Arial"/>
                <a:cs typeface="Arial"/>
              </a:rPr>
              <a:t>t </a:t>
            </a:r>
            <a:r>
              <a:rPr sz="1000" dirty="0">
                <a:latin typeface="Arial"/>
                <a:cs typeface="Arial"/>
              </a:rPr>
              <a:t>recons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were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hampered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by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low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clouds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obscuring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high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poin</a:t>
            </a:r>
            <a:r>
              <a:rPr sz="1000" spc="-5" dirty="0">
                <a:latin typeface="Arial"/>
                <a:cs typeface="Arial"/>
              </a:rPr>
              <a:t>ts.</a:t>
            </a:r>
            <a:r>
              <a:rPr sz="1000" spc="-10" dirty="0">
                <a:latin typeface="Arial"/>
                <a:cs typeface="Arial"/>
              </a:rPr>
              <a:t> O</a:t>
            </a:r>
            <a:r>
              <a:rPr sz="1000" dirty="0">
                <a:latin typeface="Arial"/>
                <a:cs typeface="Arial"/>
              </a:rPr>
              <a:t>vernigh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ing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-5" dirty="0">
                <a:latin typeface="Arial"/>
                <a:cs typeface="Arial"/>
              </a:rPr>
              <a:t>t </a:t>
            </a:r>
            <a:r>
              <a:rPr sz="1000" dirty="0">
                <a:latin typeface="Arial"/>
                <a:cs typeface="Arial"/>
              </a:rPr>
              <a:t>Eagle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Plain</a:t>
            </a:r>
            <a:r>
              <a:rPr sz="1000" spc="-5" dirty="0">
                <a:latin typeface="Arial"/>
                <a:cs typeface="Arial"/>
              </a:rPr>
              <a:t>s.</a:t>
            </a:r>
            <a:endParaRPr sz="1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sz="1000" dirty="0">
              <a:latin typeface="Times New Roman"/>
              <a:cs typeface="Times New Roman"/>
            </a:endParaRPr>
          </a:p>
          <a:p>
            <a:pPr marL="12700" marR="12065">
              <a:lnSpc>
                <a:spcPts val="1150"/>
              </a:lnSpc>
            </a:pPr>
            <a:r>
              <a:rPr sz="1000" spc="-125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omorrow</a:t>
            </a:r>
            <a:r>
              <a:rPr sz="1000" spc="-5" dirty="0">
                <a:latin typeface="Arial"/>
                <a:cs typeface="Arial"/>
              </a:rPr>
              <a:t>'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plan</a:t>
            </a:r>
            <a:r>
              <a:rPr sz="1000" spc="-5" dirty="0">
                <a:latin typeface="Arial"/>
                <a:cs typeface="Arial"/>
              </a:rPr>
              <a:t>:</a:t>
            </a:r>
            <a:r>
              <a:rPr sz="1000" dirty="0">
                <a:latin typeface="Arial"/>
                <a:cs typeface="Arial"/>
              </a:rPr>
              <a:t>  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30" dirty="0">
                <a:latin typeface="Arial"/>
                <a:cs typeface="Arial"/>
              </a:rPr>
              <a:t>W</a:t>
            </a:r>
            <a:r>
              <a:rPr sz="1000" dirty="0">
                <a:latin typeface="Arial"/>
                <a:cs typeface="Arial"/>
              </a:rPr>
              <a:t>ea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her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is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curren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ly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poor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h</a:t>
            </a:r>
            <a:r>
              <a:rPr sz="1000" spc="-5" dirty="0">
                <a:latin typeface="Arial"/>
                <a:cs typeface="Arial"/>
              </a:rPr>
              <a:t> t</a:t>
            </a:r>
            <a:r>
              <a:rPr sz="1000" dirty="0">
                <a:latin typeface="Arial"/>
                <a:cs typeface="Arial"/>
              </a:rPr>
              <a:t>hick</a:t>
            </a:r>
            <a:r>
              <a:rPr sz="1000" spc="-5" dirty="0">
                <a:latin typeface="Arial"/>
                <a:cs typeface="Arial"/>
              </a:rPr>
              <a:t> f</a:t>
            </a:r>
            <a:r>
              <a:rPr sz="1000" dirty="0">
                <a:latin typeface="Arial"/>
                <a:cs typeface="Arial"/>
              </a:rPr>
              <a:t>og</a:t>
            </a:r>
            <a:r>
              <a:rPr sz="1000" spc="-5" dirty="0">
                <a:latin typeface="Arial"/>
                <a:cs typeface="Arial"/>
              </a:rPr>
              <a:t>.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 If </a:t>
            </a:r>
            <a:r>
              <a:rPr sz="1000" dirty="0">
                <a:latin typeface="Arial"/>
                <a:cs typeface="Arial"/>
              </a:rPr>
              <a:t>possible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will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recon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H31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&amp;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G</a:t>
            </a:r>
            <a:r>
              <a:rPr sz="1000" dirty="0">
                <a:latin typeface="Arial"/>
                <a:cs typeface="Arial"/>
              </a:rPr>
              <a:t>31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be</a:t>
            </a:r>
            <a:r>
              <a:rPr sz="1000" spc="-5" dirty="0">
                <a:latin typeface="Arial"/>
                <a:cs typeface="Arial"/>
              </a:rPr>
              <a:t>f</a:t>
            </a:r>
            <a:r>
              <a:rPr sz="1000" dirty="0">
                <a:latin typeface="Arial"/>
                <a:cs typeface="Arial"/>
              </a:rPr>
              <a:t>ore 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ransi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ing</a:t>
            </a:r>
            <a:r>
              <a:rPr sz="1000" spc="-5" dirty="0">
                <a:latin typeface="Arial"/>
                <a:cs typeface="Arial"/>
              </a:rPr>
              <a:t> t</a:t>
            </a:r>
            <a:r>
              <a:rPr sz="1000" dirty="0">
                <a:latin typeface="Arial"/>
                <a:cs typeface="Arial"/>
              </a:rPr>
              <a:t>o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O</a:t>
            </a:r>
            <a:r>
              <a:rPr sz="1000" dirty="0">
                <a:latin typeface="Arial"/>
                <a:cs typeface="Arial"/>
              </a:rPr>
              <a:t>ld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Cro</a:t>
            </a:r>
            <a:r>
              <a:rPr sz="1000" spc="-55" dirty="0">
                <a:latin typeface="Arial"/>
                <a:cs typeface="Arial"/>
              </a:rPr>
              <a:t>w</a:t>
            </a:r>
            <a:r>
              <a:rPr sz="1000" spc="-5" dirty="0">
                <a:latin typeface="Arial"/>
                <a:cs typeface="Arial"/>
              </a:rPr>
              <a:t>.</a:t>
            </a:r>
            <a:r>
              <a:rPr sz="1000" dirty="0">
                <a:latin typeface="Arial"/>
                <a:cs typeface="Arial"/>
              </a:rPr>
              <a:t>  </a:t>
            </a:r>
            <a:r>
              <a:rPr sz="1000" spc="-5" dirty="0">
                <a:latin typeface="Arial"/>
                <a:cs typeface="Arial"/>
              </a:rPr>
              <a:t> If </a:t>
            </a:r>
            <a:r>
              <a:rPr sz="1000" dirty="0">
                <a:latin typeface="Arial"/>
                <a:cs typeface="Arial"/>
              </a:rPr>
              <a:t>no</a:t>
            </a:r>
            <a:r>
              <a:rPr sz="1000" spc="-5" dirty="0">
                <a:latin typeface="Arial"/>
                <a:cs typeface="Arial"/>
              </a:rPr>
              <a:t>t </a:t>
            </a:r>
            <a:r>
              <a:rPr sz="1000" dirty="0">
                <a:latin typeface="Arial"/>
                <a:cs typeface="Arial"/>
              </a:rPr>
              <a:t>possible</a:t>
            </a:r>
            <a:r>
              <a:rPr sz="1000" spc="-5" dirty="0">
                <a:latin typeface="Arial"/>
                <a:cs typeface="Arial"/>
              </a:rPr>
              <a:t> t</a:t>
            </a:r>
            <a:r>
              <a:rPr sz="1000" dirty="0">
                <a:latin typeface="Arial"/>
                <a:cs typeface="Arial"/>
              </a:rPr>
              <a:t>o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recon</a:t>
            </a:r>
            <a:r>
              <a:rPr sz="1000" spc="-5" dirty="0">
                <a:latin typeface="Arial"/>
                <a:cs typeface="Arial"/>
              </a:rPr>
              <a:t> t</a:t>
            </a:r>
            <a:r>
              <a:rPr sz="1000" dirty="0">
                <a:latin typeface="Arial"/>
                <a:cs typeface="Arial"/>
              </a:rPr>
              <a:t>he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ea</a:t>
            </a:r>
            <a:r>
              <a:rPr sz="1000" spc="-5" dirty="0">
                <a:latin typeface="Arial"/>
                <a:cs typeface="Arial"/>
              </a:rPr>
              <a:t>st</a:t>
            </a:r>
            <a:r>
              <a:rPr sz="1000" dirty="0">
                <a:latin typeface="Arial"/>
                <a:cs typeface="Arial"/>
              </a:rPr>
              <a:t>ern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si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s, </a:t>
            </a:r>
            <a:r>
              <a:rPr sz="1000" dirty="0">
                <a:latin typeface="Arial"/>
                <a:cs typeface="Arial"/>
              </a:rPr>
              <a:t>will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work</a:t>
            </a:r>
            <a:r>
              <a:rPr sz="1000" spc="-5" dirty="0">
                <a:latin typeface="Arial"/>
                <a:cs typeface="Arial"/>
              </a:rPr>
              <a:t> t</a:t>
            </a:r>
            <a:r>
              <a:rPr sz="1000" dirty="0">
                <a:latin typeface="Arial"/>
                <a:cs typeface="Arial"/>
              </a:rPr>
              <a:t>owards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O</a:t>
            </a:r>
            <a:r>
              <a:rPr sz="1000" dirty="0">
                <a:latin typeface="Arial"/>
                <a:cs typeface="Arial"/>
              </a:rPr>
              <a:t>ld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Crow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and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plan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on comple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ing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skipped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si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es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on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re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urn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journe</a:t>
            </a:r>
            <a:r>
              <a:rPr sz="1000" spc="-75" dirty="0">
                <a:latin typeface="Arial"/>
                <a:cs typeface="Arial"/>
              </a:rPr>
              <a:t>y</a:t>
            </a:r>
            <a:r>
              <a:rPr sz="1000" spc="-5" dirty="0">
                <a:latin typeface="Arial"/>
                <a:cs typeface="Arial"/>
              </a:rPr>
              <a:t>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96951" y="4114797"/>
            <a:ext cx="2723063" cy="20031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97751"/>
              </p:ext>
            </p:extLst>
          </p:nvPr>
        </p:nvGraphicFramePr>
        <p:xfrm>
          <a:off x="1053730" y="1369502"/>
          <a:ext cx="5325784" cy="3787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8317"/>
                <a:gridCol w="1965421"/>
                <a:gridCol w="1049764"/>
                <a:gridCol w="1602282"/>
              </a:tblGrid>
              <a:tr h="126250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800" b="1" dirty="0">
                          <a:latin typeface="Cambria"/>
                          <a:cs typeface="Cambria"/>
                        </a:rPr>
                        <a:t>Date</a:t>
                      </a:r>
                      <a:endParaRPr sz="8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7365">
                      <a:solidFill>
                        <a:srgbClr val="000000"/>
                      </a:solidFill>
                      <a:prstDash val="solid"/>
                    </a:lnL>
                    <a:lnR w="7366">
                      <a:solidFill>
                        <a:srgbClr val="000000"/>
                      </a:solidFill>
                      <a:prstDash val="solid"/>
                    </a:lnR>
                    <a:lnT w="7365">
                      <a:solidFill>
                        <a:srgbClr val="000000"/>
                      </a:solidFill>
                      <a:prstDash val="solid"/>
                    </a:lnT>
                    <a:lnB w="736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140725</a:t>
                      </a:r>
                    </a:p>
                  </a:txBody>
                  <a:tcPr marL="0" marR="0" marT="0" marB="0">
                    <a:lnL w="7366">
                      <a:solidFill>
                        <a:srgbClr val="000000"/>
                      </a:solidFill>
                      <a:prstDash val="solid"/>
                    </a:lnL>
                    <a:lnR w="7365">
                      <a:solidFill>
                        <a:srgbClr val="000000"/>
                      </a:solidFill>
                      <a:prstDash val="solid"/>
                    </a:lnR>
                    <a:lnT w="7365">
                      <a:solidFill>
                        <a:srgbClr val="000000"/>
                      </a:solidFill>
                      <a:prstDash val="solid"/>
                    </a:lnT>
                    <a:lnB w="736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800" b="1" spc="-5" dirty="0">
                          <a:latin typeface="Cambria"/>
                          <a:cs typeface="Cambria"/>
                        </a:rPr>
                        <a:t>Tim</a:t>
                      </a:r>
                      <a:r>
                        <a:rPr sz="800" b="1" dirty="0">
                          <a:latin typeface="Cambria"/>
                          <a:cs typeface="Cambria"/>
                        </a:rPr>
                        <a:t>e S</a:t>
                      </a:r>
                      <a:r>
                        <a:rPr sz="800" b="1" spc="-5" dirty="0">
                          <a:latin typeface="Cambria"/>
                          <a:cs typeface="Cambria"/>
                        </a:rPr>
                        <a:t>tart</a:t>
                      </a:r>
                      <a:endParaRPr sz="8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7365">
                      <a:solidFill>
                        <a:srgbClr val="000000"/>
                      </a:solidFill>
                      <a:prstDash val="solid"/>
                    </a:lnL>
                    <a:lnR w="7366">
                      <a:solidFill>
                        <a:srgbClr val="000000"/>
                      </a:solidFill>
                      <a:prstDash val="solid"/>
                    </a:lnR>
                    <a:lnT w="7365">
                      <a:solidFill>
                        <a:srgbClr val="000000"/>
                      </a:solidFill>
                      <a:prstDash val="solid"/>
                    </a:lnT>
                    <a:lnB w="736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0800</a:t>
                      </a:r>
                    </a:p>
                  </a:txBody>
                  <a:tcPr marL="0" marR="0" marT="0" marB="0">
                    <a:lnL w="7366">
                      <a:solidFill>
                        <a:srgbClr val="000000"/>
                      </a:solidFill>
                      <a:prstDash val="solid"/>
                    </a:lnL>
                    <a:lnR w="7365">
                      <a:solidFill>
                        <a:srgbClr val="000000"/>
                      </a:solidFill>
                      <a:prstDash val="solid"/>
                    </a:lnR>
                    <a:lnT w="7365">
                      <a:solidFill>
                        <a:srgbClr val="000000"/>
                      </a:solidFill>
                      <a:prstDash val="solid"/>
                    </a:lnT>
                    <a:lnB w="736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6249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800" b="1" dirty="0">
                          <a:latin typeface="Cambria"/>
                          <a:cs typeface="Cambria"/>
                        </a:rPr>
                        <a:t>R</a:t>
                      </a:r>
                      <a:r>
                        <a:rPr sz="800" b="1" spc="-5" dirty="0">
                          <a:latin typeface="Cambria"/>
                          <a:cs typeface="Cambria"/>
                        </a:rPr>
                        <a:t>epor</a:t>
                      </a:r>
                      <a:r>
                        <a:rPr sz="800" b="1" dirty="0">
                          <a:latin typeface="Cambria"/>
                          <a:cs typeface="Cambria"/>
                        </a:rPr>
                        <a:t>t</a:t>
                      </a:r>
                      <a:r>
                        <a:rPr sz="800" b="1" spc="-5" dirty="0">
                          <a:latin typeface="Cambria"/>
                          <a:cs typeface="Cambria"/>
                        </a:rPr>
                        <a:t> </a:t>
                      </a:r>
                      <a:r>
                        <a:rPr sz="800" b="1" dirty="0">
                          <a:latin typeface="Cambria"/>
                          <a:cs typeface="Cambria"/>
                        </a:rPr>
                        <a:t>#</a:t>
                      </a:r>
                      <a:endParaRPr sz="8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7365">
                      <a:solidFill>
                        <a:srgbClr val="000000"/>
                      </a:solidFill>
                      <a:prstDash val="solid"/>
                    </a:lnL>
                    <a:lnR w="7366">
                      <a:solidFill>
                        <a:srgbClr val="000000"/>
                      </a:solidFill>
                      <a:prstDash val="solid"/>
                    </a:lnR>
                    <a:lnT w="7365">
                      <a:solidFill>
                        <a:srgbClr val="000000"/>
                      </a:solidFill>
                      <a:prstDash val="solid"/>
                    </a:lnT>
                    <a:lnB w="736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003</a:t>
                      </a:r>
                    </a:p>
                  </a:txBody>
                  <a:tcPr marL="0" marR="0" marT="0" marB="0">
                    <a:lnL w="7366">
                      <a:solidFill>
                        <a:srgbClr val="000000"/>
                      </a:solidFill>
                      <a:prstDash val="solid"/>
                    </a:lnL>
                    <a:lnR w="7365">
                      <a:solidFill>
                        <a:srgbClr val="000000"/>
                      </a:solidFill>
                      <a:prstDash val="solid"/>
                    </a:lnR>
                    <a:lnT w="7365">
                      <a:solidFill>
                        <a:srgbClr val="000000"/>
                      </a:solidFill>
                      <a:prstDash val="solid"/>
                    </a:lnT>
                    <a:lnB w="736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800" b="1" spc="-5" dirty="0">
                          <a:latin typeface="Cambria"/>
                          <a:cs typeface="Cambria"/>
                        </a:rPr>
                        <a:t>Tim</a:t>
                      </a:r>
                      <a:r>
                        <a:rPr sz="800" b="1" dirty="0">
                          <a:latin typeface="Cambria"/>
                          <a:cs typeface="Cambria"/>
                        </a:rPr>
                        <a:t>e End</a:t>
                      </a:r>
                      <a:endParaRPr sz="8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7365">
                      <a:solidFill>
                        <a:srgbClr val="000000"/>
                      </a:solidFill>
                      <a:prstDash val="solid"/>
                    </a:lnL>
                    <a:lnR w="7366">
                      <a:solidFill>
                        <a:srgbClr val="000000"/>
                      </a:solidFill>
                      <a:prstDash val="solid"/>
                    </a:lnR>
                    <a:lnT w="7365">
                      <a:solidFill>
                        <a:srgbClr val="000000"/>
                      </a:solidFill>
                      <a:prstDash val="solid"/>
                    </a:lnT>
                    <a:lnB w="736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1800</a:t>
                      </a:r>
                    </a:p>
                  </a:txBody>
                  <a:tcPr marL="0" marR="0" marT="0" marB="0">
                    <a:lnL w="7366">
                      <a:solidFill>
                        <a:srgbClr val="000000"/>
                      </a:solidFill>
                      <a:prstDash val="solid"/>
                    </a:lnL>
                    <a:lnR w="7365">
                      <a:solidFill>
                        <a:srgbClr val="000000"/>
                      </a:solidFill>
                      <a:prstDash val="solid"/>
                    </a:lnR>
                    <a:lnT w="7365">
                      <a:solidFill>
                        <a:srgbClr val="000000"/>
                      </a:solidFill>
                      <a:prstDash val="solid"/>
                    </a:lnT>
                    <a:lnB w="736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6249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800" b="1" spc="-5" dirty="0">
                          <a:latin typeface="Cambria"/>
                          <a:cs typeface="Cambria"/>
                        </a:rPr>
                        <a:t>B</a:t>
                      </a:r>
                      <a:r>
                        <a:rPr sz="800" b="1" dirty="0">
                          <a:latin typeface="Cambria"/>
                          <a:cs typeface="Cambria"/>
                        </a:rPr>
                        <a:t>y</a:t>
                      </a:r>
                      <a:endParaRPr sz="8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7365">
                      <a:solidFill>
                        <a:srgbClr val="000000"/>
                      </a:solidFill>
                      <a:prstDash val="solid"/>
                    </a:lnL>
                    <a:lnR w="7366">
                      <a:solidFill>
                        <a:srgbClr val="000000"/>
                      </a:solidFill>
                      <a:prstDash val="solid"/>
                    </a:lnR>
                    <a:lnT w="7365">
                      <a:solidFill>
                        <a:srgbClr val="000000"/>
                      </a:solidFill>
                      <a:prstDash val="solid"/>
                    </a:lnT>
                    <a:lnB w="7366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Isaac</a:t>
                      </a:r>
                      <a:r>
                        <a:rPr sz="6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Rowland</a:t>
                      </a:r>
                    </a:p>
                  </a:txBody>
                  <a:tcPr marL="0" marR="0" marT="0" marB="0">
                    <a:lnL w="7366">
                      <a:solidFill>
                        <a:srgbClr val="000000"/>
                      </a:solidFill>
                      <a:prstDash val="solid"/>
                    </a:lnL>
                    <a:lnR w="7365">
                      <a:solidFill>
                        <a:srgbClr val="000000"/>
                      </a:solidFill>
                      <a:prstDash val="solid"/>
                    </a:lnR>
                    <a:lnT w="7365">
                      <a:solidFill>
                        <a:srgbClr val="000000"/>
                      </a:solidFill>
                      <a:prstDash val="solid"/>
                    </a:lnT>
                    <a:lnB w="7366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</a:pPr>
                      <a:r>
                        <a:rPr sz="800" b="1" spc="-5" dirty="0">
                          <a:latin typeface="Cambria"/>
                          <a:cs typeface="Cambria"/>
                        </a:rPr>
                        <a:t>Miles</a:t>
                      </a:r>
                      <a:endParaRPr sz="800" dirty="0">
                        <a:latin typeface="Cambria"/>
                        <a:cs typeface="Cambria"/>
                      </a:endParaRPr>
                    </a:p>
                  </a:txBody>
                  <a:tcPr marL="0" marR="0" marT="0" marB="0">
                    <a:lnL w="7365">
                      <a:solidFill>
                        <a:srgbClr val="000000"/>
                      </a:solidFill>
                      <a:prstDash val="solid"/>
                    </a:lnL>
                    <a:lnR w="7366">
                      <a:solidFill>
                        <a:srgbClr val="000000"/>
                      </a:solidFill>
                      <a:prstDash val="solid"/>
                    </a:lnR>
                    <a:lnT w="7365">
                      <a:solidFill>
                        <a:srgbClr val="000000"/>
                      </a:solidFill>
                      <a:prstDash val="solid"/>
                    </a:lnT>
                    <a:lnB w="7366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</a:pPr>
                      <a:r>
                        <a:rPr sz="600" dirty="0">
                          <a:latin typeface="Arial"/>
                          <a:cs typeface="Arial"/>
                        </a:rPr>
                        <a:t>12</a:t>
                      </a:r>
                    </a:p>
                  </a:txBody>
                  <a:tcPr marL="0" marR="0" marT="0" marB="0">
                    <a:lnL w="7366">
                      <a:solidFill>
                        <a:srgbClr val="000000"/>
                      </a:solidFill>
                      <a:prstDash val="solid"/>
                    </a:lnL>
                    <a:lnR w="7365">
                      <a:solidFill>
                        <a:srgbClr val="000000"/>
                      </a:solidFill>
                      <a:prstDash val="solid"/>
                    </a:lnR>
                    <a:lnT w="7365">
                      <a:solidFill>
                        <a:srgbClr val="000000"/>
                      </a:solidFill>
                      <a:prstDash val="solid"/>
                    </a:lnT>
                    <a:lnB w="7366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586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28800"/>
            <a:ext cx="4353213" cy="40504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366" y="9144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Final deliverable included a </a:t>
            </a:r>
            <a:r>
              <a:rPr lang="en-US" dirty="0"/>
              <a:t>t</a:t>
            </a:r>
            <a:r>
              <a:rPr lang="en-US" dirty="0" smtClean="0"/>
              <a:t>rip file with subfolders for each site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386" y="2069253"/>
            <a:ext cx="3648075" cy="3810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962400" y="2438400"/>
            <a:ext cx="874986" cy="198120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1000" y="4419600"/>
            <a:ext cx="35814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08483" y="1237565"/>
            <a:ext cx="3676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Subfolder  for site contained final site report and photos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96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4" y="1003738"/>
            <a:ext cx="4346706" cy="5614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995855"/>
            <a:ext cx="4524375" cy="5619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45720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          Site I28M-1 Final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86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IRIS Presentation\P1000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862" y="5255"/>
            <a:ext cx="10275593" cy="6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65890" y="5255"/>
            <a:ext cx="617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Each region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nique with it’s own character and challenges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6489325"/>
            <a:ext cx="3699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85000"/>
                  </a:schemeClr>
                </a:solidFill>
              </a:rPr>
              <a:t>North Eastern Foothills Brooks Range</a:t>
            </a:r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5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IRIS Presentation\P10109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0161521" cy="70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2062" y="6108412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SE Panhandle</a:t>
            </a:r>
            <a:endParaRPr lang="en-US" sz="3200" b="1" dirty="0">
              <a:solidFill>
                <a:schemeClr val="bg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99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6200" y="-135431"/>
            <a:ext cx="10950898" cy="697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40386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Arctic Coastal</a:t>
            </a:r>
            <a:endParaRPr lang="en-US" sz="3200" b="1" dirty="0">
              <a:solidFill>
                <a:schemeClr val="bg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46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:\Projects\IRIS-EarthScope\GIS\PDF\IRIS_SiteRecon2014_151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1600200" y="1371600"/>
            <a:ext cx="6324600" cy="4724400"/>
          </a:xfrm>
          <a:prstGeom prst="straightConnector1">
            <a:avLst/>
          </a:prstGeom>
          <a:ln w="25400">
            <a:solidFill>
              <a:schemeClr val="accent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819400" y="1143000"/>
            <a:ext cx="3200400" cy="4648200"/>
          </a:xfrm>
          <a:prstGeom prst="straightConnector1">
            <a:avLst/>
          </a:prstGeom>
          <a:ln w="25400">
            <a:solidFill>
              <a:schemeClr val="accent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2219731">
            <a:off x="3085720" y="254049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1500 miles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8331135">
            <a:off x="4443210" y="2647969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1100 miles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66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IRIS Presentation\P10008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02664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2062" y="6108412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North Slope</a:t>
            </a:r>
            <a:endParaRPr lang="en-US" sz="3200" b="1" dirty="0">
              <a:solidFill>
                <a:schemeClr val="bg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95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IRIS Presentation\P10008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2" y="0"/>
            <a:ext cx="102664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2062" y="6108412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Brooks Range</a:t>
            </a:r>
            <a:endParaRPr lang="en-US" sz="3200" b="1" dirty="0">
              <a:solidFill>
                <a:schemeClr val="bg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11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IRIS Presentation\IMG_00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55" y="623999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NW Coastal</a:t>
            </a:r>
            <a:endParaRPr lang="en-US" sz="3200" b="1" dirty="0">
              <a:solidFill>
                <a:schemeClr val="bg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0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IRIS Presentation\P10007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52400"/>
            <a:ext cx="10474943" cy="699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0" y="6108412"/>
            <a:ext cx="3746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North Central</a:t>
            </a:r>
            <a:endParaRPr lang="en-US" sz="3200" b="1" dirty="0">
              <a:solidFill>
                <a:schemeClr val="bg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8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:\Projects\IRIS-EarthScope\Reconnaissance\Completed Folders -Trip 1\K15K\IMG_03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2062" y="6108412"/>
            <a:ext cx="3746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Western</a:t>
            </a:r>
            <a:endParaRPr lang="en-US" sz="3200" b="1" dirty="0">
              <a:solidFill>
                <a:schemeClr val="bg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4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:\Projects\IRIS-EarthScope\Reconnaissance\Completed Folders -Trip 1\N15K\IMG_05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0800" y="6206561"/>
            <a:ext cx="3746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   Southwest</a:t>
            </a:r>
            <a:endParaRPr lang="en-US" sz="3200" b="1" dirty="0">
              <a:solidFill>
                <a:schemeClr val="bg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55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:\Projects\IRIS-EarthScope\Reconnaissance\Completed Folders -Trip 4\D28M\IMG_08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53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6108412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 Hershel Island Canada</a:t>
            </a:r>
            <a:endParaRPr lang="en-US" sz="3200" b="1" dirty="0">
              <a:solidFill>
                <a:schemeClr val="bg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79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RECON LOGO for powerpoi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074" y="15766"/>
            <a:ext cx="927100" cy="77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21845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GOOD LUCK WITH THE INSTALLATIONS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Umiat Vide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1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conUser\Pictures\2013-11-23 Moose Hunt 131123\Moose Hunt 131123 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895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0342" y="1874728"/>
            <a:ext cx="7086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2014 Recon Scope</a:t>
            </a: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trips of 5 to 8 days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126 target areas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 individual sites visited.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trip included 2000-3500 flight miles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Averaged 5.5 hours of flight-time per day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3648"/>
            <a:ext cx="1454142" cy="109329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159" y="6453721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Umiat, North Slope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3804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304" y="0"/>
            <a:ext cx="98298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Process starts with “Desktop Recon”</a:t>
            </a:r>
            <a:endParaRPr lang="en-US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5962" y="1219200"/>
            <a:ext cx="8686800" cy="5486400"/>
          </a:xfrm>
        </p:spPr>
        <p:txBody>
          <a:bodyPr>
            <a:normAutofit fontScale="92500"/>
          </a:bodyPr>
          <a:lstStyle/>
          <a:p>
            <a:pPr lvl="0"/>
            <a:r>
              <a:rPr lang="en-US" sz="2200" dirty="0" smtClean="0">
                <a:solidFill>
                  <a:schemeClr val="bg1"/>
                </a:solidFill>
              </a:rPr>
              <a:t>Begin </a:t>
            </a:r>
            <a:r>
              <a:rPr lang="en-US" sz="2200" dirty="0">
                <a:solidFill>
                  <a:schemeClr val="bg1"/>
                </a:solidFill>
              </a:rPr>
              <a:t>with an area roughly defined by a 50 km circle as provided by IRIS team</a:t>
            </a:r>
          </a:p>
          <a:p>
            <a:pPr lvl="0"/>
            <a:r>
              <a:rPr lang="en-US" sz="2200" dirty="0">
                <a:solidFill>
                  <a:schemeClr val="bg1"/>
                </a:solidFill>
              </a:rPr>
              <a:t>Evaluate terrain and land status using maps, imagery and available GIS data </a:t>
            </a:r>
          </a:p>
          <a:p>
            <a:pPr lvl="0"/>
            <a:r>
              <a:rPr lang="en-US" sz="2200" dirty="0" smtClean="0">
                <a:solidFill>
                  <a:schemeClr val="accent6"/>
                </a:solidFill>
              </a:rPr>
              <a:t>Select 2 or 3 </a:t>
            </a:r>
            <a:r>
              <a:rPr lang="en-US" sz="2200" dirty="0">
                <a:solidFill>
                  <a:schemeClr val="accent6"/>
                </a:solidFill>
              </a:rPr>
              <a:t>potential sites </a:t>
            </a:r>
            <a:r>
              <a:rPr lang="en-US" sz="2200" dirty="0" smtClean="0">
                <a:solidFill>
                  <a:schemeClr val="accent6"/>
                </a:solidFill>
              </a:rPr>
              <a:t>within </a:t>
            </a:r>
            <a:r>
              <a:rPr lang="en-US" sz="2200" dirty="0">
                <a:solidFill>
                  <a:schemeClr val="accent6"/>
                </a:solidFill>
              </a:rPr>
              <a:t>a target area</a:t>
            </a:r>
          </a:p>
          <a:p>
            <a:pPr lvl="0"/>
            <a:r>
              <a:rPr lang="en-US" sz="2200" dirty="0">
                <a:solidFill>
                  <a:schemeClr val="bg1"/>
                </a:solidFill>
              </a:rPr>
              <a:t>Input site points  in field GIS and navigation software </a:t>
            </a:r>
          </a:p>
          <a:p>
            <a:pPr lvl="0"/>
            <a:r>
              <a:rPr lang="en-US" sz="2200" dirty="0">
                <a:solidFill>
                  <a:schemeClr val="bg1"/>
                </a:solidFill>
              </a:rPr>
              <a:t>Select operational base locations</a:t>
            </a:r>
          </a:p>
          <a:p>
            <a:pPr lvl="0"/>
            <a:r>
              <a:rPr lang="en-US" sz="2200" dirty="0">
                <a:solidFill>
                  <a:schemeClr val="bg1"/>
                </a:solidFill>
              </a:rPr>
              <a:t>Develop flight plans for each day</a:t>
            </a:r>
          </a:p>
          <a:p>
            <a:pPr lvl="0"/>
            <a:r>
              <a:rPr lang="en-US" sz="2200" dirty="0">
                <a:solidFill>
                  <a:schemeClr val="bg1"/>
                </a:solidFill>
              </a:rPr>
              <a:t>Plan access to fuel and arrange </a:t>
            </a:r>
            <a:r>
              <a:rPr lang="en-US" sz="2200" dirty="0" smtClean="0">
                <a:solidFill>
                  <a:schemeClr val="bg1"/>
                </a:solidFill>
              </a:rPr>
              <a:t>to </a:t>
            </a:r>
            <a:r>
              <a:rPr lang="en-US" sz="2200" dirty="0">
                <a:solidFill>
                  <a:schemeClr val="bg1"/>
                </a:solidFill>
              </a:rPr>
              <a:t>spot helicopter fuel at remote locations</a:t>
            </a:r>
          </a:p>
          <a:p>
            <a:pPr lvl="0"/>
            <a:r>
              <a:rPr lang="en-US" sz="2200" dirty="0">
                <a:solidFill>
                  <a:schemeClr val="bg1"/>
                </a:solidFill>
              </a:rPr>
              <a:t>Plan for  accommodations or camp sites</a:t>
            </a:r>
          </a:p>
          <a:p>
            <a:pPr lvl="0"/>
            <a:r>
              <a:rPr lang="en-US" sz="2200" dirty="0">
                <a:solidFill>
                  <a:schemeClr val="bg1"/>
                </a:solidFill>
              </a:rPr>
              <a:t>Arrange for helicopter and fixed wing transport</a:t>
            </a:r>
          </a:p>
          <a:p>
            <a:pPr lvl="0"/>
            <a:r>
              <a:rPr lang="en-US" sz="2200" dirty="0">
                <a:solidFill>
                  <a:schemeClr val="bg1"/>
                </a:solidFill>
              </a:rPr>
              <a:t>Print hard copy maps and for each target area and each planned flight path</a:t>
            </a:r>
          </a:p>
          <a:p>
            <a:pPr lvl="0"/>
            <a:r>
              <a:rPr lang="en-US" sz="2200" dirty="0">
                <a:solidFill>
                  <a:schemeClr val="bg1"/>
                </a:solidFill>
              </a:rPr>
              <a:t>Compile permits from land managers and appropriate agencies </a:t>
            </a:r>
            <a:endParaRPr lang="en-US" sz="2200" dirty="0" smtClean="0">
              <a:solidFill>
                <a:schemeClr val="bg1"/>
              </a:solidFill>
            </a:endParaRPr>
          </a:p>
          <a:p>
            <a:pPr lvl="0"/>
            <a:r>
              <a:rPr lang="en-US" sz="2200" dirty="0" smtClean="0">
                <a:solidFill>
                  <a:schemeClr val="bg1"/>
                </a:solidFill>
              </a:rPr>
              <a:t>Prepare a folder for each day with subfolder for each target area</a:t>
            </a:r>
            <a:endParaRPr lang="en-US" sz="2200" dirty="0">
              <a:solidFill>
                <a:schemeClr val="bg1"/>
              </a:solidFill>
            </a:endParaRP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4158" y="6453721"/>
            <a:ext cx="3699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Anaktuvuk Pass,  Brooks Range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:\Projects\IRIS-EarthScope\GIS\PDF\IRIS_SiteRecon2014_NorthAKSites_151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08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:\Projects\IRIS-EarthScope\GIS\PDF\IRIS_SiteRecon2014_NorthAKSitesParksZoom_151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35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332" y="-228600"/>
            <a:ext cx="9480332" cy="711024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4873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Selection Criteria 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1524000"/>
            <a:ext cx="8686800" cy="5486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Slope and Aspect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Soil or rock character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Terrain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Permafrost or seasonal frost influence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Proximity to noise sources such as moving water and ice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Wind exposure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Geohazard risks such as slides, rock-fall or avalanche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Wild fire risk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Communications  capability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Helicopter or fixed wing aircraft accessible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Suitable work area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Relative distribution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648200" y="6358458"/>
            <a:ext cx="3699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Juniper Creek, NE Foothills Brooks Range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69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95" y="0"/>
            <a:ext cx="9181785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Folder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5375" y="1066800"/>
            <a:ext cx="8686800" cy="5105400"/>
          </a:xfrm>
        </p:spPr>
        <p:txBody>
          <a:bodyPr>
            <a:normAutofit/>
          </a:bodyPr>
          <a:lstStyle/>
          <a:p>
            <a:pPr lvl="0"/>
            <a:r>
              <a:rPr lang="en-US" sz="2000" dirty="0" smtClean="0">
                <a:solidFill>
                  <a:schemeClr val="bg1"/>
                </a:solidFill>
              </a:rPr>
              <a:t>Relevant Permits</a:t>
            </a:r>
            <a:endParaRPr lang="en-US" sz="2000" dirty="0">
              <a:solidFill>
                <a:schemeClr val="bg1"/>
              </a:solidFill>
            </a:endParaRPr>
          </a:p>
          <a:p>
            <a:pPr lvl="0"/>
            <a:r>
              <a:rPr lang="en-US" sz="2000" dirty="0" smtClean="0">
                <a:solidFill>
                  <a:schemeClr val="bg1"/>
                </a:solidFill>
              </a:rPr>
              <a:t>Land </a:t>
            </a:r>
            <a:r>
              <a:rPr lang="en-US" sz="2000" dirty="0">
                <a:solidFill>
                  <a:schemeClr val="bg1"/>
                </a:solidFill>
              </a:rPr>
              <a:t>s</a:t>
            </a:r>
            <a:r>
              <a:rPr lang="en-US" sz="2000" dirty="0" smtClean="0">
                <a:solidFill>
                  <a:schemeClr val="bg1"/>
                </a:solidFill>
              </a:rPr>
              <a:t>tatus maps</a:t>
            </a:r>
            <a:endParaRPr lang="en-US" sz="2000" dirty="0">
              <a:solidFill>
                <a:schemeClr val="bg1"/>
              </a:solidFill>
            </a:endParaRPr>
          </a:p>
          <a:p>
            <a:pPr lvl="0"/>
            <a:r>
              <a:rPr lang="en-US" sz="2000" dirty="0" smtClean="0">
                <a:solidFill>
                  <a:schemeClr val="bg1"/>
                </a:solidFill>
              </a:rPr>
              <a:t>Regional maps</a:t>
            </a:r>
            <a:endParaRPr lang="en-US" sz="2000" dirty="0">
              <a:solidFill>
                <a:schemeClr val="bg1"/>
              </a:solidFill>
            </a:endParaRPr>
          </a:p>
          <a:p>
            <a:pPr lvl="0"/>
            <a:r>
              <a:rPr lang="en-US" sz="2000" dirty="0" smtClean="0">
                <a:solidFill>
                  <a:schemeClr val="bg1"/>
                </a:solidFill>
              </a:rPr>
              <a:t>Site area maps </a:t>
            </a:r>
            <a:endParaRPr lang="en-US" sz="2000" dirty="0">
              <a:solidFill>
                <a:schemeClr val="bg1"/>
              </a:solidFill>
            </a:endParaRPr>
          </a:p>
          <a:p>
            <a:pPr lvl="0"/>
            <a:r>
              <a:rPr lang="en-US" sz="2000" dirty="0" smtClean="0">
                <a:solidFill>
                  <a:schemeClr val="bg1"/>
                </a:solidFill>
              </a:rPr>
              <a:t>GIS Files</a:t>
            </a:r>
            <a:endParaRPr lang="en-US" sz="2000" dirty="0">
              <a:solidFill>
                <a:schemeClr val="bg1"/>
              </a:solidFill>
            </a:endParaRPr>
          </a:p>
          <a:p>
            <a:pPr lvl="0"/>
            <a:r>
              <a:rPr lang="en-US" sz="2000" dirty="0" smtClean="0">
                <a:solidFill>
                  <a:schemeClr val="bg1"/>
                </a:solidFill>
              </a:rPr>
              <a:t>Trip Itinerary</a:t>
            </a:r>
            <a:endParaRPr lang="en-US" sz="2000" dirty="0">
              <a:solidFill>
                <a:schemeClr val="bg1"/>
              </a:solidFill>
            </a:endParaRPr>
          </a:p>
          <a:p>
            <a:pPr lvl="0"/>
            <a:r>
              <a:rPr lang="en-US" sz="2000" dirty="0" smtClean="0">
                <a:solidFill>
                  <a:schemeClr val="bg1"/>
                </a:solidFill>
              </a:rPr>
              <a:t>Contacts list</a:t>
            </a:r>
            <a:endParaRPr lang="en-US" sz="2000" dirty="0">
              <a:solidFill>
                <a:schemeClr val="bg1"/>
              </a:solidFill>
            </a:endParaRPr>
          </a:p>
          <a:p>
            <a:pPr lvl="0"/>
            <a:r>
              <a:rPr lang="en-US" sz="2000" dirty="0" smtClean="0">
                <a:solidFill>
                  <a:schemeClr val="bg1"/>
                </a:solidFill>
              </a:rPr>
              <a:t>Logistics plan</a:t>
            </a:r>
            <a:endParaRPr lang="en-US" sz="2000" dirty="0">
              <a:solidFill>
                <a:schemeClr val="bg1"/>
              </a:solidFill>
            </a:endParaRPr>
          </a:p>
          <a:p>
            <a:pPr lvl="0"/>
            <a:r>
              <a:rPr lang="en-US" sz="2000" dirty="0" smtClean="0">
                <a:solidFill>
                  <a:schemeClr val="bg1"/>
                </a:solidFill>
              </a:rPr>
              <a:t>Spare bug dope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4158" y="6453721"/>
            <a:ext cx="3699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Your Creek, Eastern Brooks Range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6037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4583</TotalTime>
  <Words>644</Words>
  <Application>Microsoft Office PowerPoint</Application>
  <PresentationFormat>On-screen Show (4:3)</PresentationFormat>
  <Paragraphs>142</Paragraphs>
  <Slides>38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Alaska Transportable Array Site Reconnaissance Process</vt:lpstr>
      <vt:lpstr>PowerPoint Presentation</vt:lpstr>
      <vt:lpstr>PowerPoint Presentation</vt:lpstr>
      <vt:lpstr>PowerPoint Presentation</vt:lpstr>
      <vt:lpstr>Process starts with “Desktop Recon”</vt:lpstr>
      <vt:lpstr>PowerPoint Presentation</vt:lpstr>
      <vt:lpstr>PowerPoint Presentation</vt:lpstr>
      <vt:lpstr>PowerPoint Presentation</vt:lpstr>
      <vt:lpstr>Field Folder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Alaska Transportable Array Reconnaissance Process</dc:title>
  <dc:creator>Megan Ross</dc:creator>
  <cp:lastModifiedBy>Andrew Rowland</cp:lastModifiedBy>
  <cp:revision>48</cp:revision>
  <dcterms:created xsi:type="dcterms:W3CDTF">2015-11-04T18:41:54Z</dcterms:created>
  <dcterms:modified xsi:type="dcterms:W3CDTF">2015-11-08T05:22:47Z</dcterms:modified>
</cp:coreProperties>
</file>