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1344" r:id="rId2"/>
    <p:sldId id="1723" r:id="rId3"/>
    <p:sldId id="1701" r:id="rId4"/>
    <p:sldId id="1724" r:id="rId5"/>
    <p:sldId id="1714" r:id="rId6"/>
    <p:sldId id="1720" r:id="rId7"/>
    <p:sldId id="1716" r:id="rId8"/>
    <p:sldId id="1715" r:id="rId9"/>
    <p:sldId id="1722" r:id="rId10"/>
    <p:sldId id="1702" r:id="rId11"/>
    <p:sldId id="1703" r:id="rId12"/>
    <p:sldId id="1710" r:id="rId13"/>
    <p:sldId id="1711" r:id="rId14"/>
    <p:sldId id="1721" r:id="rId15"/>
    <p:sldId id="1705" r:id="rId16"/>
    <p:sldId id="1713" r:id="rId17"/>
    <p:sldId id="1712" r:id="rId18"/>
    <p:sldId id="1706" r:id="rId19"/>
    <p:sldId id="1708" r:id="rId20"/>
    <p:sldId id="1718" r:id="rId21"/>
    <p:sldId id="1719" r:id="rId22"/>
    <p:sldId id="1717" r:id="rId23"/>
  </p:sldIdLst>
  <p:sldSz cx="9144000" cy="6858000" type="screen4x3"/>
  <p:notesSz cx="6934200" cy="9220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17A4"/>
    <a:srgbClr val="12ED1C"/>
    <a:srgbClr val="D4ED9D"/>
    <a:srgbClr val="E2F9FF"/>
    <a:srgbClr val="D6E9FF"/>
    <a:srgbClr val="EBFFD7"/>
    <a:srgbClr val="178EFF"/>
    <a:srgbClr val="E4EFFF"/>
    <a:srgbClr val="FF000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97833" autoAdjust="0"/>
  </p:normalViewPr>
  <p:slideViewPr>
    <p:cSldViewPr snapToGrid="0">
      <p:cViewPr>
        <p:scale>
          <a:sx n="105" d="100"/>
          <a:sy n="105" d="100"/>
        </p:scale>
        <p:origin x="-392" y="-8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defTabSz="923925">
              <a:defRPr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defTabSz="923925">
              <a:defRPr b="0">
                <a:cs typeface="+mn-cs"/>
              </a:defRPr>
            </a:lvl1pPr>
          </a:lstStyle>
          <a:p>
            <a:pPr>
              <a:defRPr/>
            </a:pPr>
            <a:fld id="{1D21F5FD-4EFF-5344-80D1-C43B5238C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7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defTabSz="923925">
              <a:defRPr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defTabSz="923925">
              <a:defRPr b="0">
                <a:cs typeface="+mn-cs"/>
              </a:defRPr>
            </a:lvl1pPr>
          </a:lstStyle>
          <a:p>
            <a:pPr>
              <a:defRPr/>
            </a:pPr>
            <a:fld id="{8615F90A-0FF3-7347-8303-01F5753AB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4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E59AC-A3DF-774B-87EF-C1C6376EB89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4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4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_GLOBE_FULL_IMAGE-S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7391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4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6764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AE344E-85B8-E24A-8CC8-714D95FD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B380-C13B-804A-BB09-F75890179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02B0-7359-9947-8B27-861BDA1C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3FF5-CAE8-5E45-B378-0455B2D52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F13D-48AB-A244-86B2-9E7E777B9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D272-AAEC-F54B-AAED-46AB9D53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6763-F3A0-7D49-8F5D-DBC0D686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7426-1B93-1A4B-B0AB-849999405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18DC-CA5A-8F4A-AE6D-D76B8DF8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36AA-F95F-E14F-A94A-20F1D877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6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00BE6-6A84-0D48-9E01-E960B980D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0982-AA40-9240-9B37-D7D99795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2484" y="625659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1" name="Picture 16" descr="ES_07_NoUnav_Ban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INA_logo_bitmap_sm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532" y="6268064"/>
            <a:ext cx="501145" cy="499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9801" y="286399"/>
            <a:ext cx="7160310" cy="2482201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TA – Northwest Canada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800" dirty="0" smtClean="0"/>
              <a:t>		</a:t>
            </a:r>
            <a:r>
              <a:rPr lang="en-US" sz="2800" dirty="0"/>
              <a:t>First </a:t>
            </a:r>
            <a:r>
              <a:rPr lang="en-US" sz="2800" dirty="0" smtClean="0"/>
              <a:t>Nations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800" dirty="0" smtClean="0"/>
              <a:t>			</a:t>
            </a:r>
            <a:r>
              <a:rPr lang="en-US" sz="2800" dirty="0"/>
              <a:t>Permitting</a:t>
            </a:r>
            <a:endParaRPr lang="en-US" sz="2800" dirty="0" smtClean="0"/>
          </a:p>
          <a:p>
            <a:pPr algn="l" eaLnBrk="1" hangingPunct="1">
              <a:spcBef>
                <a:spcPct val="0"/>
              </a:spcBef>
            </a:pPr>
            <a:r>
              <a:rPr lang="en-US" sz="2800" dirty="0" smtClean="0"/>
              <a:t>				Collaborations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800" dirty="0" smtClean="0"/>
              <a:t>					Outreach</a:t>
            </a: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6318" name="Rectangle 14"/>
          <p:cNvSpPr>
            <a:spLocks noChangeArrowheads="1"/>
          </p:cNvSpPr>
          <p:nvPr/>
        </p:nvSpPr>
        <p:spPr bwMode="auto">
          <a:xfrm>
            <a:off x="4354041" y="3106920"/>
            <a:ext cx="4682533" cy="19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chemeClr val="bg1"/>
                </a:solidFill>
              </a:rPr>
              <a:t>Michael Schmidt</a:t>
            </a:r>
          </a:p>
          <a:p>
            <a:pPr algn="l">
              <a:lnSpc>
                <a:spcPct val="90000"/>
              </a:lnSpc>
              <a:defRPr/>
            </a:pPr>
            <a:endParaRPr lang="en-US" sz="1800" b="0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0" dirty="0">
                <a:solidFill>
                  <a:schemeClr val="bg1"/>
                </a:solidFill>
              </a:rPr>
              <a:t>TA 2015 Team </a:t>
            </a:r>
            <a:r>
              <a:rPr lang="en-US" sz="1800" b="0" dirty="0" smtClean="0">
                <a:solidFill>
                  <a:schemeClr val="bg1"/>
                </a:solidFill>
              </a:rPr>
              <a:t>Meeting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</a:rPr>
              <a:t> 	La Jolla, California 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</a:rPr>
              <a:t>		November </a:t>
            </a:r>
            <a:r>
              <a:rPr lang="en-US" sz="1800" b="0" dirty="0">
                <a:solidFill>
                  <a:schemeClr val="bg1"/>
                </a:solidFill>
              </a:rPr>
              <a:t>9th and 10th, </a:t>
            </a:r>
            <a:r>
              <a:rPr lang="en-US" sz="1800" b="0" dirty="0" smtClean="0">
                <a:solidFill>
                  <a:schemeClr val="bg1"/>
                </a:solidFill>
              </a:rPr>
              <a:t>2015</a:t>
            </a:r>
            <a:endParaRPr lang="en-US" b="0" i="1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en-US" b="0" i="1" dirty="0">
                <a:solidFill>
                  <a:schemeClr val="bg1"/>
                </a:solidFill>
              </a:rPr>
              <a:t>	</a:t>
            </a:r>
            <a:r>
              <a:rPr lang="en-US" b="0" i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n-US" b="0" i="1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en-US" b="0" i="1" dirty="0" smtClean="0">
                <a:solidFill>
                  <a:schemeClr val="bg1"/>
                </a:solidFill>
              </a:rPr>
              <a:t>		</a:t>
            </a:r>
            <a:r>
              <a:rPr lang="en-US" b="0" i="1" dirty="0" err="1" smtClean="0">
                <a:solidFill>
                  <a:schemeClr val="bg1"/>
                </a:solidFill>
              </a:rPr>
              <a:t>Michael.Schmidt@UCalgary.ca</a:t>
            </a:r>
            <a:endParaRPr lang="en-US" b="0" i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AINA_logo_bitmap_s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68" y="5306981"/>
            <a:ext cx="1449002" cy="144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47143" y="103188"/>
            <a:ext cx="569685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Jurisdictions - First Nations Yukon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14" y="881194"/>
            <a:ext cx="2889328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14 First Nations in Yukon</a:t>
            </a:r>
          </a:p>
        </p:txBody>
      </p:sp>
      <p:pic>
        <p:nvPicPr>
          <p:cNvPr id="2" name="Picture 1" descr="2015_10_30_Yukon First Natio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083" y="879284"/>
            <a:ext cx="4619918" cy="5978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05" y="1317831"/>
            <a:ext cx="4066196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Land </a:t>
            </a:r>
            <a:r>
              <a:rPr lang="en-US" sz="1800" b="0" dirty="0"/>
              <a:t>claims and self-government </a:t>
            </a:r>
            <a:r>
              <a:rPr lang="en-US" sz="1800" b="0" dirty="0" smtClean="0"/>
              <a:t>agreements have been signed with 11 First 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649" y="2309642"/>
            <a:ext cx="4377266" cy="138499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Under the land claim agreements the lands are one of: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Category A (</a:t>
            </a:r>
            <a:r>
              <a:rPr lang="en-US" sz="1600" b="0" dirty="0"/>
              <a:t>surface and </a:t>
            </a:r>
            <a:r>
              <a:rPr lang="en-US" sz="1600" b="0" dirty="0" smtClean="0"/>
              <a:t>subsurface rights)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Category B (surface rights)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Yukon “Crown” Lands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42" y="3780235"/>
            <a:ext cx="4370995" cy="2831544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Impact on Permitting: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Category </a:t>
            </a:r>
            <a:r>
              <a:rPr lang="en-US" sz="1600" b="0" dirty="0" smtClean="0"/>
              <a:t>A and Category B: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Require direct permitting with First Nation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YG cannot permit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Yukon </a:t>
            </a:r>
            <a:r>
              <a:rPr lang="en-US" sz="1600" b="0" dirty="0"/>
              <a:t>“Crown” Lands</a:t>
            </a:r>
            <a:r>
              <a:rPr lang="en-US" sz="1600" b="0" dirty="0" smtClean="0"/>
              <a:t>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Requires Permitting via Yukon Lands (YG)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Requires consultation with and permission from FN</a:t>
            </a:r>
          </a:p>
          <a:p>
            <a:pPr algn="l"/>
            <a:r>
              <a:rPr lang="en-US" sz="1600" i="1" dirty="0" smtClean="0"/>
              <a:t>NB overlapping jurisdictions between FN’s</a:t>
            </a:r>
          </a:p>
        </p:txBody>
      </p:sp>
    </p:spTree>
    <p:extLst>
      <p:ext uri="{BB962C8B-B14F-4D97-AF65-F5344CB8AC3E}">
        <p14:creationId xmlns:p14="http://schemas.microsoft.com/office/powerpoint/2010/main" val="321747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386" y="891861"/>
            <a:ext cx="1196748" cy="400110"/>
          </a:xfrm>
          <a:prstGeom prst="rect">
            <a:avLst/>
          </a:prstGeom>
          <a:solidFill>
            <a:srgbClr val="D4ED9D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Example </a:t>
            </a:r>
          </a:p>
        </p:txBody>
      </p:sp>
      <p:pic>
        <p:nvPicPr>
          <p:cNvPr id="4" name="Picture 3" descr="N30M_CAFN_SettlementLands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135" y="2448243"/>
            <a:ext cx="4566847" cy="4409757"/>
          </a:xfrm>
          <a:prstGeom prst="rect">
            <a:avLst/>
          </a:prstGeom>
        </p:spPr>
      </p:pic>
      <p:pic>
        <p:nvPicPr>
          <p:cNvPr id="5" name="Picture 4" descr="N30M_CAFN_SettlementLands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406" y="884041"/>
            <a:ext cx="3447299" cy="241238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571005" y="1690534"/>
            <a:ext cx="3579252" cy="659720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241120" y="2845045"/>
            <a:ext cx="1055632" cy="1822477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232873" y="4147992"/>
            <a:ext cx="2342184" cy="544270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05052" y="1501461"/>
            <a:ext cx="2991682" cy="400110"/>
          </a:xfrm>
          <a:prstGeom prst="rect">
            <a:avLst/>
          </a:prstGeom>
          <a:solidFill>
            <a:srgbClr val="D4ED9D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Initial Recon: N30M-7-2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653" y="4303928"/>
            <a:ext cx="2991682" cy="1015663"/>
          </a:xfrm>
          <a:prstGeom prst="rect">
            <a:avLst/>
          </a:prstGeom>
          <a:solidFill>
            <a:srgbClr val="D4ED9D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New Recon: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b="0" dirty="0" smtClean="0"/>
              <a:t>N30M-T1   -&gt;   N30M-T4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447143" y="103188"/>
            <a:ext cx="569685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Jurisdictions - First Nations Yukon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2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First Nations – NWT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064" y="3109190"/>
            <a:ext cx="2523619" cy="3108543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Inuvialuit</a:t>
            </a:r>
          </a:p>
          <a:p>
            <a:pPr algn="l"/>
            <a:r>
              <a:rPr lang="en-US" sz="1600" b="0" dirty="0" smtClean="0"/>
              <a:t>(extends into Yukon)</a:t>
            </a:r>
            <a:endParaRPr lang="en-US" sz="1600" b="0" dirty="0"/>
          </a:p>
          <a:p>
            <a:pPr algn="l"/>
            <a:endParaRPr lang="en-US" sz="2000" b="0" dirty="0" smtClean="0"/>
          </a:p>
          <a:p>
            <a:pPr algn="l"/>
            <a:endParaRPr lang="en-US" sz="2000" b="0" dirty="0"/>
          </a:p>
          <a:p>
            <a:pPr algn="l"/>
            <a:endParaRPr lang="en-US" sz="2000" b="0" dirty="0" smtClean="0"/>
          </a:p>
          <a:p>
            <a:pPr algn="l"/>
            <a:endParaRPr lang="en-US" sz="2000" b="0" dirty="0"/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err="1" smtClean="0"/>
              <a:t>Gwitchin</a:t>
            </a:r>
            <a:endParaRPr lang="en-US" sz="2000" b="0" dirty="0" smtClean="0"/>
          </a:p>
          <a:p>
            <a:pPr marL="342900" indent="-342900" algn="l">
              <a:buFont typeface="Arial"/>
              <a:buChar char="•"/>
            </a:pPr>
            <a:endParaRPr lang="en-US" sz="2000" b="0" dirty="0" smtClean="0"/>
          </a:p>
          <a:p>
            <a:pPr algn="l"/>
            <a:endParaRPr lang="en-US" sz="2000" b="0" dirty="0" smtClean="0"/>
          </a:p>
        </p:txBody>
      </p:sp>
      <p:pic>
        <p:nvPicPr>
          <p:cNvPr id="2" name="Picture 1" descr="NWT_land_claim_ma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1" y="907116"/>
            <a:ext cx="3825095" cy="59115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874195" y="3369733"/>
            <a:ext cx="4171938" cy="415413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10288" y="4040789"/>
            <a:ext cx="4495112" cy="1310144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284135" y="1105390"/>
            <a:ext cx="4428066" cy="1631216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NWT: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Science Permitting – Aurora Research Institute (Inuvik)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First Nation (e.g. F31M – Tsiigehtchic)</a:t>
            </a:r>
          </a:p>
        </p:txBody>
      </p:sp>
    </p:spTree>
    <p:extLst>
      <p:ext uri="{BB962C8B-B14F-4D97-AF65-F5344CB8AC3E}">
        <p14:creationId xmlns:p14="http://schemas.microsoft.com/office/powerpoint/2010/main" val="411287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First Nations – BC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8046" y="3116996"/>
            <a:ext cx="2523619" cy="286232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2000" b="0" dirty="0"/>
          </a:p>
          <a:p>
            <a:pPr algn="l"/>
            <a:r>
              <a:rPr lang="en-US" sz="2000" b="0" dirty="0" smtClean="0"/>
              <a:t>Some overlap with Yukon First Nations, e.g. CAFN, etc.</a:t>
            </a:r>
          </a:p>
          <a:p>
            <a:pPr algn="l"/>
            <a:endParaRPr lang="en-US" sz="2000" b="0" dirty="0"/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err="1" smtClean="0"/>
              <a:t>Tahltan</a:t>
            </a:r>
            <a:endParaRPr lang="en-US" sz="2000" b="0" dirty="0" smtClean="0"/>
          </a:p>
          <a:p>
            <a:pPr marL="342900" indent="-342900" algn="l">
              <a:buFont typeface="Arial"/>
              <a:buChar char="•"/>
            </a:pPr>
            <a:endParaRPr lang="en-US" sz="2000" b="0" dirty="0" smtClean="0"/>
          </a:p>
          <a:p>
            <a:pPr algn="l"/>
            <a:endParaRPr lang="en-US" sz="2000" b="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78400" y="1130790"/>
            <a:ext cx="3683000" cy="1631216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BC: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Crown Lands – 3 sites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Provincial Park – 1 site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Private - 2 sites</a:t>
            </a:r>
          </a:p>
          <a:p>
            <a:pPr lvl="1" algn="l"/>
            <a:endParaRPr lang="en-US" sz="2000" b="0" dirty="0" smtClean="0"/>
          </a:p>
        </p:txBody>
      </p:sp>
      <p:pic>
        <p:nvPicPr>
          <p:cNvPr id="4" name="Picture 3" descr="FN_SOI_BCCoast_Feb1508_v7_4x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144"/>
            <a:ext cx="4700669" cy="60168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1839974" y="2647951"/>
            <a:ext cx="3722626" cy="2389716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946093" y="1064814"/>
            <a:ext cx="4628964" cy="2481183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488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in_2015-09-13_003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69019"/>
            <a:ext cx="9144001" cy="599059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Permitting - Yukon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8" y="884161"/>
            <a:ext cx="4100285" cy="1846659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/>
              <a:t>YESSA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Yukon Environmental and Socio-economic Assessment </a:t>
            </a:r>
            <a:r>
              <a:rPr lang="en-US" sz="1600" b="0" dirty="0" smtClean="0"/>
              <a:t>Act</a:t>
            </a:r>
            <a:endParaRPr lang="en-US" sz="1600" b="0" dirty="0"/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EA: No trigger for TA sites (determined in 2012 – 2013</a:t>
            </a:r>
            <a:r>
              <a:rPr lang="en-US" sz="1600" b="0" dirty="0" smtClean="0"/>
              <a:t>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Exception: sites within National Parks</a:t>
            </a:r>
            <a:endParaRPr lang="en-US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705048" y="1334302"/>
            <a:ext cx="4330095" cy="861774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First </a:t>
            </a:r>
            <a:r>
              <a:rPr lang="en-US" sz="1800" b="0" dirty="0"/>
              <a:t>Nations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Direct Consultation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Direct Permitting on </a:t>
            </a:r>
            <a:r>
              <a:rPr lang="en-US" sz="1600" b="0" dirty="0" smtClean="0"/>
              <a:t>Cat. A </a:t>
            </a:r>
            <a:r>
              <a:rPr lang="en-US" sz="1600" b="0" dirty="0"/>
              <a:t>&amp;</a:t>
            </a:r>
            <a:r>
              <a:rPr lang="en-US" sz="1600" b="0" dirty="0" smtClean="0"/>
              <a:t> B Lands</a:t>
            </a:r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8245" y="3303209"/>
            <a:ext cx="4090897" cy="1384995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Yukon Science and Explorers Licence (YG):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Reviews application 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Circulates to other YG Departments and to </a:t>
            </a:r>
            <a:r>
              <a:rPr lang="en-US" sz="1600" b="0" dirty="0"/>
              <a:t>F</a:t>
            </a:r>
            <a:r>
              <a:rPr lang="en-US" sz="1600" b="0" dirty="0" smtClean="0"/>
              <a:t>irst Nations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7143" y="3040742"/>
            <a:ext cx="4333724" cy="2092881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Yukon Lands (YG)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Required for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Crown Lands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Leased Lands (e.g. Yukon Highway Yards)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Multiple stages (internal review, First Nation, adjacent land owners, internal committee) = 3 to 7 months;</a:t>
            </a:r>
            <a:endParaRPr lang="en-US" sz="18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197" y="5451324"/>
            <a:ext cx="4096946" cy="1107996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YG Departments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Yukon Highways (Highway Yards)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Wildfire / Forestry (e.g. Letter of non-objection)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2901" y="5869818"/>
            <a:ext cx="4312242" cy="646331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Private Land Holders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dirty="0" smtClean="0"/>
              <a:t>Direct permitting</a:t>
            </a:r>
          </a:p>
        </p:txBody>
      </p:sp>
    </p:spTree>
    <p:extLst>
      <p:ext uri="{BB962C8B-B14F-4D97-AF65-F5344CB8AC3E}">
        <p14:creationId xmlns:p14="http://schemas.microsoft.com/office/powerpoint/2010/main" val="20393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28M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8158"/>
            <a:ext cx="9144000" cy="604984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Permitting - Yukon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812579"/>
            <a:ext cx="4717143" cy="707886"/>
          </a:xfrm>
          <a:prstGeom prst="rect">
            <a:avLst/>
          </a:prstGeom>
          <a:solidFill>
            <a:srgbClr val="D4ED9D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rgbClr val="000000"/>
                </a:solidFill>
              </a:rPr>
              <a:t>Cultural / Heritage </a:t>
            </a:r>
            <a:r>
              <a:rPr lang="en-US" sz="2000" u="sng" dirty="0">
                <a:solidFill>
                  <a:srgbClr val="000000"/>
                </a:solidFill>
              </a:rPr>
              <a:t>Considerations</a:t>
            </a:r>
          </a:p>
          <a:p>
            <a:pPr algn="l"/>
            <a:r>
              <a:rPr lang="en-US" sz="2000" u="sng" dirty="0" smtClean="0">
                <a:solidFill>
                  <a:srgbClr val="000000"/>
                </a:solidFill>
              </a:rPr>
              <a:t> &gt; e.g. J28M-1 (“Crown” Land)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554204"/>
            <a:ext cx="4724399" cy="1600438"/>
          </a:xfrm>
          <a:prstGeom prst="rect">
            <a:avLst/>
          </a:prstGeom>
          <a:solidFill>
            <a:srgbClr val="D4ED9D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00"/>
                </a:solidFill>
              </a:rPr>
              <a:t>Concern raised in letter from </a:t>
            </a:r>
            <a:r>
              <a:rPr lang="en-US" sz="1800" b="0" dirty="0" err="1" smtClean="0">
                <a:solidFill>
                  <a:srgbClr val="000000"/>
                </a:solidFill>
              </a:rPr>
              <a:t>Tr'ondek</a:t>
            </a: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</a:rPr>
              <a:t>Hwech'in</a:t>
            </a:r>
            <a:r>
              <a:rPr lang="en-US" sz="1800" b="0" dirty="0" smtClean="0">
                <a:solidFill>
                  <a:srgbClr val="000000"/>
                </a:solidFill>
              </a:rPr>
              <a:t> First Nation to YG Heritage Branch (S&amp;E Licensing)</a:t>
            </a:r>
            <a:endParaRPr lang="en-US" sz="1800" b="0" dirty="0">
              <a:solidFill>
                <a:srgbClr val="000000"/>
              </a:solidFill>
            </a:endParaRPr>
          </a:p>
          <a:p>
            <a:pPr algn="l"/>
            <a:endParaRPr lang="en-US" b="0" dirty="0" smtClean="0">
              <a:solidFill>
                <a:srgbClr val="000000"/>
              </a:solidFill>
            </a:endParaRPr>
          </a:p>
          <a:p>
            <a:pPr algn="l"/>
            <a:r>
              <a:rPr lang="en-US" sz="1600" b="0" i="1" dirty="0" smtClean="0">
                <a:solidFill>
                  <a:srgbClr val="000000"/>
                </a:solidFill>
              </a:rPr>
              <a:t>Heritage / cultural potential Identified as a site possibly used by hunters (vantage point)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4" y="6007672"/>
            <a:ext cx="7258982" cy="646331"/>
          </a:xfrm>
          <a:prstGeom prst="rect">
            <a:avLst/>
          </a:prstGeom>
          <a:solidFill>
            <a:srgbClr val="008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FF00"/>
                </a:solidFill>
              </a:rPr>
              <a:t>Archeological Consultation</a:t>
            </a:r>
          </a:p>
          <a:p>
            <a:pPr algn="l"/>
            <a:r>
              <a:rPr lang="en-US" sz="1600" b="0" i="1" dirty="0" smtClean="0">
                <a:solidFill>
                  <a:srgbClr val="FFFF00"/>
                </a:solidFill>
              </a:rPr>
              <a:t>Recommended site be relocated to less prominent location</a:t>
            </a:r>
            <a:endParaRPr lang="en-US" sz="2000" b="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1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28M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8158"/>
            <a:ext cx="9144000" cy="604984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Permitting - Yukon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72" y="5226784"/>
            <a:ext cx="8487803" cy="1631216"/>
          </a:xfrm>
          <a:prstGeom prst="rect">
            <a:avLst/>
          </a:prstGeom>
          <a:solidFill>
            <a:srgbClr val="008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FF00"/>
                </a:solidFill>
              </a:rPr>
              <a:t>Note: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b="0" i="1" dirty="0" smtClean="0">
                <a:solidFill>
                  <a:srgbClr val="FFFF00"/>
                </a:solidFill>
              </a:rPr>
              <a:t>Have to assess each site at time of installation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b="0" i="1" dirty="0" smtClean="0">
                <a:solidFill>
                  <a:srgbClr val="FFFF00"/>
                </a:solidFill>
              </a:rPr>
              <a:t>Relocate away from areas that could potentially be of cultural / heritage value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b="0" i="1" dirty="0" smtClean="0">
                <a:solidFill>
                  <a:srgbClr val="FFFF00"/>
                </a:solidFill>
              </a:rPr>
              <a:t>Example: Move back from this </a:t>
            </a:r>
            <a:r>
              <a:rPr lang="en-US" sz="2000" b="0" i="1" dirty="0" smtClean="0">
                <a:solidFill>
                  <a:srgbClr val="FFFF00"/>
                </a:solidFill>
              </a:rPr>
              <a:t>ridge</a:t>
            </a:r>
            <a:endParaRPr lang="en-US" sz="1600" b="0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12579"/>
            <a:ext cx="4557874" cy="400110"/>
          </a:xfrm>
          <a:prstGeom prst="rect">
            <a:avLst/>
          </a:prstGeom>
          <a:solidFill>
            <a:srgbClr val="D4ED9D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rgbClr val="000000"/>
                </a:solidFill>
              </a:rPr>
              <a:t>Cultural / Heritage Considerations</a:t>
            </a:r>
            <a:endParaRPr lang="en-US" sz="20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5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lSheep_SheepMtn_2015-05-10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103"/>
            <a:ext cx="9144000" cy="599489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Permitting / Wildlife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9900" y="993663"/>
            <a:ext cx="493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chemeClr val="bg1"/>
                </a:solidFill>
              </a:rPr>
              <a:t>Requirement Across Yukon / NWT / BC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5263" y="5449894"/>
            <a:ext cx="7183003" cy="1015663"/>
          </a:xfrm>
          <a:prstGeom prst="rect">
            <a:avLst/>
          </a:prstGeom>
          <a:solidFill>
            <a:srgbClr val="0000FF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>
                <a:solidFill>
                  <a:srgbClr val="FFFFFF"/>
                </a:solidFill>
              </a:rPr>
              <a:t>Wildlife:</a:t>
            </a:r>
          </a:p>
          <a:p>
            <a:pPr algn="l"/>
            <a:r>
              <a:rPr lang="en-US" sz="2000" b="0" i="1" dirty="0" smtClean="0">
                <a:solidFill>
                  <a:srgbClr val="FFFFFF"/>
                </a:solidFill>
              </a:rPr>
              <a:t>Plan (helicopter, aircraft, …) installations so as not to interfere</a:t>
            </a:r>
          </a:p>
          <a:p>
            <a:pPr algn="l"/>
            <a:r>
              <a:rPr lang="en-US" sz="2000" b="0" i="1" dirty="0">
                <a:solidFill>
                  <a:srgbClr val="FFFFFF"/>
                </a:solidFill>
              </a:rPr>
              <a:t>w</a:t>
            </a:r>
            <a:r>
              <a:rPr lang="en-US" sz="2000" b="0" i="1" dirty="0" smtClean="0">
                <a:solidFill>
                  <a:srgbClr val="FFFFFF"/>
                </a:solidFill>
              </a:rPr>
              <a:t>ith nesting, lambing, calving, etc., season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9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in_2015-09-13_003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69019"/>
            <a:ext cx="9144001" cy="599059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Collaborations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18" y="917482"/>
            <a:ext cx="4902049" cy="2369880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/>
              <a:t>Yukon </a:t>
            </a:r>
            <a:r>
              <a:rPr lang="en-US" sz="2000" b="0" dirty="0" smtClean="0"/>
              <a:t>Government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Yukon </a:t>
            </a:r>
            <a:r>
              <a:rPr lang="en-US" sz="1600" b="0" dirty="0"/>
              <a:t>Geological Survey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/>
              <a:t>Pre-purchased one site (EPYK)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/>
              <a:t>Continuing support (scientific and logistical</a:t>
            </a:r>
            <a:r>
              <a:rPr lang="en-US" sz="1600" b="0" dirty="0" smtClean="0"/>
              <a:t>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0" dirty="0" smtClean="0"/>
              <a:t>New 5 Station Network</a:t>
            </a:r>
            <a:endParaRPr lang="en-US" sz="1600" b="0" dirty="0"/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Yukon Highways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Yukon Parks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Office of Chief Science Advisor to Yukon Government </a:t>
            </a:r>
            <a:r>
              <a:rPr lang="en-US" sz="1600" b="0" dirty="0" smtClean="0"/>
              <a:t>Government</a:t>
            </a:r>
            <a:endParaRPr lang="en-US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214684" y="3482882"/>
            <a:ext cx="2743049" cy="89255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Yukon College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Outreach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Yukon Research Centre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50" y="3626814"/>
            <a:ext cx="5596316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Aurora Research Institute (Inuvik, NT) - GNWT</a:t>
            </a:r>
            <a:endParaRPr lang="en-US" sz="1800" b="0" dirty="0"/>
          </a:p>
          <a:p>
            <a:pPr marL="342900" indent="-342900" algn="l">
              <a:buFont typeface="Arial"/>
              <a:buChar char="•"/>
            </a:pPr>
            <a:r>
              <a:rPr lang="en-US" sz="1600" b="0" dirty="0"/>
              <a:t>Continuing support (</a:t>
            </a:r>
            <a:r>
              <a:rPr lang="en-US" sz="1600" b="0" dirty="0" smtClean="0"/>
              <a:t>scientific, logistical, technical)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6201" y="1222281"/>
            <a:ext cx="3852334" cy="1446550"/>
          </a:xfrm>
          <a:prstGeom prst="rect">
            <a:avLst/>
          </a:prstGeom>
          <a:solidFill>
            <a:srgbClr val="FF0005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University of Calgary / Arctic Institute of North America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Permitting, Consultation, Outreach, Reconnaissance, Installation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David Eaton,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419" y="4795214"/>
            <a:ext cx="2793849" cy="892552"/>
          </a:xfrm>
          <a:prstGeom prst="rect">
            <a:avLst/>
          </a:prstGeom>
          <a:solidFill>
            <a:srgbClr val="660066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University of Ottawa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YNSN Network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Pascal </a:t>
            </a:r>
            <a:r>
              <a:rPr lang="en-US" sz="1600" b="0" dirty="0" err="1" smtClean="0"/>
              <a:t>Audet</a:t>
            </a:r>
            <a:r>
              <a:rPr lang="en-US" sz="1600" b="0" dirty="0" smtClean="0"/>
              <a:t>,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5484" y="5023815"/>
            <a:ext cx="5071383" cy="1138773"/>
          </a:xfrm>
          <a:prstGeom prst="rect">
            <a:avLst/>
          </a:prstGeom>
          <a:solidFill>
            <a:srgbClr val="178EFF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Geological Survey of Canada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YUK sites (8) operational during TA time span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CNSN Data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dirty="0" smtClean="0"/>
              <a:t>Pre-purchased 2 sites (A36M, C36M)</a:t>
            </a:r>
          </a:p>
        </p:txBody>
      </p:sp>
    </p:spTree>
    <p:extLst>
      <p:ext uri="{BB962C8B-B14F-4D97-AF65-F5344CB8AC3E}">
        <p14:creationId xmlns:p14="http://schemas.microsoft.com/office/powerpoint/2010/main" val="111437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Outreach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44" y="990599"/>
            <a:ext cx="7256223" cy="1938992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Yukon College </a:t>
            </a:r>
            <a:r>
              <a:rPr lang="en-US" sz="2000" b="0" i="1" dirty="0" smtClean="0"/>
              <a:t>(Joel </a:t>
            </a:r>
            <a:r>
              <a:rPr lang="en-US" sz="2000" b="0" i="1" dirty="0" err="1" smtClean="0"/>
              <a:t>Cubley</a:t>
            </a:r>
            <a:r>
              <a:rPr lang="en-US" sz="2000" b="0" i="1" dirty="0" smtClean="0"/>
              <a:t> &amp; Mary </a:t>
            </a:r>
            <a:r>
              <a:rPr lang="en-US" sz="2000" b="0" i="1" dirty="0" err="1" smtClean="0"/>
              <a:t>Samolczyk</a:t>
            </a:r>
            <a:r>
              <a:rPr lang="en-US" sz="2000" b="0" i="1" dirty="0" smtClean="0"/>
              <a:t>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Outreach presentations in 9 communities across Yukon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YC Community Campuses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Local organization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Food, Coffee, etc. served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b="0" dirty="0" smtClean="0"/>
              <a:t>Attendance: 0 - 20</a:t>
            </a:r>
          </a:p>
        </p:txBody>
      </p:sp>
      <p:pic>
        <p:nvPicPr>
          <p:cNvPr id="2" name="Picture 1" descr="USArray_Outreach_HJct_2015-05-06_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265186"/>
            <a:ext cx="5385372" cy="3592813"/>
          </a:xfrm>
          <a:prstGeom prst="rect">
            <a:avLst/>
          </a:prstGeom>
        </p:spPr>
      </p:pic>
      <p:pic>
        <p:nvPicPr>
          <p:cNvPr id="4" name="Picture 3" descr="USArray_Outreach_Mayo_2015-05-25MS_0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970" y="1738441"/>
            <a:ext cx="4832030" cy="3225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949" y="3364839"/>
            <a:ext cx="126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Haines Jct.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9896" y="1883171"/>
            <a:ext cx="70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Mayo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7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ada_Nort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0858"/>
            <a:ext cx="9143999" cy="5987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7485" y="3314094"/>
            <a:ext cx="256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Northwest Territories (NWT)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227" y="2946398"/>
            <a:ext cx="1313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Yukon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Territory (YT)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085" y="232470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Nunavut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1181" y="4185549"/>
            <a:ext cx="14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British 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Columbia (BC)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2695" y="4838692"/>
            <a:ext cx="803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Alberta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Territories / Provinces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Outreach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2054399"/>
            <a:ext cx="3928532" cy="2339102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Yukon College + AINA + IRIS / USArray…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b="0" i="1" dirty="0" smtClean="0"/>
              <a:t>Brochure has been extremely useful </a:t>
            </a:r>
          </a:p>
          <a:p>
            <a:pPr algn="l"/>
            <a:r>
              <a:rPr lang="en-US" sz="1800" b="0" i="1" dirty="0" smtClean="0"/>
              <a:t>Both paper and electronic</a:t>
            </a:r>
          </a:p>
          <a:p>
            <a:pPr algn="l"/>
            <a:endParaRPr lang="en-US" sz="2000" b="0" i="1" dirty="0"/>
          </a:p>
          <a:p>
            <a:pPr algn="l"/>
            <a:r>
              <a:rPr lang="en-US" b="0" i="1" u="sng" dirty="0">
                <a:solidFill>
                  <a:srgbClr val="0000FF"/>
                </a:solidFill>
              </a:rPr>
              <a:t>http://www.usarray.org/files/docs/pubs/Alaska-Yukon/Yukon_Brochure.01Apr2015.</a:t>
            </a:r>
            <a:r>
              <a:rPr lang="en-US" b="0" i="1" u="sng" dirty="0" smtClean="0">
                <a:solidFill>
                  <a:srgbClr val="0000FF"/>
                </a:solidFill>
              </a:rPr>
              <a:t>pdf</a:t>
            </a:r>
          </a:p>
          <a:p>
            <a:pPr algn="l"/>
            <a:endParaRPr lang="en-US" b="0" i="1" dirty="0" smtClean="0"/>
          </a:p>
        </p:txBody>
      </p:sp>
      <p:pic>
        <p:nvPicPr>
          <p:cNvPr id="7" name="Picture 6" descr="Brochure-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643" y="923607"/>
            <a:ext cx="4499621" cy="58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Reach_Tsiigehtchic_Poster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37" y="861067"/>
            <a:ext cx="7339196" cy="52413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082327" y="824651"/>
            <a:ext cx="2284453" cy="700953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344281" y="1451385"/>
            <a:ext cx="2779283" cy="1401906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Outreach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97804"/>
            <a:ext cx="4189540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Community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Display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Posters</a:t>
            </a:r>
            <a:endParaRPr lang="en-US" sz="1800" b="0" dirty="0"/>
          </a:p>
          <a:p>
            <a:pPr algn="l"/>
            <a:r>
              <a:rPr lang="en-US" sz="1800" b="0" dirty="0" smtClean="0"/>
              <a:t>e.g. </a:t>
            </a:r>
          </a:p>
          <a:p>
            <a:pPr algn="l"/>
            <a:r>
              <a:rPr lang="en-US" sz="1800" b="0" dirty="0" smtClean="0"/>
              <a:t>Tsiigehtchic</a:t>
            </a:r>
            <a:endParaRPr lang="en-US" sz="1800" b="0" dirty="0"/>
          </a:p>
          <a:p>
            <a:pPr algn="l"/>
            <a:r>
              <a:rPr lang="en-US" b="0" dirty="0" smtClean="0"/>
              <a:t>Others Locations:</a:t>
            </a:r>
          </a:p>
          <a:p>
            <a:pPr algn="l"/>
            <a:r>
              <a:rPr lang="en-US" b="0" dirty="0" smtClean="0"/>
              <a:t> </a:t>
            </a:r>
            <a:r>
              <a:rPr lang="en-US" b="0" i="1" dirty="0" smtClean="0"/>
              <a:t>Old Crow</a:t>
            </a:r>
          </a:p>
          <a:p>
            <a:pPr algn="l"/>
            <a:r>
              <a:rPr lang="en-US" b="0" i="1" dirty="0"/>
              <a:t> </a:t>
            </a:r>
            <a:r>
              <a:rPr lang="en-US" b="0" i="1" dirty="0" smtClean="0"/>
              <a:t> Haines Jct</a:t>
            </a:r>
          </a:p>
          <a:p>
            <a:pPr algn="l"/>
            <a:r>
              <a:rPr lang="en-US" b="0" i="1" dirty="0"/>
              <a:t> </a:t>
            </a:r>
            <a:r>
              <a:rPr lang="en-US" b="0" i="1" dirty="0" smtClean="0"/>
              <a:t>  Tombstone</a:t>
            </a:r>
          </a:p>
          <a:p>
            <a:pPr algn="l"/>
            <a:r>
              <a:rPr lang="en-US" b="0" i="1" dirty="0"/>
              <a:t> </a:t>
            </a:r>
            <a:r>
              <a:rPr lang="en-US" b="0" i="1" dirty="0" smtClean="0"/>
              <a:t>    …</a:t>
            </a:r>
          </a:p>
          <a:p>
            <a:pPr algn="l"/>
            <a:endParaRPr lang="en-US" sz="1800" b="0" dirty="0" smtClean="0"/>
          </a:p>
          <a:p>
            <a:pPr algn="l"/>
            <a:r>
              <a:rPr lang="en-US" sz="1800" dirty="0" smtClean="0"/>
              <a:t>Media:</a:t>
            </a:r>
          </a:p>
          <a:p>
            <a:pPr algn="l"/>
            <a:r>
              <a:rPr lang="en-US" sz="1600" b="0" dirty="0" smtClean="0"/>
              <a:t>CBC Radio</a:t>
            </a:r>
          </a:p>
          <a:p>
            <a:pPr algn="l"/>
            <a:r>
              <a:rPr lang="en-US" sz="1600" b="0" dirty="0" smtClean="0"/>
              <a:t>Newspaper ….</a:t>
            </a:r>
          </a:p>
          <a:p>
            <a:pPr algn="l"/>
            <a:endParaRPr lang="en-US" sz="1800" b="0" dirty="0"/>
          </a:p>
          <a:p>
            <a:pPr algn="l"/>
            <a:r>
              <a:rPr lang="en-US" sz="1800" i="1" dirty="0" smtClean="0">
                <a:solidFill>
                  <a:srgbClr val="0000FF"/>
                </a:solidFill>
              </a:rPr>
              <a:t>Looking ahead:</a:t>
            </a:r>
          </a:p>
          <a:p>
            <a:pPr algn="l"/>
            <a:endParaRPr lang="en-US" sz="1400" b="0" dirty="0" smtClean="0">
              <a:solidFill>
                <a:srgbClr val="0000FF"/>
              </a:solidFill>
            </a:endParaRPr>
          </a:p>
          <a:p>
            <a:pPr algn="l"/>
            <a:endParaRPr lang="en-US" sz="1600" b="0" dirty="0">
              <a:solidFill>
                <a:srgbClr val="0000FF"/>
              </a:solidFill>
            </a:endParaRPr>
          </a:p>
          <a:p>
            <a:pPr algn="l"/>
            <a:r>
              <a:rPr lang="en-US" sz="1800" b="0" dirty="0" smtClean="0">
                <a:solidFill>
                  <a:srgbClr val="0000FF"/>
                </a:solidFill>
              </a:rPr>
              <a:t>USArray Booths</a:t>
            </a:r>
          </a:p>
          <a:p>
            <a:pPr algn="l"/>
            <a:r>
              <a:rPr lang="en-US" sz="1800" b="0" dirty="0" smtClean="0">
                <a:solidFill>
                  <a:srgbClr val="0000FF"/>
                </a:solidFill>
              </a:rPr>
              <a:t>GAC-Mac 2016</a:t>
            </a:r>
          </a:p>
          <a:p>
            <a:pPr algn="l"/>
            <a:r>
              <a:rPr lang="en-US" sz="1800" b="0" dirty="0" smtClean="0">
                <a:solidFill>
                  <a:srgbClr val="0000FF"/>
                </a:solidFill>
              </a:rPr>
              <a:t>Annual Yukon Geoscience Forum</a:t>
            </a:r>
          </a:p>
          <a:p>
            <a:pPr algn="l"/>
            <a:r>
              <a:rPr lang="en-US" sz="1800" b="0" dirty="0" smtClean="0">
                <a:solidFill>
                  <a:srgbClr val="0000FF"/>
                </a:solidFill>
              </a:rPr>
              <a:t>“Tombstone Rocks”</a:t>
            </a:r>
          </a:p>
          <a:p>
            <a:pPr algn="l"/>
            <a:r>
              <a:rPr lang="en-US" sz="1800" b="0" dirty="0" smtClean="0">
                <a:solidFill>
                  <a:srgbClr val="0000FF"/>
                </a:solidFill>
              </a:rPr>
              <a:t>Schools + 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222918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izzly_2015-06-09_0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4749"/>
            <a:ext cx="9144000" cy="601325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i="1" dirty="0" smtClean="0">
                <a:solidFill>
                  <a:srgbClr val="FFFFFF"/>
                </a:solidFill>
              </a:rPr>
              <a:t>Thank you</a:t>
            </a:r>
            <a:endParaRPr lang="en-US" sz="3200" b="0" i="1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 rot="11065583">
            <a:off x="750078" y="4118467"/>
            <a:ext cx="3239488" cy="1571485"/>
          </a:xfrm>
          <a:prstGeom prst="wedgeEllipseCallout">
            <a:avLst>
              <a:gd name="adj1" fmla="val -27346"/>
              <a:gd name="adj2" fmla="val 70564"/>
            </a:avLst>
          </a:prstGeom>
          <a:solidFill>
            <a:schemeClr val="accent1">
              <a:alpha val="6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597" y="4516304"/>
            <a:ext cx="272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8775" y="5426812"/>
            <a:ext cx="3574620" cy="1251924"/>
            <a:chOff x="3348775" y="5426812"/>
            <a:chExt cx="3574620" cy="1251924"/>
          </a:xfrm>
        </p:grpSpPr>
        <p:sp>
          <p:nvSpPr>
            <p:cNvPr id="9" name="Oval Callout 8"/>
            <p:cNvSpPr/>
            <p:nvPr/>
          </p:nvSpPr>
          <p:spPr bwMode="auto">
            <a:xfrm rot="11065583">
              <a:off x="3348775" y="5426812"/>
              <a:ext cx="3574620" cy="1251924"/>
            </a:xfrm>
            <a:prstGeom prst="wedgeEllipseCallout">
              <a:avLst>
                <a:gd name="adj1" fmla="val 54208"/>
                <a:gd name="adj2" fmla="val 157295"/>
              </a:avLst>
            </a:prstGeom>
            <a:solidFill>
              <a:schemeClr val="accent1">
                <a:alpha val="62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8213" y="5820171"/>
              <a:ext cx="3262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Go ahead – make my day</a:t>
              </a:r>
              <a:endPara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34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_11_03_Canada Install and Partner Sites_02.jpg"/>
          <p:cNvPicPr>
            <a:picLocks noChangeAspect="1"/>
          </p:cNvPicPr>
          <p:nvPr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2067"/>
            <a:ext cx="9144000" cy="598593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Overview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91" y="1034158"/>
            <a:ext cx="3530009" cy="1231106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/>
              <a:t>~56-60 Sites Proposed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0" i="1" dirty="0" smtClean="0"/>
              <a:t>Yukon 		44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Northwest Territories 	7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British Columbia 	</a:t>
            </a:r>
            <a:r>
              <a:rPr lang="en-US" sz="1800" b="0" i="1" dirty="0"/>
              <a:t>8</a:t>
            </a:r>
            <a:endParaRPr lang="en-US" sz="1800" b="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790" y="2473490"/>
            <a:ext cx="3496144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/>
              <a:t>De-Scoped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Yukon 		8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Northwest Territories 	3</a:t>
            </a:r>
            <a:endParaRPr lang="en-US" sz="2000" b="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36190" y="1000290"/>
            <a:ext cx="3267543" cy="1600438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/>
              <a:t>Existing: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NRCan (GSC)		9</a:t>
            </a:r>
          </a:p>
          <a:p>
            <a:pPr algn="l"/>
            <a:r>
              <a:rPr lang="en-US" b="0" i="1" dirty="0"/>
              <a:t> </a:t>
            </a:r>
            <a:r>
              <a:rPr lang="en-US" b="0" i="1" dirty="0" smtClean="0"/>
              <a:t>         (plus an additional 5 in SW Yukon)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U. of Ottawa (YNSN)	2</a:t>
            </a:r>
          </a:p>
          <a:p>
            <a:pPr lvl="1" algn="l"/>
            <a:r>
              <a:rPr lang="en-US" b="0" i="1" dirty="0" smtClean="0"/>
              <a:t>(</a:t>
            </a:r>
            <a:r>
              <a:rPr lang="en-US" b="0" i="1" dirty="0"/>
              <a:t>plus an additional </a:t>
            </a:r>
            <a:r>
              <a:rPr lang="en-US" b="0" i="1" dirty="0" smtClean="0"/>
              <a:t>7 east of TA)</a:t>
            </a:r>
            <a:endParaRPr lang="en-US" b="0" i="1" dirty="0"/>
          </a:p>
          <a:p>
            <a:pPr marL="342900" indent="-342900" algn="l">
              <a:buFont typeface="Arial"/>
              <a:buChar char="•"/>
            </a:pPr>
            <a:endParaRPr lang="en-US" sz="1800" b="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48285" y="2737166"/>
            <a:ext cx="3216744" cy="954107"/>
          </a:xfrm>
          <a:prstGeom prst="rect">
            <a:avLst/>
          </a:prstGeom>
          <a:solidFill>
            <a:srgbClr val="D4ED9D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/>
              <a:t>Installed: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NWT: 	2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b="0" i="1" dirty="0" smtClean="0"/>
              <a:t>Yukon: 	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0058" y="3785823"/>
            <a:ext cx="3479210" cy="400110"/>
          </a:xfrm>
          <a:prstGeom prst="rect">
            <a:avLst/>
          </a:prstGeom>
          <a:solidFill>
            <a:srgbClr val="178EFF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/>
              <a:t>To be installed (TA):</a:t>
            </a:r>
            <a:r>
              <a:rPr lang="en-US" sz="1800" b="0" i="1" dirty="0" smtClean="0"/>
              <a:t>	</a:t>
            </a:r>
            <a:r>
              <a:rPr lang="en-US" sz="2000" b="0" i="1" dirty="0" smtClean="0"/>
              <a:t>~28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000" y="4784890"/>
            <a:ext cx="8188476" cy="1231106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 smtClean="0"/>
              <a:t>Other Networks: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b="0" i="1" dirty="0" smtClean="0"/>
              <a:t>Yukon Geological Survey: 				5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b="0" i="1" dirty="0" smtClean="0"/>
              <a:t>Mackenzie Mountain Earthscope Project transect: </a:t>
            </a:r>
            <a:r>
              <a:rPr lang="en-US" sz="1800" b="0" i="1" dirty="0"/>
              <a:t> </a:t>
            </a:r>
            <a:r>
              <a:rPr lang="en-US" sz="1800" b="0" i="1" dirty="0" smtClean="0"/>
              <a:t>     ~30 (YT+NWT)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b="0" i="1" dirty="0" smtClean="0"/>
              <a:t>NEBC: 						10 (+Alberta)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307407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i_Ro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109" y="843939"/>
            <a:ext cx="4474129" cy="601406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Overview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4814" y="6343895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FFFF"/>
                </a:solidFill>
              </a:rPr>
              <a:t>BC</a:t>
            </a:r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3817" y="46632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AK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5114" y="2589533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12ED1C"/>
                </a:solidFill>
              </a:rPr>
              <a:t>2017</a:t>
            </a:r>
            <a:endParaRPr lang="en-US" sz="1600" b="0" dirty="0">
              <a:solidFill>
                <a:srgbClr val="12ED1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5515" y="4290123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17A4"/>
                </a:solidFill>
              </a:rPr>
              <a:t>2016</a:t>
            </a:r>
            <a:endParaRPr lang="en-US" sz="1600" b="0" dirty="0">
              <a:solidFill>
                <a:srgbClr val="FF1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_11_03_Canada Install and Partner Sites_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2067"/>
            <a:ext cx="9144000" cy="598593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Overview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016" y="226778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NWT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4322" y="4852909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2623" y="5727038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BC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3817" y="46632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AK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8054" y="4415843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7640" y="1451429"/>
            <a:ext cx="1940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Before Descoping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14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_11_03_Canada Install and Partner Sites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3208"/>
            <a:ext cx="9144000" cy="59847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Overview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016" y="226778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NWT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4703" y="487710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2623" y="5727038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BC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3817" y="46632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AK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8054" y="4415843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8760" y="1451429"/>
            <a:ext cx="1769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Descoping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4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_11_03_Canada Install and Partner Sites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3208"/>
            <a:ext cx="9144000" cy="59847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Overview 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016" y="226778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NWT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4322" y="4852909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2623" y="5727038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BC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3817" y="46632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AK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8054" y="4415843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</a:p>
        </p:txBody>
      </p:sp>
      <p:sp>
        <p:nvSpPr>
          <p:cNvPr id="9" name="Oval 8"/>
          <p:cNvSpPr/>
          <p:nvPr/>
        </p:nvSpPr>
        <p:spPr bwMode="auto">
          <a:xfrm rot="19439133">
            <a:off x="2976860" y="2887629"/>
            <a:ext cx="600261" cy="1229809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93546"/>
            <a:ext cx="3571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endParaRPr lang="en-US" sz="1800" b="0" dirty="0" smtClean="0"/>
          </a:p>
          <a:p>
            <a:pPr marL="342900" indent="-342900" algn="l">
              <a:buFont typeface="Arial"/>
              <a:buChar char="•"/>
            </a:pPr>
            <a:endParaRPr lang="en-US" sz="2000" b="0" dirty="0" smtClean="0"/>
          </a:p>
          <a:p>
            <a:pPr marL="342900" indent="-342900" algn="l">
              <a:buFont typeface="Arial"/>
              <a:buChar char="•"/>
            </a:pPr>
            <a:endParaRPr lang="en-US" sz="2000" b="0" dirty="0"/>
          </a:p>
          <a:p>
            <a:pPr algn="l"/>
            <a:r>
              <a:rPr lang="en-US" sz="2000" b="0" i="1" dirty="0" smtClean="0"/>
              <a:t>Richardson Mountains</a:t>
            </a:r>
          </a:p>
          <a:p>
            <a:pPr algn="l"/>
            <a:endParaRPr lang="en-US" sz="2000" b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898760" y="1451429"/>
            <a:ext cx="1769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Descoping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356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842433"/>
            <a:ext cx="4648200" cy="6015567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05300" y="103188"/>
            <a:ext cx="4838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Overview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0198861">
            <a:off x="6316278" y="2141661"/>
            <a:ext cx="654224" cy="1542849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851" y="883395"/>
            <a:ext cx="35710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Seismicity &gt;M4 1897 - 2015</a:t>
            </a:r>
          </a:p>
          <a:p>
            <a:pPr lvl="1" algn="l"/>
            <a:endParaRPr lang="en-US" sz="1800" b="0" dirty="0" smtClean="0"/>
          </a:p>
          <a:p>
            <a:pPr algn="l"/>
            <a:endParaRPr lang="en-US" sz="2000" b="0" dirty="0" smtClean="0"/>
          </a:p>
          <a:p>
            <a:pPr marL="342900" indent="-342900" algn="l">
              <a:buFont typeface="Arial"/>
              <a:buChar char="•"/>
            </a:pPr>
            <a:endParaRPr lang="en-US" sz="2000" b="0" dirty="0" smtClean="0"/>
          </a:p>
          <a:p>
            <a:pPr algn="l"/>
            <a:endParaRPr lang="en-US" sz="2000" b="0" i="1" dirty="0"/>
          </a:p>
          <a:p>
            <a:pPr algn="l"/>
            <a:endParaRPr lang="en-US" sz="2000" b="0" i="1" dirty="0" smtClean="0"/>
          </a:p>
          <a:p>
            <a:pPr algn="l"/>
            <a:r>
              <a:rPr lang="en-US" sz="2000" b="0" i="1" dirty="0" smtClean="0"/>
              <a:t>Richardson Mountains</a:t>
            </a:r>
          </a:p>
          <a:p>
            <a:pPr algn="l"/>
            <a:endParaRPr lang="en-US" sz="2000" b="0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181048" y="2836798"/>
            <a:ext cx="3053779" cy="90250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Richardons_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5" y="5068150"/>
            <a:ext cx="5557955" cy="178985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 flipH="1">
            <a:off x="4826000" y="3108476"/>
            <a:ext cx="1499810" cy="2310191"/>
          </a:xfrm>
          <a:prstGeom prst="line">
            <a:avLst/>
          </a:prstGeom>
          <a:solidFill>
            <a:schemeClr val="accent1">
              <a:alpha val="25000"/>
            </a:schemeClr>
          </a:solidFill>
          <a:ln w="31750" cap="flat" cmpd="sng" algn="ctr">
            <a:solidFill>
              <a:srgbClr val="0000FF"/>
            </a:solidFill>
            <a:prstDash val="dash"/>
            <a:round/>
            <a:headEnd type="arrow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954365" y="631714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9106" y="6519446"/>
            <a:ext cx="1634193" cy="276999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0000FF"/>
                </a:solidFill>
              </a:rPr>
              <a:t>Map: J. </a:t>
            </a:r>
            <a:r>
              <a:rPr lang="en-US" b="0" i="1" dirty="0" err="1" smtClean="0">
                <a:solidFill>
                  <a:srgbClr val="0000FF"/>
                </a:solidFill>
              </a:rPr>
              <a:t>Cubley</a:t>
            </a:r>
            <a:r>
              <a:rPr lang="en-US" b="0" i="1" dirty="0" smtClean="0">
                <a:solidFill>
                  <a:srgbClr val="0000FF"/>
                </a:solidFill>
              </a:rPr>
              <a:t> 2015</a:t>
            </a:r>
            <a:endParaRPr lang="en-US" b="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734" y="2125133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7068" y="2452300"/>
            <a:ext cx="300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5896" y="1733248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419" y="2108200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563" y="2277533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5991" y="2652485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848" y="3136295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1324" y="3317724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2467" y="4043438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3991" y="3934581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5992" y="1309914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0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842433"/>
            <a:ext cx="4648200" cy="6015567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4381" y="103188"/>
            <a:ext cx="5539619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FFFFFF"/>
                </a:solidFill>
              </a:rPr>
              <a:t>Jurisdictions Non-First Nation</a:t>
            </a:r>
            <a:endParaRPr lang="en-US" sz="3200" b="0" dirty="0" smtClean="0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12" y="1343014"/>
            <a:ext cx="45060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Territorial / Provincial Jurisdictions 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b="0" dirty="0" smtClean="0"/>
              <a:t>Yukon (YT)</a:t>
            </a:r>
          </a:p>
          <a:p>
            <a:pPr algn="l"/>
            <a:endParaRPr lang="en-US" sz="2000" b="0" dirty="0" smtClean="0"/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r>
              <a:rPr lang="en-US" sz="2000" b="0" dirty="0" smtClean="0"/>
              <a:t>Northwest Territories (NWT)</a:t>
            </a:r>
          </a:p>
          <a:p>
            <a:pPr lvl="1" algn="l"/>
            <a:endParaRPr lang="en-US" sz="1800" b="0" dirty="0" smtClean="0"/>
          </a:p>
          <a:p>
            <a:pPr algn="l"/>
            <a:endParaRPr lang="en-US" sz="2000" b="0" dirty="0" smtClean="0"/>
          </a:p>
          <a:p>
            <a:pPr marL="342900" indent="-342900" algn="l">
              <a:buFont typeface="Arial"/>
              <a:buChar char="•"/>
            </a:pPr>
            <a:endParaRPr lang="en-US" sz="2000" b="0" dirty="0"/>
          </a:p>
          <a:p>
            <a:pPr algn="l"/>
            <a:r>
              <a:rPr lang="en-US" sz="2000" b="0" i="1" dirty="0" smtClean="0"/>
              <a:t>British Columbia (BC)</a:t>
            </a:r>
          </a:p>
          <a:p>
            <a:pPr algn="l"/>
            <a:endParaRPr lang="en-US" sz="2000" b="0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65905" y="2140857"/>
            <a:ext cx="4390571" cy="1366762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919106" y="6519446"/>
            <a:ext cx="1634193" cy="276999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0000FF"/>
                </a:solidFill>
              </a:rPr>
              <a:t>Map: J. </a:t>
            </a:r>
            <a:r>
              <a:rPr lang="en-US" b="0" i="1" dirty="0" err="1" smtClean="0">
                <a:solidFill>
                  <a:srgbClr val="0000FF"/>
                </a:solidFill>
              </a:rPr>
              <a:t>Cubley</a:t>
            </a:r>
            <a:r>
              <a:rPr lang="en-US" b="0" i="1" dirty="0" smtClean="0">
                <a:solidFill>
                  <a:srgbClr val="0000FF"/>
                </a:solidFill>
              </a:rPr>
              <a:t> 2015</a:t>
            </a:r>
            <a:endParaRPr lang="en-US" b="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734" y="2125133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7068" y="2452300"/>
            <a:ext cx="300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5896" y="1733248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419" y="2108200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563" y="2277533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5991" y="2652485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848" y="3136295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1324" y="3317724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2467" y="4043438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3991" y="3934581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5992" y="1309914"/>
            <a:ext cx="300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478590" y="3418114"/>
            <a:ext cx="4528458" cy="476553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801257" y="4676019"/>
            <a:ext cx="4988076" cy="1540933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508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32553</TotalTime>
  <Words>883</Words>
  <Application>Microsoft Macintosh PowerPoint</Application>
  <PresentationFormat>On-screen Show (4:3)</PresentationFormat>
  <Paragraphs>268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Circle Strokes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AINA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- Northwest Canada</dc:title>
  <dc:subject/>
  <dc:creator>Michael Schmidt</dc:creator>
  <cp:keywords/>
  <dc:description/>
  <cp:lastModifiedBy>Michael Schmidt</cp:lastModifiedBy>
  <cp:revision>1362</cp:revision>
  <cp:lastPrinted>2007-10-30T19:49:38Z</cp:lastPrinted>
  <dcterms:created xsi:type="dcterms:W3CDTF">2003-10-13T21:18:09Z</dcterms:created>
  <dcterms:modified xsi:type="dcterms:W3CDTF">2015-11-10T06:33:30Z</dcterms:modified>
  <cp:category/>
</cp:coreProperties>
</file>