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31"/>
  </p:notesMasterIdLst>
  <p:handoutMasterIdLst>
    <p:handoutMasterId r:id="rId32"/>
  </p:handoutMasterIdLst>
  <p:sldIdLst>
    <p:sldId id="1552" r:id="rId2"/>
    <p:sldId id="1556" r:id="rId3"/>
    <p:sldId id="1574" r:id="rId4"/>
    <p:sldId id="1584" r:id="rId5"/>
    <p:sldId id="1585" r:id="rId6"/>
    <p:sldId id="1586" r:id="rId7"/>
    <p:sldId id="1587" r:id="rId8"/>
    <p:sldId id="1559" r:id="rId9"/>
    <p:sldId id="1526" r:id="rId10"/>
    <p:sldId id="1588" r:id="rId11"/>
    <p:sldId id="1581" r:id="rId12"/>
    <p:sldId id="1563" r:id="rId13"/>
    <p:sldId id="1582" r:id="rId14"/>
    <p:sldId id="1583" r:id="rId15"/>
    <p:sldId id="1569" r:id="rId16"/>
    <p:sldId id="1578" r:id="rId17"/>
    <p:sldId id="1565" r:id="rId18"/>
    <p:sldId id="1577" r:id="rId19"/>
    <p:sldId id="1562" r:id="rId20"/>
    <p:sldId id="1568" r:id="rId21"/>
    <p:sldId id="1494" r:id="rId22"/>
    <p:sldId id="1420" r:id="rId23"/>
    <p:sldId id="1558" r:id="rId24"/>
    <p:sldId id="1518" r:id="rId25"/>
    <p:sldId id="1564" r:id="rId26"/>
    <p:sldId id="1575" r:id="rId27"/>
    <p:sldId id="1576" r:id="rId28"/>
    <p:sldId id="1579" r:id="rId29"/>
    <p:sldId id="1573" r:id="rId30"/>
  </p:sldIdLst>
  <p:sldSz cx="9144000" cy="6858000" type="screen4x3"/>
  <p:notesSz cx="6934200" cy="9220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ED9D"/>
    <a:srgbClr val="E2F9FF"/>
    <a:srgbClr val="D6E9FF"/>
    <a:srgbClr val="EBFFD7"/>
    <a:srgbClr val="178EFF"/>
    <a:srgbClr val="E4EFFF"/>
    <a:srgbClr val="FF000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07" autoAdjust="0"/>
    <p:restoredTop sz="99667" autoAdjust="0"/>
  </p:normalViewPr>
  <p:slideViewPr>
    <p:cSldViewPr snapToGrid="0">
      <p:cViewPr varScale="1">
        <p:scale>
          <a:sx n="98" d="100"/>
          <a:sy n="98" d="100"/>
        </p:scale>
        <p:origin x="-728" y="-104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defTabSz="923925"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defTabSz="923925">
              <a:defRPr b="0">
                <a:cs typeface="+mn-cs"/>
              </a:defRPr>
            </a:lvl1pPr>
          </a:lstStyle>
          <a:p>
            <a:pPr>
              <a:defRPr/>
            </a:pPr>
            <a:fld id="{1D21F5FD-4EFF-5344-80D1-C43B5238C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37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defTabSz="923925"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defTabSz="923925">
              <a:defRPr b="0">
                <a:cs typeface="+mn-cs"/>
              </a:defRPr>
            </a:lvl1pPr>
          </a:lstStyle>
          <a:p>
            <a:pPr>
              <a:defRPr/>
            </a:pPr>
            <a:fld id="{8615F90A-0FF3-7347-8303-01F5753AB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44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EE59AC-A3DF-774B-87EF-C1C6376EB893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14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A62C-52D9-8048-A7B3-D9F81AF3DCE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5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A75E22-0886-044A-B6F3-FA4689526CC2}" type="slidenum">
              <a:rPr lang="en-US">
                <a:latin typeface="Arial" pitchFamily="-112" charset="0"/>
              </a:rPr>
              <a:pPr>
                <a:defRPr/>
              </a:pPr>
              <a:t>21</a:t>
            </a:fld>
            <a:endParaRPr lang="en-US">
              <a:latin typeface="Arial" pitchFamily="-112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076AF4-31BE-1140-9604-788D281A93BD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31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79913"/>
            <a:ext cx="5083175" cy="4149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Presentation notes: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1. This slide is required by the National Science Foundation, please include it in all your presentations on EarthScope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2. Please add your institution's logo if it is not already present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</a:t>
            </a:r>
            <a:r>
              <a:rPr lang="en-US" dirty="0"/>
              <a:t>TA movie? Show rotating globe with stations or cover image from the last proposal with 3D image of earth.</a:t>
            </a:r>
          </a:p>
          <a:p>
            <a:endParaRPr lang="en-US" dirty="0"/>
          </a:p>
          <a:p>
            <a:r>
              <a:rPr lang="en-US" dirty="0"/>
              <a:t>Images must convey facility to uninformed audience.</a:t>
            </a:r>
          </a:p>
          <a:p>
            <a:endParaRPr lang="en-US" dirty="0"/>
          </a:p>
          <a:p>
            <a:r>
              <a:rPr lang="en-US" dirty="0"/>
              <a:t>3D GMV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40</a:t>
            </a:r>
            <a:r>
              <a:rPr lang="en-US" baseline="0" dirty="0" smtClean="0"/>
              <a:t> year seismogram</a:t>
            </a:r>
            <a:endParaRPr lang="en-US" dirty="0"/>
          </a:p>
          <a:p>
            <a:endParaRPr lang="en-US" dirty="0"/>
          </a:p>
          <a:p>
            <a:r>
              <a:rPr lang="en-US" dirty="0"/>
              <a:t>Alternative concept something like IS collage in last annual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A62C-52D9-8048-A7B3-D9F81AF3DCE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5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_GLOBE_FULL_IMAGE-S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7391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3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43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6764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AE344E-85B8-E24A-8CC8-714D95FDC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AB380-C13B-804A-BB09-F75890179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02B0-7359-9947-8B27-861BDA1CC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47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33FF5-CAE8-5E45-B378-0455B2D52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28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0D42E-BDFC-D643-AD64-AB097B3D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9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8F13D-48AB-A244-86B2-9E7E777B9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8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D272-AAEC-F54B-AAED-46AB9D533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4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96763-F3A0-7D49-8F5D-DBC0D6862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9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27426-1B93-1A4B-B0AB-849999405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9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818DC-CA5A-8F4A-AE6D-D76B8DF8F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4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36AA-F95F-E14F-A94A-20F1D8776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6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00BE6-6A84-0D48-9E01-E960B980D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0982-AA40-9240-9B37-D7D997954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6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22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cs typeface="+mn-cs"/>
              </a:defRPr>
            </a:lvl1pPr>
          </a:lstStyle>
          <a:p>
            <a:pPr>
              <a:defRPr/>
            </a:pPr>
            <a:fld id="{F26B728A-D754-2F4F-A0D5-6962837BF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6" descr="ES_07_NoUnav_Bann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microsoft.com/office/2007/relationships/hdphoto" Target="../media/hdphoto1.wdp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4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F8B0C8-91ED-F04C-8169-42A5732B9180}" type="slidenum">
              <a:rPr lang="en-US" sz="1400" b="0">
                <a:solidFill>
                  <a:schemeClr val="bg1"/>
                </a:solidFill>
              </a:rPr>
              <a:pPr/>
              <a:t>1</a:t>
            </a:fld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1916" y="928902"/>
            <a:ext cx="7043569" cy="776044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Twelve Years of the </a:t>
            </a:r>
          </a:p>
          <a:p>
            <a:pPr eaLnBrk="1" hangingPunct="1">
              <a:spcBef>
                <a:spcPct val="0"/>
              </a:spcBef>
            </a:pP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Transportable Array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6318" name="Rectangle 14"/>
          <p:cNvSpPr>
            <a:spLocks noChangeArrowheads="1"/>
          </p:cNvSpPr>
          <p:nvPr/>
        </p:nvSpPr>
        <p:spPr bwMode="auto">
          <a:xfrm>
            <a:off x="4868177" y="3810000"/>
            <a:ext cx="4126598" cy="121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buFont typeface="Arial" charset="0"/>
              <a:buNone/>
              <a:defRPr/>
            </a:pPr>
            <a:endParaRPr lang="en-US" sz="1800" b="0" i="1" dirty="0">
              <a:solidFill>
                <a:schemeClr val="bg1"/>
              </a:solidFill>
            </a:endParaRPr>
          </a:p>
          <a:p>
            <a:pPr algn="l">
              <a:lnSpc>
                <a:spcPct val="85000"/>
              </a:lnSpc>
              <a:buFont typeface="Arial" charset="0"/>
              <a:buNone/>
              <a:defRPr/>
            </a:pPr>
            <a:endParaRPr lang="en-US" sz="1400" b="0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buFont typeface="Arial" charset="0"/>
              <a:buNone/>
              <a:defRPr/>
            </a:pPr>
            <a:r>
              <a:rPr lang="en-US" sz="1600" b="0" i="1" dirty="0" smtClean="0">
                <a:solidFill>
                  <a:schemeClr val="bg1"/>
                </a:solidFill>
              </a:rPr>
              <a:t>The TA All Hands Meeting</a:t>
            </a:r>
          </a:p>
          <a:p>
            <a:pPr algn="l">
              <a:lnSpc>
                <a:spcPct val="95000"/>
              </a:lnSpc>
              <a:buFont typeface="Arial" charset="0"/>
              <a:buNone/>
              <a:defRPr/>
            </a:pPr>
            <a:r>
              <a:rPr lang="en-US" sz="1600" b="0" i="1" dirty="0" smtClean="0">
                <a:solidFill>
                  <a:schemeClr val="bg1"/>
                </a:solidFill>
              </a:rPr>
              <a:t>November 9-10, 2015</a:t>
            </a:r>
            <a:endParaRPr lang="en-US" sz="1600" b="0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buFont typeface="Arial" charset="0"/>
              <a:buNone/>
              <a:defRPr/>
            </a:pPr>
            <a:r>
              <a:rPr lang="en-US" sz="1600" b="0" i="1" dirty="0" smtClean="0">
                <a:solidFill>
                  <a:schemeClr val="bg1"/>
                </a:solidFill>
              </a:rPr>
              <a:t>La Jolla, CA</a:t>
            </a:r>
          </a:p>
        </p:txBody>
      </p:sp>
    </p:spTree>
    <p:extLst>
      <p:ext uri="{BB962C8B-B14F-4D97-AF65-F5344CB8AC3E}">
        <p14:creationId xmlns:p14="http://schemas.microsoft.com/office/powerpoint/2010/main" val="377329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524" y="0"/>
            <a:ext cx="5541475" cy="855225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Alaska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GMV_TA_3CExp_2015_10_26_0909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714" y="855562"/>
            <a:ext cx="7622540" cy="60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5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883" y="1075512"/>
            <a:ext cx="8009504" cy="544234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Regarding the TA’s past season in Alaska: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“</a:t>
            </a:r>
            <a:r>
              <a:rPr lang="en-US" sz="2400" dirty="0"/>
              <a:t>Despite challenging installation conditions, the team has done well</a:t>
            </a:r>
            <a:r>
              <a:rPr lang="en-US" sz="2400" dirty="0" smtClean="0"/>
              <a:t>! . . . I </a:t>
            </a:r>
            <a:r>
              <a:rPr lang="en-US" sz="2400" dirty="0"/>
              <a:t>am impressed that you could mount this campaign, with all its extremes and unknowns, and come in so close to budget and schedule</a:t>
            </a:r>
            <a:r>
              <a:rPr lang="en-US" sz="2400" dirty="0" smtClean="0"/>
              <a:t>.”</a:t>
            </a:r>
          </a:p>
          <a:p>
            <a:pPr marL="0" indent="0" algn="r">
              <a:buNone/>
            </a:pPr>
            <a:r>
              <a:rPr lang="en-US" sz="2000" dirty="0" smtClean="0"/>
              <a:t>Dr. Carol </a:t>
            </a:r>
            <a:r>
              <a:rPr lang="en-US" sz="2000" dirty="0"/>
              <a:t>Frost, NSF EAR Division Director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“Thanks </a:t>
            </a:r>
            <a:r>
              <a:rPr lang="en-US" sz="2400" dirty="0"/>
              <a:t>very much for this report, and to Bob and his team for all their hard work. </a:t>
            </a:r>
            <a:r>
              <a:rPr lang="en-US" sz="2400" dirty="0" smtClean="0"/>
              <a:t>I'm </a:t>
            </a:r>
            <a:r>
              <a:rPr lang="en-US" sz="2400" dirty="0"/>
              <a:t>really excited by the progress to date, especially given the tough environment of work in Alaska</a:t>
            </a:r>
            <a:r>
              <a:rPr lang="en-US" sz="2400" dirty="0" smtClean="0"/>
              <a:t>.”</a:t>
            </a:r>
          </a:p>
          <a:p>
            <a:pPr marL="0" indent="0" algn="r">
              <a:buNone/>
            </a:pPr>
            <a:r>
              <a:rPr lang="en-US" sz="2000" dirty="0" smtClean="0"/>
              <a:t>Dr. Greg Anderson, NSF EAR EarthScope Program Officer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08373" y="157718"/>
            <a:ext cx="626417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A Few Words from our Sponsor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6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488" y="904150"/>
            <a:ext cx="7772400" cy="624424"/>
          </a:xfrm>
        </p:spPr>
        <p:txBody>
          <a:bodyPr/>
          <a:lstStyle/>
          <a:p>
            <a:r>
              <a:rPr lang="en-US" sz="2400" dirty="0" smtClean="0"/>
              <a:t>Research using TA data </a:t>
            </a:r>
            <a:r>
              <a:rPr lang="en-US" sz="2400" dirty="0" smtClean="0"/>
              <a:t>continues to pour </a:t>
            </a:r>
            <a:r>
              <a:rPr lang="en-US" sz="2400" dirty="0" smtClean="0"/>
              <a:t>in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0520" y="209550"/>
            <a:ext cx="46920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Scientific Impact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1" y="1347191"/>
            <a:ext cx="8262084" cy="551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0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8" y="4379790"/>
            <a:ext cx="7772400" cy="23324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The TA has enabled a whole series of new images of the structure beneath Yellowstone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696"/>
            <a:ext cx="9144000" cy="3068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5827" y="168454"/>
            <a:ext cx="6578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</a:rPr>
              <a:t>Imaging the Yellowstone </a:t>
            </a:r>
            <a:r>
              <a:rPr lang="en-US" sz="2800" b="0" dirty="0" err="1">
                <a:solidFill>
                  <a:schemeClr val="bg1"/>
                </a:solidFill>
              </a:rPr>
              <a:t>Supervolcano</a:t>
            </a:r>
            <a:r>
              <a:rPr lang="en-US" sz="2800" b="0" dirty="0">
                <a:solidFill>
                  <a:schemeClr val="bg1"/>
                </a:solidFill>
              </a:rPr>
              <a:t> 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95654" y="5584879"/>
            <a:ext cx="7772400" cy="59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Huang, H.-H., F.-C. Lin, B. </a:t>
            </a:r>
            <a:r>
              <a:rPr lang="en-US" sz="1600" dirty="0" err="1" smtClean="0"/>
              <a:t>Schmandt</a:t>
            </a:r>
            <a:r>
              <a:rPr lang="en-US" sz="1600" dirty="0" smtClean="0"/>
              <a:t>, J. Farrell, R. B. Smith, and V. C. Tsai (2015), The Yellowstone magmatic system from the mantle plume to the upper crust, Science, 348, 6236, doi:10.1126/science.aaa5648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707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65" y="965836"/>
            <a:ext cx="7772400" cy="1237017"/>
          </a:xfrm>
        </p:spPr>
        <p:txBody>
          <a:bodyPr/>
          <a:lstStyle/>
          <a:p>
            <a:r>
              <a:rPr lang="en-US" sz="1600" dirty="0"/>
              <a:t>Dense seismic networks </a:t>
            </a:r>
            <a:r>
              <a:rPr lang="en-US" sz="1600" dirty="0" smtClean="0"/>
              <a:t>can resolve atmospheric behavior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USArray Transportable Array stations were used to analyze the decay of Hurricane Isaac following its landfall in August </a:t>
            </a:r>
            <a:r>
              <a:rPr lang="en-US" sz="1600" dirty="0" smtClean="0"/>
              <a:t>2012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1982568"/>
            <a:ext cx="5643726" cy="43751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75895" y="6396335"/>
            <a:ext cx="713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dirty="0" err="1"/>
              <a:t>Tanimoto</a:t>
            </a:r>
            <a:r>
              <a:rPr lang="en-US" dirty="0"/>
              <a:t>, T., and A. </a:t>
            </a:r>
            <a:r>
              <a:rPr lang="en-US" dirty="0" err="1"/>
              <a:t>Lamontagne</a:t>
            </a:r>
            <a:r>
              <a:rPr lang="en-US" dirty="0"/>
              <a:t> (2014), Temporal and spatial evolution of an on-land hurricane observed by seismic data, </a:t>
            </a:r>
            <a:r>
              <a:rPr lang="en-US" i="1" dirty="0" err="1"/>
              <a:t>Geophys</a:t>
            </a:r>
            <a:r>
              <a:rPr lang="en-US" i="1" dirty="0"/>
              <a:t>. Res. </a:t>
            </a:r>
            <a:r>
              <a:rPr lang="en-US" i="1" dirty="0" err="1"/>
              <a:t>Lett</a:t>
            </a:r>
            <a:r>
              <a:rPr lang="en-US" i="1" dirty="0"/>
              <a:t>.</a:t>
            </a:r>
            <a:r>
              <a:rPr lang="en-US" dirty="0"/>
              <a:t>, 41, 7532–7538, </a:t>
            </a:r>
            <a:r>
              <a:rPr lang="en-US" dirty="0" err="1"/>
              <a:t>doi</a:t>
            </a:r>
            <a:r>
              <a:rPr lang="en-US" dirty="0"/>
              <a:t>: 10.1002/2014GL061934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78355" y="135553"/>
            <a:ext cx="616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FFFF"/>
                </a:solidFill>
              </a:rPr>
              <a:t>Understanding Major Weather Events</a:t>
            </a:r>
          </a:p>
        </p:txBody>
      </p:sp>
    </p:spTree>
    <p:extLst>
      <p:ext uri="{BB962C8B-B14F-4D97-AF65-F5344CB8AC3E}">
        <p14:creationId xmlns:p14="http://schemas.microsoft.com/office/powerpoint/2010/main" val="240138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080332" y="146050"/>
            <a:ext cx="49622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Science </a:t>
            </a:r>
            <a:r>
              <a:rPr lang="en-US" sz="3200" b="0" dirty="0" smtClean="0">
                <a:solidFill>
                  <a:schemeClr val="bg1"/>
                </a:solidFill>
              </a:rPr>
              <a:t>Impact*</a:t>
            </a:r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79174"/>
            <a:ext cx="7772400" cy="4853584"/>
          </a:xfrm>
        </p:spPr>
        <p:txBody>
          <a:bodyPr/>
          <a:lstStyle/>
          <a:p>
            <a:r>
              <a:rPr lang="en-US" sz="2400" dirty="0" smtClean="0"/>
              <a:t>From the TA seismic instruments</a:t>
            </a:r>
          </a:p>
          <a:p>
            <a:pPr lvl="1"/>
            <a:r>
              <a:rPr lang="en-US" sz="2000" dirty="0" smtClean="0"/>
              <a:t>107 PhD theses</a:t>
            </a:r>
          </a:p>
          <a:p>
            <a:pPr lvl="1"/>
            <a:r>
              <a:rPr lang="en-US" sz="2000" dirty="0" smtClean="0"/>
              <a:t>47 Masters theses</a:t>
            </a:r>
          </a:p>
          <a:p>
            <a:pPr lvl="1"/>
            <a:r>
              <a:rPr lang="en-US" sz="2000" dirty="0" smtClean="0"/>
              <a:t>~225 refereed publications! (the gold standard in terms of measuring NSF research</a:t>
            </a:r>
          </a:p>
          <a:p>
            <a:pPr lvl="1"/>
            <a:r>
              <a:rPr lang="en-US" sz="2000" dirty="0" smtClean="0"/>
              <a:t>We’ve lost count of the number of conference presentations</a:t>
            </a:r>
          </a:p>
          <a:p>
            <a:endParaRPr lang="en-US" sz="2400" dirty="0" smtClean="0"/>
          </a:p>
          <a:p>
            <a:r>
              <a:rPr lang="en-US" sz="2400" dirty="0" smtClean="0"/>
              <a:t>From the TA infrasound and meteorological instruments</a:t>
            </a:r>
          </a:p>
          <a:p>
            <a:pPr lvl="1"/>
            <a:r>
              <a:rPr lang="en-US" sz="2000" dirty="0" smtClean="0"/>
              <a:t>~ 8 refereed publications using the infrasound and meteorological data</a:t>
            </a:r>
          </a:p>
          <a:p>
            <a:pPr lvl="1"/>
            <a:r>
              <a:rPr lang="en-US" sz="2000" dirty="0" smtClean="0"/>
              <a:t>~100 conference presentations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6" y="6273224"/>
            <a:ext cx="76881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*Special thanks to Frank Vernon and Michael </a:t>
            </a:r>
            <a:r>
              <a:rPr lang="en-US" sz="1600" dirty="0" err="1" smtClean="0"/>
              <a:t>Hedlin</a:t>
            </a:r>
            <a:r>
              <a:rPr lang="en-US" sz="1600" dirty="0" smtClean="0"/>
              <a:t> for researching and assembling this information.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718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22968"/>
            <a:ext cx="7772400" cy="499683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Alaska deployment will produce transformative results</a:t>
            </a:r>
          </a:p>
          <a:p>
            <a:pPr lvl="1"/>
            <a:r>
              <a:rPr lang="en-US" sz="1800" dirty="0" smtClean="0"/>
              <a:t>First order geophysical targets</a:t>
            </a:r>
          </a:p>
          <a:p>
            <a:pPr lvl="1"/>
            <a:r>
              <a:rPr lang="en-US" sz="1800" dirty="0" smtClean="0"/>
              <a:t>Extensive seismicity</a:t>
            </a:r>
          </a:p>
          <a:p>
            <a:pPr lvl="1"/>
            <a:r>
              <a:rPr lang="en-US" sz="1800" dirty="0" smtClean="0"/>
              <a:t>“Uncharted” terrain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80332" y="146050"/>
            <a:ext cx="49622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Science Outlook for AK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013" y="2639823"/>
            <a:ext cx="3209925" cy="3248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::::::::private:var:folders:mc:mcBb8Yw92RWTck+1YlrYr++++TM:-Tmp-:com.apple.mail.drag-T0x100520170.tmp.MxRSHX:AlaskaYukonEarthquakesBorderMap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8246" y="3503959"/>
            <a:ext cx="3109990" cy="2870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alaska_canada_eqs.pdf"/>
          <p:cNvPicPr/>
          <p:nvPr/>
        </p:nvPicPr>
        <p:blipFill>
          <a:blip r:embed="rId4"/>
          <a:srcRect l="4546" t="11766" r="13638" b="5884"/>
          <a:stretch>
            <a:fillRect/>
          </a:stretch>
        </p:blipFill>
        <p:spPr bwMode="auto">
          <a:xfrm>
            <a:off x="5435600" y="3834001"/>
            <a:ext cx="3708400" cy="288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0938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75" y="876346"/>
            <a:ext cx="5952261" cy="96368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The </a:t>
            </a:r>
            <a:r>
              <a:rPr lang="en-US" sz="1800" dirty="0" smtClean="0"/>
              <a:t>Flexible Array </a:t>
            </a:r>
            <a:r>
              <a:rPr lang="en-US" sz="1800" dirty="0" smtClean="0"/>
              <a:t>/ PASSCAL is focusing </a:t>
            </a:r>
            <a:r>
              <a:rPr lang="en-US" sz="1800" dirty="0" smtClean="0"/>
              <a:t>in on specific </a:t>
            </a:r>
            <a:r>
              <a:rPr lang="en-US" sz="1800" dirty="0" smtClean="0"/>
              <a:t>features and continues to concentrate on the Lower 48 and Alaska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0520" y="115484"/>
            <a:ext cx="46920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The Flexible Array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7" name="Picture 6" descr="PIC_Exp2014q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90661"/>
            <a:ext cx="6870677" cy="4367339"/>
          </a:xfrm>
          <a:prstGeom prst="rect">
            <a:avLst/>
          </a:prstGeom>
        </p:spPr>
      </p:pic>
      <p:pic>
        <p:nvPicPr>
          <p:cNvPr id="8" name="Picture 7" descr="PIC_Exp2014q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10837" r="60870" b="54153"/>
          <a:stretch/>
        </p:blipFill>
        <p:spPr>
          <a:xfrm>
            <a:off x="5870299" y="1684535"/>
            <a:ext cx="3228040" cy="2682297"/>
          </a:xfrm>
          <a:prstGeom prst="ellipse">
            <a:avLst/>
          </a:prstGeom>
          <a:ln w="60325">
            <a:solidFill>
              <a:srgbClr val="FF0000"/>
            </a:solidFill>
          </a:ln>
        </p:spPr>
      </p:pic>
      <p:sp>
        <p:nvSpPr>
          <p:cNvPr id="2" name="Oval 1"/>
          <p:cNvSpPr/>
          <p:nvPr/>
        </p:nvSpPr>
        <p:spPr bwMode="auto">
          <a:xfrm>
            <a:off x="855276" y="3006247"/>
            <a:ext cx="1749428" cy="1438333"/>
          </a:xfrm>
          <a:prstGeom prst="ellipse">
            <a:avLst/>
          </a:prstGeom>
          <a:noFill/>
          <a:ln w="60325" cap="flat" cmpd="sng" algn="ctr">
            <a:solidFill>
              <a:srgbClr val="FF0005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1425460" y="1671577"/>
            <a:ext cx="5688880" cy="1347628"/>
          </a:xfrm>
          <a:prstGeom prst="line">
            <a:avLst/>
          </a:prstGeom>
          <a:solidFill>
            <a:schemeClr val="accent1">
              <a:alpha val="25000"/>
            </a:schemeClr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endCxn id="8" idx="4"/>
          </p:cNvCxnSpPr>
          <p:nvPr/>
        </p:nvCxnSpPr>
        <p:spPr bwMode="auto">
          <a:xfrm flipV="1">
            <a:off x="1979580" y="4366832"/>
            <a:ext cx="5504739" cy="61696"/>
          </a:xfrm>
          <a:prstGeom prst="line">
            <a:avLst/>
          </a:prstGeom>
          <a:solidFill>
            <a:schemeClr val="accent1">
              <a:alpha val="25000"/>
            </a:schemeClr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69953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24441" y="139289"/>
            <a:ext cx="63195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ea typeface="Times New Roman" pitchFamily="-107" charset="0"/>
                <a:cs typeface="Times New Roman" pitchFamily="-107" charset="0"/>
              </a:rPr>
              <a:t>USArray Magnetotelluric Program</a:t>
            </a:r>
            <a:endParaRPr lang="en-US" sz="3200" b="0" dirty="0">
              <a:solidFill>
                <a:schemeClr val="bg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7" name="Picture 6" descr="M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9" y="1250385"/>
            <a:ext cx="8854014" cy="47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74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30" y="964177"/>
            <a:ext cx="4339027" cy="5055623"/>
          </a:xfrm>
        </p:spPr>
        <p:txBody>
          <a:bodyPr/>
          <a:lstStyle/>
          <a:p>
            <a:r>
              <a:rPr lang="en-US" sz="2000" dirty="0" smtClean="0"/>
              <a:t>In the third year of a five </a:t>
            </a:r>
            <a:r>
              <a:rPr lang="en-US" sz="2000" dirty="0" smtClean="0"/>
              <a:t>year </a:t>
            </a:r>
            <a:r>
              <a:rPr lang="en-US" sz="2000" dirty="0" smtClean="0"/>
              <a:t>cooperative agreement with NSF</a:t>
            </a:r>
            <a:endParaRPr lang="en-US" sz="2000" dirty="0" smtClean="0"/>
          </a:p>
          <a:p>
            <a:pPr lvl="1"/>
            <a:r>
              <a:rPr lang="en-US" sz="1800" dirty="0" smtClean="0"/>
              <a:t>Enjoy solid, stable funding from NSF</a:t>
            </a:r>
            <a:endParaRPr lang="en-US" sz="2000" dirty="0" smtClean="0"/>
          </a:p>
          <a:p>
            <a:r>
              <a:rPr lang="en-US" sz="2000" dirty="0" smtClean="0"/>
              <a:t>Budgets are flat – for everyone</a:t>
            </a:r>
          </a:p>
          <a:p>
            <a:pPr lvl="1"/>
            <a:r>
              <a:rPr lang="en-US" sz="1800" dirty="0" smtClean="0"/>
              <a:t>“flat is the new normal”</a:t>
            </a:r>
          </a:p>
          <a:p>
            <a:pPr lvl="1"/>
            <a:r>
              <a:rPr lang="en-US" sz="1800" dirty="0" smtClean="0"/>
              <a:t>We had to reset </a:t>
            </a:r>
            <a:r>
              <a:rPr lang="en-US" sz="1800" dirty="0" smtClean="0"/>
              <a:t>our plans a </a:t>
            </a:r>
            <a:r>
              <a:rPr lang="en-US" sz="1800" dirty="0" smtClean="0"/>
              <a:t>bit</a:t>
            </a:r>
          </a:p>
          <a:p>
            <a:pPr lvl="1"/>
            <a:r>
              <a:rPr lang="en-US" sz="1800" dirty="0" smtClean="0"/>
              <a:t>But, we’re still a big project</a:t>
            </a:r>
          </a:p>
          <a:p>
            <a:pPr lvl="1"/>
            <a:r>
              <a:rPr lang="en-US" sz="1800" dirty="0" smtClean="0"/>
              <a:t>Clever adjustments means science objectives are not compromised</a:t>
            </a:r>
            <a:endParaRPr lang="en-US" sz="2000" dirty="0" smtClean="0"/>
          </a:p>
          <a:p>
            <a:r>
              <a:rPr lang="en-US" sz="2000" dirty="0" smtClean="0"/>
              <a:t>We </a:t>
            </a:r>
            <a:r>
              <a:rPr lang="en-US" sz="2000" dirty="0" smtClean="0"/>
              <a:t>(IRIS) are still funded at over $24 million / year of public </a:t>
            </a:r>
            <a:r>
              <a:rPr lang="en-US" sz="2000" dirty="0" smtClean="0"/>
              <a:t>funding</a:t>
            </a:r>
            <a:endParaRPr lang="en-US" sz="2000" dirty="0"/>
          </a:p>
          <a:p>
            <a:r>
              <a:rPr lang="en-US" sz="2000" dirty="0" smtClean="0"/>
              <a:t>Solid expectation of stable funding through 2018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71254" y="118844"/>
            <a:ext cx="49012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Our Funding and Support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728" y="931653"/>
            <a:ext cx="4579450" cy="59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0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15797"/>
            <a:ext cx="7772400" cy="4904003"/>
          </a:xfrm>
        </p:spPr>
        <p:txBody>
          <a:bodyPr/>
          <a:lstStyle/>
          <a:p>
            <a:r>
              <a:rPr lang="en-US" sz="2400" dirty="0" smtClean="0"/>
              <a:t>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year of EarthScope – USArray – Transportable Array</a:t>
            </a:r>
          </a:p>
          <a:p>
            <a:r>
              <a:rPr lang="en-US" sz="2400" dirty="0"/>
              <a:t>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TA All Hands</a:t>
            </a:r>
          </a:p>
          <a:p>
            <a:pPr lvl="1"/>
            <a:r>
              <a:rPr lang="en-US" sz="2000" dirty="0" smtClean="0"/>
              <a:t>Wyoming</a:t>
            </a:r>
          </a:p>
          <a:p>
            <a:pPr lvl="1"/>
            <a:r>
              <a:rPr lang="en-US" sz="2000" dirty="0" smtClean="0"/>
              <a:t>South Dakota</a:t>
            </a:r>
          </a:p>
          <a:p>
            <a:pPr lvl="1"/>
            <a:r>
              <a:rPr lang="en-US" sz="2000" dirty="0" smtClean="0"/>
              <a:t>Nebraska</a:t>
            </a:r>
          </a:p>
          <a:p>
            <a:pPr lvl="1"/>
            <a:r>
              <a:rPr lang="en-US" sz="2000" dirty="0" smtClean="0"/>
              <a:t>Minnesota</a:t>
            </a:r>
          </a:p>
          <a:p>
            <a:pPr lvl="1"/>
            <a:r>
              <a:rPr lang="en-US" sz="2000" dirty="0" smtClean="0"/>
              <a:t>Wisconsin</a:t>
            </a:r>
          </a:p>
          <a:p>
            <a:pPr lvl="1"/>
            <a:r>
              <a:rPr lang="en-US" sz="2000" dirty="0" smtClean="0"/>
              <a:t>New York</a:t>
            </a:r>
          </a:p>
          <a:p>
            <a:pPr lvl="1"/>
            <a:r>
              <a:rPr lang="en-US" sz="2000" dirty="0" smtClean="0"/>
              <a:t>Massachusetts</a:t>
            </a:r>
          </a:p>
          <a:p>
            <a:pPr lvl="1"/>
            <a:r>
              <a:rPr lang="en-US" sz="2000" dirty="0" smtClean="0"/>
              <a:t>Oregon</a:t>
            </a:r>
          </a:p>
          <a:p>
            <a:pPr lvl="1"/>
            <a:r>
              <a:rPr lang="en-US" sz="2000" dirty="0" smtClean="0"/>
              <a:t>California</a:t>
            </a:r>
          </a:p>
          <a:p>
            <a:r>
              <a:rPr lang="en-US" sz="2400" dirty="0" smtClean="0"/>
              <a:t>A chance to review where we have been, take stock of where we are now, and look ahead to the future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0520" y="209550"/>
            <a:ext cx="46920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Welcome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62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0334" r="17369"/>
          <a:stretch/>
        </p:blipFill>
        <p:spPr>
          <a:xfrm>
            <a:off x="6868123" y="1820676"/>
            <a:ext cx="2047480" cy="2481421"/>
          </a:xfrm>
          <a:prstGeom prst="rect">
            <a:avLst/>
          </a:prstGeom>
        </p:spPr>
      </p:pic>
      <p:pic>
        <p:nvPicPr>
          <p:cNvPr id="23" name="Content Placeholder 3" descr="DSC_088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4" r="12496" b="16297"/>
          <a:stretch/>
        </p:blipFill>
        <p:spPr>
          <a:xfrm>
            <a:off x="2473804" y="5325722"/>
            <a:ext cx="2306925" cy="1356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811" y="-19050"/>
            <a:ext cx="5767435" cy="947737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n-lt"/>
              </a:rPr>
              <a:t>Other IRIS</a:t>
            </a:r>
            <a:br>
              <a:rPr lang="en-US" sz="3600" dirty="0" smtClean="0">
                <a:solidFill>
                  <a:schemeClr val="bg1"/>
                </a:solidFill>
                <a:latin typeface="+mn-lt"/>
              </a:rPr>
            </a:b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Instrumentation Activities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4849"/>
            <a:ext cx="2927961" cy="2195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MG_970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429" y="107528"/>
            <a:ext cx="1447800" cy="1930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60915" y="1791098"/>
            <a:ext cx="1335482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Vaults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81353" y="951157"/>
            <a:ext cx="2640018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Temporary to Permanent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3661" y="4192195"/>
            <a:ext cx="1582636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Temporary</a:t>
            </a:r>
          </a:p>
        </p:txBody>
      </p:sp>
      <p:pic>
        <p:nvPicPr>
          <p:cNvPr id="19" name="Picture 1" descr="DSC_0520.JPG"/>
          <p:cNvPicPr>
            <a:picLocks noChangeAspect="1"/>
          </p:cNvPicPr>
          <p:nvPr/>
        </p:nvPicPr>
        <p:blipFill rotWithShape="1">
          <a:blip r:embed="rId8"/>
          <a:srcRect t="3123" b="11949"/>
          <a:stretch/>
        </p:blipFill>
        <p:spPr bwMode="auto">
          <a:xfrm>
            <a:off x="7243664" y="4588656"/>
            <a:ext cx="1777606" cy="22693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7" descr="DSC_048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38793" y="4828008"/>
            <a:ext cx="1935259" cy="128609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730046" y="6345109"/>
            <a:ext cx="1907032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Ocean Bottom</a:t>
            </a:r>
          </a:p>
        </p:txBody>
      </p:sp>
      <p:pic>
        <p:nvPicPr>
          <p:cNvPr id="22" name="Picture 3" descr="IMG_1764"/>
          <p:cNvPicPr>
            <a:picLocks noChangeAspect="1" noChangeArrowheads="1"/>
          </p:cNvPicPr>
          <p:nvPr/>
        </p:nvPicPr>
        <p:blipFill rotWithShape="1">
          <a:blip r:embed="rId10"/>
          <a:srcRect b="4888"/>
          <a:stretch/>
        </p:blipFill>
        <p:spPr bwMode="auto">
          <a:xfrm>
            <a:off x="3408154" y="1274323"/>
            <a:ext cx="2613217" cy="3314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147715"/>
            <a:ext cx="2280381" cy="1710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14382" y="4926006"/>
            <a:ext cx="2354620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Harsh Environments</a:t>
            </a:r>
          </a:p>
        </p:txBody>
      </p:sp>
    </p:spTree>
    <p:extLst>
      <p:ext uri="{BB962C8B-B14F-4D97-AF65-F5344CB8AC3E}">
        <p14:creationId xmlns:p14="http://schemas.microsoft.com/office/powerpoint/2010/main" val="264185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019D53-2E03-014C-BDAB-97AC60146158}" type="slidenum">
              <a:rPr lang="en-US" sz="1400" b="0"/>
              <a:pPr/>
              <a:t>21</a:t>
            </a:fld>
            <a:endParaRPr lang="en-US" sz="1400" b="0"/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950" y="869950"/>
            <a:ext cx="4083050" cy="5988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103188"/>
            <a:ext cx="4953000" cy="684212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  <a:endParaRPr lang="en-US" sz="1800" b="1">
              <a:solidFill>
                <a:srgbClr val="FF0005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153988" y="1095182"/>
            <a:ext cx="4797425" cy="534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275" indent="-168275" algn="l">
              <a:buFont typeface="Arial" charset="0"/>
              <a:buChar char="•"/>
            </a:pPr>
            <a:r>
              <a:rPr lang="en-US" sz="1800" b="0" dirty="0" smtClean="0"/>
              <a:t>The TA continue</a:t>
            </a:r>
            <a:r>
              <a:rPr lang="en-US" sz="1800" b="0" dirty="0"/>
              <a:t>s</a:t>
            </a:r>
            <a:r>
              <a:rPr lang="en-US" sz="1800" b="0" dirty="0" smtClean="0"/>
              <a:t> to enable breakthrough science</a:t>
            </a:r>
          </a:p>
          <a:p>
            <a:pPr marL="168275" indent="-168275" algn="l">
              <a:buFont typeface="Arial" charset="0"/>
              <a:buChar char="•"/>
            </a:pPr>
            <a:endParaRPr lang="en-US" sz="1800" b="0" dirty="0"/>
          </a:p>
          <a:p>
            <a:pPr marL="168275" indent="-168275" algn="l">
              <a:buFont typeface="Arial" charset="0"/>
              <a:buChar char="•"/>
            </a:pPr>
            <a:r>
              <a:rPr lang="en-US" sz="1800" b="0" dirty="0" smtClean="0"/>
              <a:t>The Transportable Array has changed the way our field thinks about “big science” projects</a:t>
            </a:r>
          </a:p>
          <a:p>
            <a:pPr marL="168275" indent="-168275" algn="l">
              <a:buFont typeface="Arial" charset="0"/>
              <a:buChar char="•"/>
            </a:pPr>
            <a:endParaRPr lang="en-US" sz="1800" b="0" dirty="0" smtClean="0"/>
          </a:p>
          <a:p>
            <a:pPr marL="168275" indent="-168275" algn="l">
              <a:buFont typeface="Arial" charset="0"/>
              <a:buChar char="•"/>
            </a:pPr>
            <a:r>
              <a:rPr lang="en-US" sz="1800" b="0" dirty="0" smtClean="0"/>
              <a:t>The TA has reset the bar for what is possible in large seismic network operations</a:t>
            </a:r>
          </a:p>
          <a:p>
            <a:pPr marL="168275" indent="-168275" algn="l">
              <a:buFont typeface="Arial" charset="0"/>
              <a:buChar char="•"/>
            </a:pPr>
            <a:endParaRPr lang="en-US" sz="1800" b="0" dirty="0"/>
          </a:p>
          <a:p>
            <a:pPr marL="168275" indent="-168275" algn="l">
              <a:buFont typeface="Arial" charset="0"/>
              <a:buChar char="•"/>
            </a:pPr>
            <a:r>
              <a:rPr lang="en-US" sz="1800" b="0" dirty="0" smtClean="0"/>
              <a:t>The TA has been and continues to be a transformative project</a:t>
            </a:r>
          </a:p>
          <a:p>
            <a:pPr marL="168275" indent="-168275" algn="l">
              <a:buFont typeface="Arial" charset="0"/>
              <a:buChar char="•"/>
            </a:pPr>
            <a:endParaRPr lang="en-US" sz="1800" b="0" dirty="0"/>
          </a:p>
          <a:p>
            <a:pPr marL="168275" indent="-168275" algn="l">
              <a:buFont typeface="Arial" charset="0"/>
              <a:buChar char="•"/>
            </a:pPr>
            <a:r>
              <a:rPr lang="en-US" sz="1800" b="0" dirty="0" smtClean="0"/>
              <a:t>The TA team effort </a:t>
            </a:r>
            <a:r>
              <a:rPr lang="en-US" sz="1800" b="0" dirty="0" smtClean="0"/>
              <a:t>has been enormously successful and is widely admired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0D1CCF-4846-2645-9E50-F987EFCC88B3}" type="slidenum">
              <a:rPr lang="en-US" sz="1400" b="0"/>
              <a:pPr/>
              <a:t>22</a:t>
            </a:fld>
            <a:endParaRPr lang="en-US" sz="1400" b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103188"/>
            <a:ext cx="4953000" cy="684212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Want More Info?</a:t>
            </a:r>
            <a:endParaRPr lang="en-US" sz="1800" b="1">
              <a:solidFill>
                <a:srgbClr val="FF0005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1650" y="4994275"/>
            <a:ext cx="8262938" cy="1609725"/>
          </a:xfrm>
        </p:spPr>
        <p:txBody>
          <a:bodyPr/>
          <a:lstStyle/>
          <a:p>
            <a:pPr marL="0" indent="3175" algn="ctr" eaLnBrk="1" hangingPunct="1">
              <a:buFont typeface="Arial" charset="0"/>
              <a:buNone/>
            </a:pPr>
            <a:r>
              <a:rPr lang="en-US" sz="1800" b="1">
                <a:latin typeface="Arial" charset="0"/>
                <a:ea typeface="ＭＳ Ｐゴシック" charset="0"/>
                <a:cs typeface="ＭＳ Ｐゴシック" charset="0"/>
              </a:rPr>
              <a:t>EarthScope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is funded by the National Science Foundation.</a:t>
            </a:r>
          </a:p>
          <a:p>
            <a:pPr marL="0" indent="3175" algn="ctr" eaLnBrk="1" hangingPunct="1">
              <a:buFont typeface="Arial" charset="0"/>
              <a:buNone/>
            </a:pP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3175" algn="ctr" eaLnBrk="1" hangingPunct="1">
              <a:buFont typeface="Arial" charset="0"/>
              <a:buNone/>
            </a:pPr>
            <a:r>
              <a:rPr lang="en-US" sz="1600" b="1">
                <a:latin typeface="Arial" charset="0"/>
                <a:ea typeface="ＭＳ Ｐゴシック" charset="0"/>
                <a:cs typeface="ＭＳ Ｐゴシック" charset="0"/>
              </a:rPr>
              <a:t>EarthScope</a:t>
            </a: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 is being constructed, operated, and maintained as a collaborative effort with UNAVCO, and IRIS, with contributions from the US Geological Survey, NASA and several other national and international organizations.</a:t>
            </a:r>
          </a:p>
        </p:txBody>
      </p:sp>
      <p:pic>
        <p:nvPicPr>
          <p:cNvPr id="2314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788" y="4611688"/>
            <a:ext cx="1052512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2212975" y="1270000"/>
            <a:ext cx="4279900" cy="3022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68275" indent="-168275" algn="ct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00" b="0"/>
              <a:t>On the Web</a:t>
            </a:r>
          </a:p>
          <a:p>
            <a:pPr marL="168275" indent="-168275" algn="l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0"/>
              <a:t>EarthScope</a:t>
            </a:r>
          </a:p>
          <a:p>
            <a:pPr marL="452438" lvl="1" indent="-106363" algn="l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0" i="1">
                <a:solidFill>
                  <a:srgbClr val="FF0005"/>
                </a:solidFill>
              </a:rPr>
              <a:t>www.earthscope.org</a:t>
            </a:r>
          </a:p>
          <a:p>
            <a:pPr marL="168275" indent="-168275" algn="l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0"/>
              <a:t>USArray</a:t>
            </a:r>
            <a:endParaRPr lang="en-US" sz="2400" b="0" i="1"/>
          </a:p>
          <a:p>
            <a:pPr marL="452438" lvl="1" indent="-106363" algn="l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0" i="1">
                <a:solidFill>
                  <a:srgbClr val="FF0005"/>
                </a:solidFill>
              </a:rPr>
              <a:t>www.iris.edu/usarray</a:t>
            </a:r>
            <a:endParaRPr lang="en-US" sz="2000" b="0">
              <a:solidFill>
                <a:srgbClr val="FF0005"/>
              </a:solidFill>
            </a:endParaRPr>
          </a:p>
          <a:p>
            <a:pPr marL="168275" indent="-168275" algn="l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0"/>
              <a:t>National Science Foundation</a:t>
            </a:r>
          </a:p>
          <a:p>
            <a:pPr marL="452438" lvl="1" indent="-106363" algn="l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0" i="1">
                <a:solidFill>
                  <a:srgbClr val="FF0005"/>
                </a:solidFill>
              </a:rPr>
              <a:t>www.nsf.gov</a:t>
            </a:r>
            <a:endParaRPr lang="en-US" sz="2000" b="0">
              <a:solidFill>
                <a:srgbClr val="FF000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5000" y="4399896"/>
            <a:ext cx="2615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woodward@iris.edu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15797"/>
            <a:ext cx="7772400" cy="4904003"/>
          </a:xfrm>
        </p:spPr>
        <p:txBody>
          <a:bodyPr/>
          <a:lstStyle/>
          <a:p>
            <a:r>
              <a:rPr lang="en-US" dirty="0" smtClean="0"/>
              <a:t>Ongoing O&amp;M of stations</a:t>
            </a:r>
          </a:p>
          <a:p>
            <a:r>
              <a:rPr lang="en-US" dirty="0" smtClean="0"/>
              <a:t>Removals</a:t>
            </a:r>
          </a:p>
          <a:p>
            <a:r>
              <a:rPr lang="en-US" dirty="0" smtClean="0"/>
              <a:t>Re-installs of a few CEUSN stations</a:t>
            </a:r>
          </a:p>
          <a:p>
            <a:r>
              <a:rPr lang="en-US" dirty="0" smtClean="0"/>
              <a:t>Conversions of CEUSN stations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0520" y="209550"/>
            <a:ext cx="46920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L48 Operations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70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236AA-F95F-E14F-A94A-20F1D877664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635375" y="0"/>
            <a:ext cx="57673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0" kern="0" dirty="0" smtClean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rPr>
              <a:t>Legacy of Permanent Stations</a:t>
            </a:r>
            <a:endParaRPr lang="en-US" sz="2800" b="0" kern="0" dirty="0">
              <a:solidFill>
                <a:schemeClr val="accent3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265496" y="858353"/>
            <a:ext cx="8560719" cy="59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6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15798"/>
            <a:ext cx="7772400" cy="1531254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GeoPRISMS</a:t>
            </a:r>
            <a:r>
              <a:rPr lang="en-US" sz="2400" dirty="0" smtClean="0"/>
              <a:t> Alaska primary site</a:t>
            </a:r>
          </a:p>
          <a:p>
            <a:r>
              <a:rPr lang="en-US" sz="2400" dirty="0" smtClean="0"/>
              <a:t>The possible redeployment of the Amphibious Array</a:t>
            </a:r>
          </a:p>
          <a:p>
            <a:r>
              <a:rPr lang="en-US" sz="2400" dirty="0" smtClean="0"/>
              <a:t>Into the future . . . A Subduction Zone Observatory?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0520" y="209550"/>
            <a:ext cx="46920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Leveraging the TA . . . 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261"/>
            <a:ext cx="9144000" cy="39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42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69266" y="152856"/>
            <a:ext cx="6474734" cy="6584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 smtClean="0">
                <a:solidFill>
                  <a:srgbClr val="FFFFFF"/>
                </a:solidFill>
              </a:rPr>
              <a:t>Subduction</a:t>
            </a:r>
            <a:r>
              <a:rPr lang="en-US" sz="3200" b="0" dirty="0" smtClean="0">
                <a:solidFill>
                  <a:srgbClr val="FFFFFF"/>
                </a:solidFill>
              </a:rPr>
              <a:t> Zone Observatory</a:t>
            </a:r>
            <a:endParaRPr lang="en-US" sz="3200" b="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0091" y="1122384"/>
            <a:ext cx="5282628" cy="4451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12" y="5468259"/>
            <a:ext cx="51705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>
                <a:solidFill>
                  <a:srgbClr val="000000"/>
                </a:solidFill>
              </a:rPr>
              <a:t>A coherent, structured, multi-disciplinary observatory along the length of the eastern Pacific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8207" y="6444006"/>
            <a:ext cx="401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From IRIS presentation at </a:t>
            </a:r>
            <a:r>
              <a:rPr lang="en-US" dirty="0" err="1" smtClean="0">
                <a:solidFill>
                  <a:srgbClr val="000000"/>
                </a:solidFill>
              </a:rPr>
              <a:t>EarthScope</a:t>
            </a:r>
            <a:r>
              <a:rPr lang="en-US" dirty="0" smtClean="0">
                <a:solidFill>
                  <a:srgbClr val="000000"/>
                </a:solidFill>
              </a:rPr>
              <a:t> meeting, 2013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0998" y="1959535"/>
            <a:ext cx="5265250" cy="44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8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309" y="17236"/>
            <a:ext cx="5781675" cy="947737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Multiple Observing Programs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4121"/>
            <a:ext cx="3950380" cy="25340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0065" y="2332456"/>
            <a:ext cx="1740831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Calibri"/>
              </a:rPr>
              <a:t>Global Scale</a:t>
            </a:r>
            <a:endParaRPr lang="en-US" sz="2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189941" y="1964809"/>
            <a:ext cx="2954059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Calibri"/>
              </a:rPr>
              <a:t>Meters to Basin Scale</a:t>
            </a:r>
            <a:endParaRPr lang="en-US" sz="2400" b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2109" y="4066843"/>
            <a:ext cx="2553584" cy="198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377" y="1149639"/>
            <a:ext cx="3683168" cy="2200693"/>
          </a:xfrm>
          <a:prstGeom prst="rect">
            <a:avLst/>
          </a:prstGeom>
        </p:spPr>
      </p:pic>
      <p:pic>
        <p:nvPicPr>
          <p:cNvPr id="26" name="Content Placeholder 5" descr="IMG_709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15169" y="2389378"/>
            <a:ext cx="2560846" cy="19141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600065" y="6279668"/>
            <a:ext cx="7396138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Science drives approach, scale, frequency band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05130" y="5669651"/>
            <a:ext cx="1116411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  <a:latin typeface="Calibri"/>
              </a:rPr>
              <a:t>Oceans</a:t>
            </a:r>
            <a:endParaRPr lang="en-US" sz="2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TextBox 38"/>
          <p:cNvSpPr txBox="1">
            <a:spLocks noChangeArrowheads="1"/>
          </p:cNvSpPr>
          <p:nvPr/>
        </p:nvSpPr>
        <p:spPr bwMode="auto">
          <a:xfrm>
            <a:off x="3466726" y="780307"/>
            <a:ext cx="2389880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 smtClean="0">
                <a:latin typeface="Calibri"/>
              </a:rPr>
              <a:t>Continental Scale</a:t>
            </a:r>
            <a:endParaRPr lang="en-US" sz="2400" b="0" dirty="0">
              <a:latin typeface="Calibri"/>
            </a:endParaRPr>
          </a:p>
        </p:txBody>
      </p:sp>
      <p:pic>
        <p:nvPicPr>
          <p:cNvPr id="14" name="Picture 13" descr="Cascadia2011_WHOI_deploy_photo1.JP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72" y="3800358"/>
            <a:ext cx="3167547" cy="23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0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30" y="1269891"/>
            <a:ext cx="4339027" cy="4749909"/>
          </a:xfrm>
        </p:spPr>
        <p:txBody>
          <a:bodyPr/>
          <a:lstStyle/>
          <a:p>
            <a:r>
              <a:rPr lang="en-US" sz="2000" dirty="0" smtClean="0"/>
              <a:t>NSF is funding us – the best compliment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smtClean="0"/>
              <a:t>But, we enjoy support and visibility at the highest levels of NSF</a:t>
            </a:r>
          </a:p>
          <a:p>
            <a:endParaRPr lang="en-US" sz="2000" dirty="0"/>
          </a:p>
          <a:p>
            <a:r>
              <a:rPr lang="en-US" sz="2000" dirty="0" smtClean="0"/>
              <a:t>The Director of NSF and the Director of GEO both attended the our Decade celebration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71254" y="209550"/>
            <a:ext cx="49012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Our Reputation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169" r="11455"/>
          <a:stretch/>
        </p:blipFill>
        <p:spPr>
          <a:xfrm>
            <a:off x="4127367" y="1260152"/>
            <a:ext cx="4891696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87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890" y="0"/>
            <a:ext cx="6310109" cy="82307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Wavefields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at Other Scales . . . 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374"/>
            <a:ext cx="4418801" cy="457671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Building </a:t>
            </a:r>
            <a:r>
              <a:rPr lang="en-US" sz="2400" dirty="0">
                <a:solidFill>
                  <a:srgbClr val="000000"/>
                </a:solidFill>
              </a:rPr>
              <a:t>on the success of the </a:t>
            </a:r>
            <a:r>
              <a:rPr lang="en-US" sz="2400" dirty="0" smtClean="0">
                <a:solidFill>
                  <a:srgbClr val="000000"/>
                </a:solidFill>
              </a:rPr>
              <a:t>TA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The “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Wavefield</a:t>
            </a:r>
            <a:r>
              <a:rPr lang="en-US" sz="2000" dirty="0" err="1" smtClean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 Initiative”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Inspired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he TA’s dense sampling at the continental scale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Oil industry sampling at the super fine scale</a:t>
            </a: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Excitement has carried over to other scales and targets</a:t>
            </a:r>
          </a:p>
        </p:txBody>
      </p:sp>
      <p:pic>
        <p:nvPicPr>
          <p:cNvPr id="5" name="Screen Recording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806" r="20693"/>
          <a:stretch/>
        </p:blipFill>
        <p:spPr>
          <a:xfrm>
            <a:off x="5460009" y="1152356"/>
            <a:ext cx="3683991" cy="3780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009" y="5002611"/>
            <a:ext cx="3476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Long Beach, CA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5000 receivers, 100 m spacing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5x7 km area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Nodal Seismic, Inc. and Signal Hill Petroleum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2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USArray_deployment_2015_10_qt.roll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363" y="0"/>
            <a:ext cx="8677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2844" y="1010721"/>
            <a:ext cx="8644297" cy="5115443"/>
          </a:xfrm>
        </p:spPr>
        <p:txBody>
          <a:bodyPr/>
          <a:lstStyle/>
          <a:p>
            <a:r>
              <a:rPr lang="en-US" sz="2400" dirty="0" smtClean="0"/>
              <a:t>The TA has left the building . . . </a:t>
            </a:r>
          </a:p>
          <a:p>
            <a:r>
              <a:rPr lang="en-US" sz="2400" dirty="0" smtClean="0"/>
              <a:t>After 12 years and ~1,700 sites . . . The TA has completed its two year deployment at every site in the Lower 48</a:t>
            </a:r>
          </a:p>
          <a:p>
            <a:pPr lvl="1"/>
            <a:r>
              <a:rPr lang="en-US" sz="2000" dirty="0" smtClean="0"/>
              <a:t>On time!</a:t>
            </a:r>
          </a:p>
          <a:p>
            <a:pPr lvl="1"/>
            <a:r>
              <a:rPr lang="en-US" sz="2000" dirty="0" smtClean="0"/>
              <a:t>Under budget!</a:t>
            </a:r>
            <a:r>
              <a:rPr lang="en-US" sz="2000" dirty="0" smtClean="0"/>
              <a:t>!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0048" y="0"/>
            <a:ext cx="4763951" cy="86818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Lower 48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145" y="5534561"/>
            <a:ext cx="8549941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 smtClean="0"/>
              <a:t>Greg Anderson to Bob Busby: </a:t>
            </a:r>
            <a:endParaRPr lang="en-US" sz="1600" dirty="0" smtClean="0"/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“</a:t>
            </a:r>
            <a:r>
              <a:rPr lang="en-US" sz="1600" dirty="0" smtClean="0"/>
              <a:t>CONGRATULATIONS</a:t>
            </a:r>
            <a:r>
              <a:rPr lang="en-US" sz="1600" dirty="0"/>
              <a:t>!  </a:t>
            </a:r>
            <a:r>
              <a:rPr lang="en-US" sz="1600" dirty="0" smtClean="0"/>
              <a:t>. . . You </a:t>
            </a:r>
            <a:r>
              <a:rPr lang="en-US" sz="1600" dirty="0"/>
              <a:t>and the whole TA team have done a tremendous job, and I hope you'll take a moment to reflect with pride on the hard work you've all done on behalf of the science community</a:t>
            </a:r>
            <a:r>
              <a:rPr lang="en-US" sz="1600" dirty="0" smtClean="0"/>
              <a:t>.”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421" y="2258845"/>
            <a:ext cx="4880580" cy="38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7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2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_plan_map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5744" r="3645" b="3539"/>
          <a:stretch/>
        </p:blipFill>
        <p:spPr>
          <a:xfrm>
            <a:off x="0" y="896062"/>
            <a:ext cx="9144000" cy="5858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05300" y="153988"/>
            <a:ext cx="4838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A Ten Year Plan</a:t>
            </a:r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5559" y="6485467"/>
            <a:ext cx="119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8,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05300" y="153988"/>
            <a:ext cx="4838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Ten Year “As Built”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2" name="Picture 1" descr="Install_plan_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859"/>
            <a:ext cx="9144000" cy="569200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7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68" y="1023680"/>
            <a:ext cx="3570915" cy="4949088"/>
          </a:xfrm>
        </p:spPr>
        <p:txBody>
          <a:bodyPr/>
          <a:lstStyle/>
          <a:p>
            <a:r>
              <a:rPr lang="en-US" sz="1800" dirty="0" smtClean="0"/>
              <a:t>Complete deployment</a:t>
            </a:r>
          </a:p>
          <a:p>
            <a:r>
              <a:rPr lang="en-US" sz="1800" dirty="0" smtClean="0"/>
              <a:t>At full capability – 159 stations</a:t>
            </a:r>
            <a:endParaRPr lang="en-US" sz="1800" dirty="0" smtClean="0"/>
          </a:p>
          <a:p>
            <a:r>
              <a:rPr lang="en-US" sz="1800" dirty="0" smtClean="0"/>
              <a:t>Addresses</a:t>
            </a:r>
            <a:endParaRPr lang="en-US" sz="1800" dirty="0" smtClean="0"/>
          </a:p>
          <a:p>
            <a:pPr lvl="1"/>
            <a:r>
              <a:rPr lang="en-US" sz="1600" dirty="0" smtClean="0"/>
              <a:t>Seismic hazard</a:t>
            </a:r>
          </a:p>
          <a:p>
            <a:pPr lvl="1"/>
            <a:r>
              <a:rPr lang="en-US" sz="1600" dirty="0" smtClean="0"/>
              <a:t>Monitoring of shaking at critical facilities</a:t>
            </a:r>
          </a:p>
          <a:p>
            <a:pPr lvl="1"/>
            <a:r>
              <a:rPr lang="en-US" sz="1600" dirty="0" smtClean="0"/>
              <a:t>Basic science</a:t>
            </a:r>
          </a:p>
          <a:p>
            <a:r>
              <a:rPr lang="en-US" sz="1800" dirty="0" smtClean="0"/>
              <a:t>Multi-agency support</a:t>
            </a:r>
          </a:p>
          <a:p>
            <a:pPr lvl="1"/>
            <a:r>
              <a:rPr lang="en-US" sz="1600" dirty="0" smtClean="0"/>
              <a:t>National Science Foundation</a:t>
            </a:r>
          </a:p>
          <a:p>
            <a:pPr lvl="1"/>
            <a:r>
              <a:rPr lang="en-US" sz="1600" dirty="0" smtClean="0"/>
              <a:t>US Geological Survey</a:t>
            </a:r>
          </a:p>
          <a:p>
            <a:pPr lvl="1"/>
            <a:r>
              <a:rPr lang="en-US" sz="1600" dirty="0" smtClean="0"/>
              <a:t>US Nuclear Regulatory Commission</a:t>
            </a:r>
          </a:p>
          <a:p>
            <a:pPr lvl="1"/>
            <a:r>
              <a:rPr lang="en-US" sz="1600" dirty="0" smtClean="0"/>
              <a:t>Department of Energy</a:t>
            </a:r>
          </a:p>
          <a:p>
            <a:r>
              <a:rPr lang="en-US" sz="1800" dirty="0" smtClean="0"/>
              <a:t>A ~</a:t>
            </a:r>
            <a:r>
              <a:rPr lang="en-US" sz="1800" dirty="0" smtClean="0"/>
              <a:t>$12 M investment by </a:t>
            </a:r>
            <a:r>
              <a:rPr lang="en-US" sz="1800" dirty="0" smtClean="0"/>
              <a:t>NSF</a:t>
            </a:r>
          </a:p>
          <a:p>
            <a:r>
              <a:rPr lang="en-US" sz="1800" dirty="0" smtClean="0"/>
              <a:t>O&amp;M, a few strong motion installs, maybe replace some leakers, 200 </a:t>
            </a:r>
            <a:r>
              <a:rPr lang="en-US" sz="1800" dirty="0" err="1" smtClean="0"/>
              <a:t>sps</a:t>
            </a:r>
            <a:r>
              <a:rPr lang="en-US" sz="1800" dirty="0" smtClean="0"/>
              <a:t> capability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8F13D-48AB-A244-86B2-9E7E777B9C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80520" y="209550"/>
            <a:ext cx="46920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CEUSN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5646" y="5780782"/>
            <a:ext cx="5378354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 smtClean="0"/>
              <a:t>The USGS on the CEUSN: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“The CEUSN has become more important to us than we ever imagined when it was created.”</a:t>
            </a:r>
            <a:endParaRPr lang="en-US" sz="1600" dirty="0"/>
          </a:p>
        </p:txBody>
      </p:sp>
      <p:pic>
        <p:nvPicPr>
          <p:cNvPr id="7" name="Picture 6" descr="CEUSN4_Contrib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19048" r="4713" b="19286"/>
          <a:stretch/>
        </p:blipFill>
        <p:spPr>
          <a:xfrm>
            <a:off x="3701793" y="899380"/>
            <a:ext cx="5442207" cy="48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17" y="3915057"/>
            <a:ext cx="2275876" cy="2942943"/>
          </a:xfrm>
          <a:prstGeom prst="rect">
            <a:avLst/>
          </a:prstGeom>
        </p:spPr>
      </p:pic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280520" y="209550"/>
            <a:ext cx="46920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TA in </a:t>
            </a:r>
            <a:r>
              <a:rPr lang="en-US" sz="3200" b="0" dirty="0" err="1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Cascadia</a:t>
            </a:r>
            <a:endParaRPr lang="en-US" sz="3200" b="0" dirty="0">
              <a:solidFill>
                <a:schemeClr val="bg1"/>
              </a:solidFill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5999889" y="1136702"/>
            <a:ext cx="314411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4625" indent="-174625" algn="l">
              <a:buFont typeface="Arial"/>
              <a:buChar char="•"/>
            </a:pPr>
            <a:r>
              <a:rPr lang="en-US" sz="2000" b="0" dirty="0" smtClean="0">
                <a:latin typeface="+mn-lt"/>
                <a:ea typeface="Times New Roman" pitchFamily="-107" charset="0"/>
                <a:cs typeface="Times New Roman" pitchFamily="-107" charset="0"/>
              </a:rPr>
              <a:t>The 27 </a:t>
            </a:r>
            <a:r>
              <a:rPr lang="en-US" sz="2000" b="0" dirty="0" smtClean="0">
                <a:latin typeface="+mn-lt"/>
                <a:ea typeface="Times New Roman" pitchFamily="-107" charset="0"/>
                <a:cs typeface="Times New Roman" pitchFamily="-107" charset="0"/>
              </a:rPr>
              <a:t>TA stations anchored the Cascadia Initiative</a:t>
            </a:r>
          </a:p>
          <a:p>
            <a:pPr marL="174625" indent="-174625" algn="l">
              <a:buFont typeface="Arial"/>
              <a:buChar char="•"/>
            </a:pPr>
            <a:r>
              <a:rPr lang="en-US" sz="2000" b="0" dirty="0" smtClean="0">
                <a:latin typeface="+mn-lt"/>
                <a:ea typeface="Times New Roman" pitchFamily="-107" charset="0"/>
                <a:cs typeface="Times New Roman" pitchFamily="-107" charset="0"/>
              </a:rPr>
              <a:t>Experiment complete</a:t>
            </a:r>
            <a:endParaRPr lang="en-US" sz="2000" b="0" dirty="0" smtClean="0">
              <a:latin typeface="+mn-lt"/>
              <a:ea typeface="Times New Roman" pitchFamily="-107" charset="0"/>
              <a:cs typeface="Times New Roman" pitchFamily="-107" charset="0"/>
            </a:endParaRPr>
          </a:p>
          <a:p>
            <a:pPr marL="174625" indent="-174625" algn="l">
              <a:buFont typeface="Arial"/>
              <a:buChar char="•"/>
            </a:pPr>
            <a:r>
              <a:rPr lang="en-US" sz="2000" b="0" dirty="0" smtClean="0">
                <a:latin typeface="+mn-lt"/>
                <a:ea typeface="Times New Roman" pitchFamily="-107" charset="0"/>
                <a:cs typeface="Times New Roman" pitchFamily="-107" charset="0"/>
              </a:rPr>
              <a:t>Oregon adopting 15 stations</a:t>
            </a:r>
          </a:p>
          <a:p>
            <a:pPr marL="174625" indent="-174625" algn="l">
              <a:buFont typeface="Arial"/>
              <a:buChar char="•"/>
            </a:pPr>
            <a:r>
              <a:rPr lang="en-US" sz="2000" b="0" dirty="0" smtClean="0">
                <a:latin typeface="+mn-lt"/>
                <a:ea typeface="Times New Roman" pitchFamily="-107" charset="0"/>
                <a:cs typeface="Times New Roman" pitchFamily="-107" charset="0"/>
              </a:rPr>
              <a:t>One year of operations for OR, WA, and CA </a:t>
            </a:r>
            <a:endParaRPr lang="en-US" sz="2000" b="0" dirty="0" smtClean="0">
              <a:latin typeface="+mn-lt"/>
              <a:ea typeface="Times New Roman" pitchFamily="-107" charset="0"/>
              <a:cs typeface="Times New Roman" pitchFamily="-107" charset="0"/>
            </a:endParaRPr>
          </a:p>
        </p:txBody>
      </p:sp>
      <p:pic>
        <p:nvPicPr>
          <p:cNvPr id="6" name="Picture 2" descr="CI_seismometer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018"/>
            <a:ext cx="5943600" cy="600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380672"/>
            <a:ext cx="7112000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The Cascadia Initiative was a highly successful </a:t>
            </a:r>
            <a:r>
              <a:rPr lang="en-US" sz="1800" b="0" dirty="0" smtClean="0"/>
              <a:t>experiment</a:t>
            </a:r>
            <a:r>
              <a:rPr lang="en-US" sz="1800" b="0" dirty="0"/>
              <a:t> </a:t>
            </a:r>
            <a:r>
              <a:rPr lang="en-US" sz="1800" b="0" dirty="0" smtClean="0"/>
              <a:t>. . . It </a:t>
            </a:r>
            <a:r>
              <a:rPr lang="en-US" sz="1800" b="0" dirty="0"/>
              <a:t>is producing prodigious amounts of high quality data from both land and offshore instruments that are being used to accomplish significant and exciting science. </a:t>
            </a:r>
            <a:endParaRPr lang="en-US" sz="1800" b="0" dirty="0" smtClean="0"/>
          </a:p>
          <a:p>
            <a:r>
              <a:rPr lang="en-US" sz="1600" b="0" dirty="0" smtClean="0"/>
              <a:t>From the Amphibious Arrays Facilities Workshop Report,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917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ircle Strokes">
  <a:themeElements>
    <a:clrScheme name="Circle Strokes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ircle Stroke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ircle Strok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2004:Templates:Presentations:Designs:Circle Strokes</Template>
  <TotalTime>23730</TotalTime>
  <Words>1245</Words>
  <Application>Microsoft Macintosh PowerPoint</Application>
  <PresentationFormat>On-screen Show (4:3)</PresentationFormat>
  <Paragraphs>205</Paragraphs>
  <Slides>29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Circle Strokes</vt:lpstr>
      <vt:lpstr>PowerPoint Presentation</vt:lpstr>
      <vt:lpstr>PowerPoint Presentation</vt:lpstr>
      <vt:lpstr>PowerPoint Presentation</vt:lpstr>
      <vt:lpstr>The Lower 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IRIS Instrumentation Activities</vt:lpstr>
      <vt:lpstr>Summary</vt:lpstr>
      <vt:lpstr>Want More Info?</vt:lpstr>
      <vt:lpstr>PowerPoint Presentation</vt:lpstr>
      <vt:lpstr>PowerPoint Presentation</vt:lpstr>
      <vt:lpstr>PowerPoint Presentation</vt:lpstr>
      <vt:lpstr>PowerPoint Presentation</vt:lpstr>
      <vt:lpstr>Multiple Observing Programs</vt:lpstr>
      <vt:lpstr>PowerPoint Presentation</vt:lpstr>
      <vt:lpstr>Wavefields at Other Scales . . .  </vt:lpstr>
    </vt:vector>
  </TitlesOfParts>
  <Company>EarthScope</Company>
  <LinksUpToDate>false</LinksUpToDate>
  <SharedDoc>false</SharedDoc>
  <HyperlinkBase>www.earthscope.org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EarthScope</dc:title>
  <dc:creator>John DeLaughter</dc:creator>
  <cp:lastModifiedBy>R. Woodward</cp:lastModifiedBy>
  <cp:revision>821</cp:revision>
  <cp:lastPrinted>2007-10-30T19:49:38Z</cp:lastPrinted>
  <dcterms:created xsi:type="dcterms:W3CDTF">2003-10-13T21:18:09Z</dcterms:created>
  <dcterms:modified xsi:type="dcterms:W3CDTF">2015-11-09T01:45:12Z</dcterms:modified>
</cp:coreProperties>
</file>