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47" r:id="rId2"/>
    <p:sldId id="385" r:id="rId3"/>
    <p:sldId id="386" r:id="rId4"/>
    <p:sldId id="430" r:id="rId5"/>
    <p:sldId id="382" r:id="rId6"/>
    <p:sldId id="429" r:id="rId7"/>
    <p:sldId id="412" r:id="rId8"/>
    <p:sldId id="376" r:id="rId9"/>
    <p:sldId id="434"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5" autoAdjust="0"/>
    <p:restoredTop sz="75932" autoAdjust="0"/>
  </p:normalViewPr>
  <p:slideViewPr>
    <p:cSldViewPr>
      <p:cViewPr>
        <p:scale>
          <a:sx n="120" d="100"/>
          <a:sy n="120" d="100"/>
        </p:scale>
        <p:origin x="736" y="-13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9/18/22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https://earthquake.usgs.gov/earthquakes/eventpage/us7000i90q</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Explora la Sismicidad: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Navegador Interactivo de terremotos – Mapa Mundial o visualizador 3D: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http://ds.iris.edu/ieb/</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sz="1200" dirty="0"/>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a:t>Sismo Inicial – Sismo Principal – Replicas: </a:t>
            </a:r>
            <a:r>
              <a:rPr lang="es-ES_tradnl" noProof="0" dirty="0">
                <a:hlinkClick r:id="rId3"/>
              </a:rPr>
              <a:t>https://www.iris.edu/hq/inclass/animation/earthquake_foreshockmainshockaftershock</a:t>
            </a:r>
            <a:r>
              <a:rPr lang="es-ES_tradnl" noProof="0" dirty="0"/>
              <a:t> </a:t>
            </a:r>
            <a:endParaRPr lang="es-ES_tradnl" altLang="en-US" noProof="0"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5</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ea typeface="ＭＳ Ｐゴシック" panose="020B0600070205080204" pitchFamily="34" charset="-128"/>
              </a:rPr>
              <a:t>Del Informe de archivo abierto del Servicio Geológico de EE. UU. 2010-1083-M</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ea typeface="ＭＳ Ｐゴシック" panose="020B0600070205080204" pitchFamily="34" charset="-128"/>
              </a:rPr>
              <a:t>Sismicidad de la Tierra 1900-2012 Placa del mar de Filipinas y alrededores</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ea typeface="ＭＳ Ｐゴシック" panose="020B0600070205080204" pitchFamily="34" charset="-128"/>
              </a:rPr>
              <a:t>Compilado por Gregory M. </a:t>
            </a:r>
            <a:r>
              <a:rPr lang="es-ES_tradnl" altLang="en-US" noProof="0" dirty="0" err="1">
                <a:ea typeface="ＭＳ Ｐゴシック" panose="020B0600070205080204" pitchFamily="34" charset="-128"/>
              </a:rPr>
              <a:t>Smoczyk</a:t>
            </a:r>
            <a:r>
              <a:rPr lang="es-ES_tradnl" altLang="en-US" noProof="0" dirty="0">
                <a:ea typeface="ＭＳ Ｐゴシック" panose="020B0600070205080204" pitchFamily="34" charset="-128"/>
              </a:rPr>
              <a:t>, Gavin P. Hayes, Michael W. </a:t>
            </a:r>
            <a:r>
              <a:rPr lang="es-ES_tradnl" altLang="en-US" noProof="0" dirty="0" err="1">
                <a:ea typeface="ＭＳ Ｐゴシック" panose="020B0600070205080204" pitchFamily="34" charset="-128"/>
              </a:rPr>
              <a:t>Hamburger</a:t>
            </a:r>
            <a:r>
              <a:rPr lang="es-ES_tradnl" altLang="en-US" noProof="0" dirty="0">
                <a:ea typeface="ＭＳ Ｐゴシック" panose="020B0600070205080204" pitchFamily="34" charset="-128"/>
              </a:rPr>
              <a:t>, Harley M. Benz, Antonio Villaseñor y Kevin P. </a:t>
            </a:r>
            <a:r>
              <a:rPr lang="es-ES_tradnl" altLang="en-US" noProof="0" dirty="0" err="1">
                <a:ea typeface="ＭＳ Ｐゴシック" panose="020B0600070205080204" pitchFamily="34" charset="-128"/>
              </a:rPr>
              <a:t>Furlong</a:t>
            </a:r>
            <a:endParaRPr lang="es-ES_tradnl" altLang="en-US" noProof="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0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000" dirty="0">
                <a:effectLst/>
                <a:latin typeface="Calibri" panose="020F0502020204030204" pitchFamily="34" charset="0"/>
                <a:ea typeface="Calibri" panose="020F0502020204030204" pitchFamily="34" charset="0"/>
                <a:cs typeface="Times New Roman" panose="02020603050405020304" pitchFamily="18" charset="0"/>
              </a:rPr>
              <a:t>Entendiendo los mecanismos focales </a:t>
            </a:r>
            <a:r>
              <a:rPr lang="es-ES" sz="10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http://www.iris.edu/hq/programs/education_and_outreach/animations/25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5DE3BB-EBCB-315E-FA58-7C6959E6F3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BF28C0-D63E-C697-234E-3B5A45E4DB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363" name="Slide Number Placeholder 3">
            <a:extLst>
              <a:ext uri="{FF2B5EF4-FFF2-40B4-BE49-F238E27FC236}">
                <a16:creationId xmlns:a16="http://schemas.microsoft.com/office/drawing/2014/main" id="{B7EE19DC-5DEC-8399-87C2-DCEFCA21A3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F37017-33E7-1444-B2CC-0DA3B79D8A45}"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9/18/22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9/18/22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9/18/22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9/18/22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9/18/22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9/18/22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9/18/22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9/18/22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9/18/22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9/18/22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9/18/22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9/18/22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e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758556" y="180201"/>
            <a:ext cx="2156844" cy="1015663"/>
          </a:xfrm>
          <a:prstGeom prst="rect">
            <a:avLst/>
          </a:prstGeom>
          <a:noFill/>
        </p:spPr>
        <p:txBody>
          <a:bodyPr wrap="square">
            <a:spAutoFit/>
          </a:bodyPr>
          <a:lstStyle/>
          <a:p>
            <a:pPr eaLnBrk="1" hangingPunct="1">
              <a:defRPr/>
            </a:pP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400" dirty="0"/>
              <a:t>23,159°N</a:t>
            </a:r>
            <a:endParaRPr lang="es-ES_tradnl"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400" dirty="0"/>
              <a:t>121,316°E</a:t>
            </a:r>
            <a:br>
              <a:rPr lang="es-ES_tradnl" altLang="en-US" sz="1400" dirty="0"/>
            </a:b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4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s-ES_tradnl" sz="14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1246" y="997821"/>
            <a:ext cx="570855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600" dirty="0">
                <a:latin typeface="Arial" panose="020B0604020202020204" pitchFamily="34" charset="0"/>
                <a:cs typeface="Arial" panose="020B0604020202020204" pitchFamily="34" charset="0"/>
              </a:rPr>
              <a:t>Un terremoto de magnitud 6,9 golpeó el domingo el municipio de </a:t>
            </a:r>
            <a:r>
              <a:rPr lang="es-ES_tradnl" altLang="en-US" sz="1600" dirty="0" err="1">
                <a:latin typeface="Arial" panose="020B0604020202020204" pitchFamily="34" charset="0"/>
                <a:cs typeface="Arial" panose="020B0604020202020204" pitchFamily="34" charset="0"/>
              </a:rPr>
              <a:t>Chishang</a:t>
            </a:r>
            <a:r>
              <a:rPr lang="es-ES_tradnl" altLang="en-US" sz="1600" dirty="0">
                <a:latin typeface="Arial" panose="020B0604020202020204" pitchFamily="34" charset="0"/>
                <a:cs typeface="Arial" panose="020B0604020202020204" pitchFamily="34" charset="0"/>
              </a:rPr>
              <a:t>, en el sureste rural de Taiwán, a una profundidad de 10 km, provocando el derrumbe de edificios. Cuatro personas fueron rescatadas tras quedar atrapadas bajo los escombros de un edificio, y unos 20 pasajeros fueron evacuados tras el descarrilamiento de un tren en la zona. En este momento se reporta una muerte.</a:t>
            </a:r>
          </a:p>
        </p:txBody>
      </p:sp>
      <p:pic>
        <p:nvPicPr>
          <p:cNvPr id="8" name="Picture 7">
            <a:extLst>
              <a:ext uri="{FF2B5EF4-FFF2-40B4-BE49-F238E27FC236}">
                <a16:creationId xmlns:a16="http://schemas.microsoft.com/office/drawing/2014/main" id="{53864BCC-7109-9774-1770-72DA5997E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7005" y="979525"/>
            <a:ext cx="2835264" cy="2867799"/>
          </a:xfrm>
          <a:prstGeom prst="rect">
            <a:avLst/>
          </a:prstGeom>
        </p:spPr>
      </p:pic>
      <p:pic>
        <p:nvPicPr>
          <p:cNvPr id="10" name="Picture 9" descr="A picture containing text, outdoor, sky, street&#10;&#10;Description automatically generated">
            <a:extLst>
              <a:ext uri="{FF2B5EF4-FFF2-40B4-BE49-F238E27FC236}">
                <a16:creationId xmlns:a16="http://schemas.microsoft.com/office/drawing/2014/main" id="{3CD116E1-9CAD-4AA9-BFC7-979CC4EAB0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18" y="3124200"/>
            <a:ext cx="5688182" cy="3199602"/>
          </a:xfrm>
          <a:prstGeom prst="rect">
            <a:avLst/>
          </a:prstGeom>
        </p:spPr>
      </p:pic>
      <p:sp>
        <p:nvSpPr>
          <p:cNvPr id="11" name="TextBox 10">
            <a:extLst>
              <a:ext uri="{FF2B5EF4-FFF2-40B4-BE49-F238E27FC236}">
                <a16:creationId xmlns:a16="http://schemas.microsoft.com/office/drawing/2014/main" id="{42B48F19-D150-A406-BDF8-2BC5F56230EB}"/>
              </a:ext>
            </a:extLst>
          </p:cNvPr>
          <p:cNvSpPr txBox="1"/>
          <p:nvPr/>
        </p:nvSpPr>
        <p:spPr>
          <a:xfrm>
            <a:off x="6040637" y="4724400"/>
            <a:ext cx="3048000" cy="2123658"/>
          </a:xfrm>
          <a:prstGeom prst="rect">
            <a:avLst/>
          </a:prstGeom>
          <a:noFill/>
        </p:spPr>
        <p:txBody>
          <a:bodyPr wrap="square" rtlCol="0">
            <a:spAutoFit/>
          </a:bodyPr>
          <a:lstStyle/>
          <a:p>
            <a:r>
              <a:rPr lang="es-ES_tradnl" sz="1200" dirty="0"/>
              <a:t>Esta fotografía muestra un edificio residencial derrumbado luego de un terremoto en el municipio de Yuli en el condado de </a:t>
            </a:r>
            <a:r>
              <a:rPr lang="es-ES_tradnl" sz="1200" dirty="0" err="1"/>
              <a:t>Hualien</a:t>
            </a:r>
            <a:r>
              <a:rPr lang="es-ES_tradnl" sz="1200" dirty="0"/>
              <a:t>, al este de Taiwán. Una tienda de conveniencia 7-11 estaba en el primer piso del edificio derrumbado. Dos personas quedaron atrapadas en el interior.</a:t>
            </a:r>
          </a:p>
          <a:p>
            <a:endParaRPr lang="es-ES_tradnl" sz="1200" dirty="0"/>
          </a:p>
          <a:p>
            <a:r>
              <a:rPr lang="es-ES_tradnl" sz="1200" dirty="0"/>
              <a:t>(Departamento de Bomberos del Condado de </a:t>
            </a:r>
            <a:r>
              <a:rPr lang="es-ES_tradnl" sz="1200" dirty="0" err="1"/>
              <a:t>Hualien</a:t>
            </a:r>
            <a:r>
              <a:rPr lang="es-ES_tradnl" sz="1200" dirty="0"/>
              <a:t> vía AP)</a:t>
            </a:r>
          </a:p>
        </p:txBody>
      </p:sp>
      <p:sp>
        <p:nvSpPr>
          <p:cNvPr id="3" name="Title 1">
            <a:extLst>
              <a:ext uri="{FF2B5EF4-FFF2-40B4-BE49-F238E27FC236}">
                <a16:creationId xmlns:a16="http://schemas.microsoft.com/office/drawing/2014/main" id="{041C9A47-A7E2-C045-A71D-6880DDF75EE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886200" y="6393912"/>
            <a:ext cx="53931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6,9</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2953541"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Map&#10;&#10;Description automatically generated">
            <a:extLst>
              <a:ext uri="{FF2B5EF4-FFF2-40B4-BE49-F238E27FC236}">
                <a16:creationId xmlns:a16="http://schemas.microsoft.com/office/drawing/2014/main" id="{5F4ECFA2-35FA-F777-0B3D-8679206210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728653"/>
            <a:ext cx="5607110" cy="5662149"/>
          </a:xfrm>
          <a:prstGeom prst="rect">
            <a:avLst/>
          </a:prstGeom>
        </p:spPr>
      </p:pic>
      <p:sp>
        <p:nvSpPr>
          <p:cNvPr id="3" name="TextBox 14">
            <a:extLst>
              <a:ext uri="{FF2B5EF4-FFF2-40B4-BE49-F238E27FC236}">
                <a16:creationId xmlns:a16="http://schemas.microsoft.com/office/drawing/2014/main" id="{C46DF998-4A0C-C7F6-0557-FDF05BE19392}"/>
              </a:ext>
            </a:extLst>
          </p:cNvPr>
          <p:cNvSpPr txBox="1">
            <a:spLocks noChangeArrowheads="1"/>
          </p:cNvSpPr>
          <p:nvPr/>
        </p:nvSpPr>
        <p:spPr bwMode="auto">
          <a:xfrm>
            <a:off x="7397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5" name="TextBox 10">
            <a:extLst>
              <a:ext uri="{FF2B5EF4-FFF2-40B4-BE49-F238E27FC236}">
                <a16:creationId xmlns:a16="http://schemas.microsoft.com/office/drawing/2014/main" id="{1B227B40-5155-330E-97D9-C3532F795B95}"/>
              </a:ext>
            </a:extLst>
          </p:cNvPr>
          <p:cNvSpPr txBox="1">
            <a:spLocks noChangeArrowheads="1"/>
          </p:cNvSpPr>
          <p:nvPr/>
        </p:nvSpPr>
        <p:spPr bwMode="auto">
          <a:xfrm>
            <a:off x="7254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
        <p:nvSpPr>
          <p:cNvPr id="8" name="Title 1">
            <a:extLst>
              <a:ext uri="{FF2B5EF4-FFF2-40B4-BE49-F238E27FC236}">
                <a16:creationId xmlns:a16="http://schemas.microsoft.com/office/drawing/2014/main" id="{7CE9B1CA-461C-03C0-D84E-69958808CE6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990600"/>
            <a:ext cx="3962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15,000 personas sintieron fuertes sacudidas por este terremoto.</a:t>
            </a:r>
          </a:p>
        </p:txBody>
      </p:sp>
      <p:pic>
        <p:nvPicPr>
          <p:cNvPr id="10" name="Picture 9" descr="Map&#10;&#10;Description automatically generated">
            <a:extLst>
              <a:ext uri="{FF2B5EF4-FFF2-40B4-BE49-F238E27FC236}">
                <a16:creationId xmlns:a16="http://schemas.microsoft.com/office/drawing/2014/main" id="{D9EB95A5-D2F2-9EE4-F38C-1279CE6A22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9971" y="762000"/>
            <a:ext cx="4671931" cy="4641396"/>
          </a:xfrm>
          <a:prstGeom prst="rect">
            <a:avLst/>
          </a:prstGeom>
        </p:spPr>
      </p:pic>
      <p:sp>
        <p:nvSpPr>
          <p:cNvPr id="3" name="TextBox 15">
            <a:extLst>
              <a:ext uri="{FF2B5EF4-FFF2-40B4-BE49-F238E27FC236}">
                <a16:creationId xmlns:a16="http://schemas.microsoft.com/office/drawing/2014/main" id="{E7CA978B-B2C8-2007-34D1-E87D6BD5719D}"/>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sp>
        <p:nvSpPr>
          <p:cNvPr id="5" name="TextBox 20">
            <a:extLst>
              <a:ext uri="{FF2B5EF4-FFF2-40B4-BE49-F238E27FC236}">
                <a16:creationId xmlns:a16="http://schemas.microsoft.com/office/drawing/2014/main" id="{63D44D2D-88E4-D8DF-FE6F-E384CCAF6417}"/>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8" name="Picture 7">
            <a:extLst>
              <a:ext uri="{FF2B5EF4-FFF2-40B4-BE49-F238E27FC236}">
                <a16:creationId xmlns:a16="http://schemas.microsoft.com/office/drawing/2014/main" id="{F030B024-FA6B-EB7A-EBC4-5FCC5BA65C61}"/>
              </a:ext>
            </a:extLst>
          </p:cNvPr>
          <p:cNvPicPr>
            <a:picLocks noChangeAspect="1"/>
          </p:cNvPicPr>
          <p:nvPr/>
        </p:nvPicPr>
        <p:blipFill>
          <a:blip r:embed="rId5"/>
          <a:stretch>
            <a:fillRect/>
          </a:stretch>
        </p:blipFill>
        <p:spPr>
          <a:xfrm>
            <a:off x="511685" y="2854324"/>
            <a:ext cx="2369932" cy="3686561"/>
          </a:xfrm>
          <a:prstGeom prst="rect">
            <a:avLst/>
          </a:prstGeom>
        </p:spPr>
      </p:pic>
      <p:sp>
        <p:nvSpPr>
          <p:cNvPr id="9" name="Title 1">
            <a:extLst>
              <a:ext uri="{FF2B5EF4-FFF2-40B4-BE49-F238E27FC236}">
                <a16:creationId xmlns:a16="http://schemas.microsoft.com/office/drawing/2014/main" id="{E1B092EE-B027-CF0E-599C-B77F69A969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916F96F-B26B-622F-4408-21E3D693E6B4}"/>
              </a:ext>
            </a:extLst>
          </p:cNvPr>
          <p:cNvPicPr>
            <a:picLocks noChangeAspect="1"/>
          </p:cNvPicPr>
          <p:nvPr/>
        </p:nvPicPr>
        <p:blipFill>
          <a:blip r:embed="rId3"/>
          <a:stretch>
            <a:fillRect/>
          </a:stretch>
        </p:blipFill>
        <p:spPr>
          <a:xfrm>
            <a:off x="5476416" y="2460308"/>
            <a:ext cx="2858032" cy="384048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955793" y="934458"/>
            <a:ext cx="7373943" cy="14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600" dirty="0">
                <a:latin typeface="Arial" panose="020B0604020202020204" pitchFamily="34" charset="0"/>
              </a:rPr>
              <a:t>A lo largo de su margen noroeste, la Placa del Mar de Filipinas converge y se subduce debajo de la Placa Euroasiática. Los terremotos aumentan en profundidad de sureste a noroeste a través de esta zona de subducción. El terremoto de magnitud 6,9 del 18 de septiembre (indicado por la estrella roja) ocurrió en el extremo suroeste de este límite de placa convergente.</a:t>
            </a:r>
            <a:endParaRPr lang="es-ES_tradnl"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832725" cy="34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400" dirty="0">
                <a:latin typeface="Arial" panose="020B0604020202020204" pitchFamily="34" charset="0"/>
                <a:cs typeface="Arial" panose="020B0604020202020204" pitchFamily="34" charset="0"/>
              </a:rPr>
              <a:t>      Limites Tectónicos Simplificados  	               </a:t>
            </a:r>
            <a:r>
              <a:rPr lang="es-ES_tradnl" sz="1400" dirty="0">
                <a:effectLst/>
                <a:latin typeface="Arial" panose="020B0604020202020204" pitchFamily="34" charset="0"/>
                <a:ea typeface="Calibri" panose="020F0502020204030204" pitchFamily="34" charset="0"/>
                <a:cs typeface="Arial" panose="020B0604020202020204" pitchFamily="34" charset="0"/>
              </a:rPr>
              <a:t>Terremotos magnitud &gt; 6  2000-presente</a:t>
            </a:r>
            <a:r>
              <a:rPr lang="es-ES_tradnl" sz="1400" dirty="0">
                <a:effectLst/>
                <a:latin typeface="Arial" panose="020B0604020202020204" pitchFamily="34" charset="0"/>
                <a:cs typeface="Arial" panose="020B0604020202020204" pitchFamily="34" charset="0"/>
              </a:rPr>
              <a:t> </a:t>
            </a:r>
            <a:endParaRPr lang="es-ES_tradnl" altLang="en-US" sz="1400" dirty="0">
              <a:latin typeface="Arial" panose="020B0604020202020204" pitchFamily="34" charset="0"/>
              <a:cs typeface="Arial" panose="020B0604020202020204" pitchFamily="34" charset="0"/>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646582" y="4919906"/>
            <a:ext cx="9134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a:t>
            </a:r>
            <a:r>
              <a:rPr lang="es-ES_tradnl" altLang="en-US" sz="800" dirty="0" err="1">
                <a:solidFill>
                  <a:schemeClr val="bg1"/>
                </a:solidFill>
                <a:latin typeface="Arial" panose="020B0604020202020204" pitchFamily="34" charset="0"/>
              </a:rPr>
              <a:t>Sunda</a:t>
            </a:r>
            <a:endParaRPr lang="es-ES_tradnl" altLang="en-US" sz="800" dirty="0">
              <a:solidFill>
                <a:schemeClr val="bg1"/>
              </a:solidFill>
              <a:latin typeface="Arial" panose="020B0604020202020204" pitchFamily="34" charset="0"/>
            </a:endParaRPr>
          </a:p>
        </p:txBody>
      </p:sp>
      <p:sp>
        <p:nvSpPr>
          <p:cNvPr id="2" name="Star: 5 Points 1">
            <a:extLst>
              <a:ext uri="{FF2B5EF4-FFF2-40B4-BE49-F238E27FC236}">
                <a16:creationId xmlns:a16="http://schemas.microsoft.com/office/drawing/2014/main" id="{554A1D0F-9235-456F-857A-A7EF37DE9F88}"/>
              </a:ext>
            </a:extLst>
          </p:cNvPr>
          <p:cNvSpPr/>
          <p:nvPr/>
        </p:nvSpPr>
        <p:spPr>
          <a:xfrm>
            <a:off x="1851261" y="3774434"/>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flipV="1">
            <a:off x="1938043" y="3815687"/>
            <a:ext cx="208536" cy="146713"/>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TextBox 16">
            <a:extLst>
              <a:ext uri="{FF2B5EF4-FFF2-40B4-BE49-F238E27FC236}">
                <a16:creationId xmlns:a16="http://schemas.microsoft.com/office/drawing/2014/main" id="{0588741F-2BAD-9E41-AD00-A7ED5097CF12}"/>
              </a:ext>
            </a:extLst>
          </p:cNvPr>
          <p:cNvSpPr txBox="1">
            <a:spLocks noChangeArrowheads="1"/>
          </p:cNvSpPr>
          <p:nvPr/>
        </p:nvSpPr>
        <p:spPr bwMode="auto">
          <a:xfrm>
            <a:off x="1159899" y="4704367"/>
            <a:ext cx="12954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de </a:t>
            </a:r>
            <a:r>
              <a:rPr lang="es-ES_tradnl" altLang="en-US" sz="1000" dirty="0" err="1">
                <a:solidFill>
                  <a:schemeClr val="bg1"/>
                </a:solidFill>
                <a:latin typeface="Arial" panose="020B0604020202020204" pitchFamily="34" charset="0"/>
              </a:rPr>
              <a:t>Sunda</a:t>
            </a:r>
            <a:endParaRPr lang="es-ES_tradnl" altLang="en-US" sz="1000" dirty="0">
              <a:solidFill>
                <a:schemeClr val="bg1"/>
              </a:solidFill>
              <a:latin typeface="Arial" panose="020B0604020202020204" pitchFamily="34" charset="0"/>
            </a:endParaRPr>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2" name="TextBox 15">
            <a:extLst>
              <a:ext uri="{FF2B5EF4-FFF2-40B4-BE49-F238E27FC236}">
                <a16:creationId xmlns:a16="http://schemas.microsoft.com/office/drawing/2014/main" id="{26306FAA-DF9C-BB41-B817-96F41C23DE52}"/>
              </a:ext>
            </a:extLst>
          </p:cNvPr>
          <p:cNvSpPr txBox="1">
            <a:spLocks noChangeArrowheads="1"/>
          </p:cNvSpPr>
          <p:nvPr/>
        </p:nvSpPr>
        <p:spPr bwMode="auto">
          <a:xfrm>
            <a:off x="2205176" y="3657600"/>
            <a:ext cx="16596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del Mar de Filipinas</a:t>
            </a:r>
          </a:p>
        </p:txBody>
      </p:sp>
      <p:sp>
        <p:nvSpPr>
          <p:cNvPr id="5" name="TextBox 15">
            <a:extLst>
              <a:ext uri="{FF2B5EF4-FFF2-40B4-BE49-F238E27FC236}">
                <a16:creationId xmlns:a16="http://schemas.microsoft.com/office/drawing/2014/main" id="{84F4EAC9-4437-B835-C676-8A1D722BDE62}"/>
              </a:ext>
            </a:extLst>
          </p:cNvPr>
          <p:cNvSpPr txBox="1">
            <a:spLocks noChangeArrowheads="1"/>
          </p:cNvSpPr>
          <p:nvPr/>
        </p:nvSpPr>
        <p:spPr bwMode="auto">
          <a:xfrm>
            <a:off x="3186120" y="3195152"/>
            <a:ext cx="8923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del Pacifico</a:t>
            </a:r>
          </a:p>
        </p:txBody>
      </p:sp>
      <p:sp>
        <p:nvSpPr>
          <p:cNvPr id="6" name="TextBox 15">
            <a:extLst>
              <a:ext uri="{FF2B5EF4-FFF2-40B4-BE49-F238E27FC236}">
                <a16:creationId xmlns:a16="http://schemas.microsoft.com/office/drawing/2014/main" id="{E1E0A53B-505B-8DA8-8556-EC8B8F3FC59C}"/>
              </a:ext>
            </a:extLst>
          </p:cNvPr>
          <p:cNvSpPr txBox="1">
            <a:spLocks noChangeArrowheads="1"/>
          </p:cNvSpPr>
          <p:nvPr/>
        </p:nvSpPr>
        <p:spPr bwMode="auto">
          <a:xfrm>
            <a:off x="1142999" y="3352797"/>
            <a:ext cx="123508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Euroasiática</a:t>
            </a:r>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1949145" y="3901451"/>
            <a:ext cx="15608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100" dirty="0">
                <a:solidFill>
                  <a:srgbClr val="FF0000"/>
                </a:solidFill>
                <a:latin typeface="Arial" panose="020B0604020202020204" pitchFamily="34" charset="0"/>
              </a:rPr>
              <a:t>M 6,9 </a:t>
            </a:r>
            <a:br>
              <a:rPr lang="es-ES_tradnl" altLang="en-US" sz="1100" dirty="0">
                <a:solidFill>
                  <a:srgbClr val="FF0000"/>
                </a:solidFill>
                <a:latin typeface="Arial" panose="020B0604020202020204" pitchFamily="34" charset="0"/>
              </a:rPr>
            </a:br>
            <a:r>
              <a:rPr lang="es-ES_tradnl" altLang="en-US" sz="1100" dirty="0">
                <a:solidFill>
                  <a:srgbClr val="FF0000"/>
                </a:solidFill>
                <a:latin typeface="Arial" panose="020B0604020202020204" pitchFamily="34" charset="0"/>
              </a:rPr>
              <a:t>Septiembre 18, 2022 </a:t>
            </a:r>
          </a:p>
        </p:txBody>
      </p:sp>
      <p:sp>
        <p:nvSpPr>
          <p:cNvPr id="13" name="TextBox 15">
            <a:extLst>
              <a:ext uri="{FF2B5EF4-FFF2-40B4-BE49-F238E27FC236}">
                <a16:creationId xmlns:a16="http://schemas.microsoft.com/office/drawing/2014/main" id="{49A5083A-1126-F022-F64A-D6736B8C27DB}"/>
              </a:ext>
            </a:extLst>
          </p:cNvPr>
          <p:cNvSpPr txBox="1">
            <a:spLocks noChangeArrowheads="1"/>
          </p:cNvSpPr>
          <p:nvPr/>
        </p:nvSpPr>
        <p:spPr bwMode="auto">
          <a:xfrm>
            <a:off x="6472376" y="4478179"/>
            <a:ext cx="13762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del Mar de Filipinas</a:t>
            </a:r>
          </a:p>
        </p:txBody>
      </p:sp>
      <p:sp>
        <p:nvSpPr>
          <p:cNvPr id="14" name="TextBox 15">
            <a:extLst>
              <a:ext uri="{FF2B5EF4-FFF2-40B4-BE49-F238E27FC236}">
                <a16:creationId xmlns:a16="http://schemas.microsoft.com/office/drawing/2014/main" id="{4BD8E003-42F3-E51E-E6F2-01D69BF7957C}"/>
              </a:ext>
            </a:extLst>
          </p:cNvPr>
          <p:cNvSpPr txBox="1">
            <a:spLocks noChangeArrowheads="1"/>
          </p:cNvSpPr>
          <p:nvPr/>
        </p:nvSpPr>
        <p:spPr bwMode="auto">
          <a:xfrm>
            <a:off x="5571799" y="3443886"/>
            <a:ext cx="10556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Euroasiática</a:t>
            </a:r>
          </a:p>
        </p:txBody>
      </p:sp>
      <p:sp>
        <p:nvSpPr>
          <p:cNvPr id="15" name="TextBox 15">
            <a:extLst>
              <a:ext uri="{FF2B5EF4-FFF2-40B4-BE49-F238E27FC236}">
                <a16:creationId xmlns:a16="http://schemas.microsoft.com/office/drawing/2014/main" id="{E7E13A58-1C29-D499-398A-A121EA6B88C0}"/>
              </a:ext>
            </a:extLst>
          </p:cNvPr>
          <p:cNvSpPr txBox="1">
            <a:spLocks noChangeArrowheads="1"/>
          </p:cNvSpPr>
          <p:nvPr/>
        </p:nvSpPr>
        <p:spPr bwMode="auto">
          <a:xfrm>
            <a:off x="7537459" y="3282713"/>
            <a:ext cx="8923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000" dirty="0">
                <a:solidFill>
                  <a:schemeClr val="bg1"/>
                </a:solidFill>
                <a:latin typeface="Arial" panose="020B0604020202020204" pitchFamily="34" charset="0"/>
              </a:rPr>
              <a:t>Placa del Pacífico</a:t>
            </a:r>
          </a:p>
        </p:txBody>
      </p:sp>
      <p:sp>
        <p:nvSpPr>
          <p:cNvPr id="16" name="TextBox 11">
            <a:extLst>
              <a:ext uri="{FF2B5EF4-FFF2-40B4-BE49-F238E27FC236}">
                <a16:creationId xmlns:a16="http://schemas.microsoft.com/office/drawing/2014/main" id="{533A3C53-B157-0EDC-6A3D-432A3F7F388B}"/>
              </a:ext>
            </a:extLst>
          </p:cNvPr>
          <p:cNvSpPr txBox="1">
            <a:spLocks noChangeArrowheads="1"/>
          </p:cNvSpPr>
          <p:nvPr/>
        </p:nvSpPr>
        <p:spPr bwMode="auto">
          <a:xfrm>
            <a:off x="6560056" y="4114800"/>
            <a:ext cx="15608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000" dirty="0">
                <a:solidFill>
                  <a:srgbClr val="FF0000"/>
                </a:solidFill>
                <a:latin typeface="Arial" panose="020B0604020202020204" pitchFamily="34" charset="0"/>
              </a:rPr>
              <a:t>M 6,9 </a:t>
            </a:r>
          </a:p>
          <a:p>
            <a:pPr eaLnBrk="1" hangingPunct="1">
              <a:spcBef>
                <a:spcPct val="0"/>
              </a:spcBef>
              <a:buFontTx/>
              <a:buNone/>
            </a:pPr>
            <a:r>
              <a:rPr lang="es-ES_tradnl" altLang="en-US" sz="1000" dirty="0">
                <a:solidFill>
                  <a:srgbClr val="FF0000"/>
                </a:solidFill>
                <a:latin typeface="Arial" panose="020B0604020202020204" pitchFamily="34" charset="0"/>
              </a:rPr>
              <a:t>Sept 18, 2022</a:t>
            </a:r>
          </a:p>
        </p:txBody>
      </p:sp>
      <p:cxnSp>
        <p:nvCxnSpPr>
          <p:cNvPr id="17" name="Straight Arrow Connector 16">
            <a:extLst>
              <a:ext uri="{FF2B5EF4-FFF2-40B4-BE49-F238E27FC236}">
                <a16:creationId xmlns:a16="http://schemas.microsoft.com/office/drawing/2014/main" id="{DA2CDF49-452B-67EC-279C-B13DABFC16E9}"/>
              </a:ext>
            </a:extLst>
          </p:cNvPr>
          <p:cNvCxnSpPr>
            <a:cxnSpLocks/>
          </p:cNvCxnSpPr>
          <p:nvPr/>
        </p:nvCxnSpPr>
        <p:spPr bwMode="auto">
          <a:xfrm flipH="1" flipV="1">
            <a:off x="6358762" y="4131753"/>
            <a:ext cx="268735" cy="152075"/>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984DEC1D-92E1-EBA3-C07D-491CA65B7932}"/>
              </a:ext>
            </a:extLst>
          </p:cNvPr>
          <p:cNvPicPr>
            <a:picLocks noChangeAspect="1"/>
          </p:cNvPicPr>
          <p:nvPr/>
        </p:nvPicPr>
        <p:blipFill>
          <a:blip r:embed="rId6"/>
          <a:stretch>
            <a:fillRect/>
          </a:stretch>
        </p:blipFill>
        <p:spPr>
          <a:xfrm>
            <a:off x="7982281" y="3942904"/>
            <a:ext cx="310896" cy="1554480"/>
          </a:xfrm>
          <a:prstGeom prst="rect">
            <a:avLst/>
          </a:prstGeom>
        </p:spPr>
      </p:pic>
      <p:sp>
        <p:nvSpPr>
          <p:cNvPr id="21" name="TextBox 15">
            <a:extLst>
              <a:ext uri="{FF2B5EF4-FFF2-40B4-BE49-F238E27FC236}">
                <a16:creationId xmlns:a16="http://schemas.microsoft.com/office/drawing/2014/main" id="{A59E3D62-7599-24E1-A5EC-CEABED2C7276}"/>
              </a:ext>
            </a:extLst>
          </p:cNvPr>
          <p:cNvSpPr txBox="1">
            <a:spLocks noChangeArrowheads="1"/>
          </p:cNvSpPr>
          <p:nvPr/>
        </p:nvSpPr>
        <p:spPr bwMode="auto">
          <a:xfrm>
            <a:off x="7704961" y="3687163"/>
            <a:ext cx="8056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600" dirty="0">
                <a:solidFill>
                  <a:schemeClr val="bg1"/>
                </a:solidFill>
                <a:latin typeface="Arial" panose="020B0604020202020204" pitchFamily="34" charset="0"/>
              </a:rPr>
              <a:t>Profundidad del terremoto</a:t>
            </a:r>
          </a:p>
        </p:txBody>
      </p:sp>
      <p:sp>
        <p:nvSpPr>
          <p:cNvPr id="10" name="Title 1">
            <a:extLst>
              <a:ext uri="{FF2B5EF4-FFF2-40B4-BE49-F238E27FC236}">
                <a16:creationId xmlns:a16="http://schemas.microsoft.com/office/drawing/2014/main" id="{DF906483-F382-D33E-B094-6A79089557D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48956" y="1036320"/>
            <a:ext cx="3667724"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50" dirty="0"/>
              <a:t>Un </a:t>
            </a:r>
            <a:r>
              <a:rPr lang="es-ES_tradnl" altLang="en-US" sz="1550" b="1" dirty="0"/>
              <a:t>Sismo Inicial </a:t>
            </a:r>
            <a:r>
              <a:rPr lang="es-ES_tradnl" altLang="en-US" sz="1550" dirty="0"/>
              <a:t>es un terremoto de menor magnitud que precede al sismo principal.</a:t>
            </a:r>
          </a:p>
          <a:p>
            <a:endParaRPr lang="es-ES_tradnl" altLang="en-US" sz="1550" dirty="0"/>
          </a:p>
          <a:p>
            <a:r>
              <a:rPr lang="es-ES_tradnl" altLang="en-US" sz="1550" dirty="0"/>
              <a:t>No hay características especiales de un premonitorio que nos hagan saber que es un premonitorio hasta que se produce el principal.</a:t>
            </a:r>
          </a:p>
          <a:p>
            <a:endParaRPr lang="es-ES_tradnl" altLang="en-US" sz="1550" dirty="0"/>
          </a:p>
          <a:p>
            <a:r>
              <a:rPr lang="es-ES_tradnl" altLang="en-US" sz="1550" dirty="0"/>
              <a:t>Un </a:t>
            </a:r>
            <a:r>
              <a:rPr lang="es-ES_tradnl" altLang="en-US" sz="1550" b="1" dirty="0"/>
              <a:t>Sismo Principal </a:t>
            </a:r>
            <a:r>
              <a:rPr lang="es-ES_tradnl" altLang="en-US" sz="1550" dirty="0"/>
              <a:t>es el terremoto de mayor magnitud durante una secuencia de terremotos.</a:t>
            </a:r>
          </a:p>
          <a:p>
            <a:endParaRPr lang="es-ES_tradnl" altLang="en-US" sz="1550" dirty="0"/>
          </a:p>
          <a:p>
            <a:r>
              <a:rPr lang="es-ES_tradnl" altLang="en-US" sz="1550" dirty="0"/>
              <a:t>Las </a:t>
            </a:r>
            <a:r>
              <a:rPr lang="es-ES_tradnl" altLang="en-US" sz="1550" b="1" dirty="0"/>
              <a:t>Réplicas</a:t>
            </a:r>
            <a:r>
              <a:rPr lang="es-ES_tradnl" altLang="en-US" sz="1550" dirty="0"/>
              <a:t> son terremotos más pequeños que ocurren después de un gran terremoto cuando la falla se ajusta al nuevo estado de tensión.</a:t>
            </a:r>
          </a:p>
          <a:p>
            <a:endParaRPr lang="es-ES_tradnl" altLang="en-US" sz="1550" dirty="0"/>
          </a:p>
          <a:p>
            <a:r>
              <a:rPr lang="es-ES_tradnl" altLang="en-US" sz="1550" dirty="0"/>
              <a:t>El gráfico muestra cómo el número de réplicas y la magnitud de las réplicas decaen con el aumento del tiempo desde el sismo principal. El número de réplicas también disminuye con la distancia al sismo principal.</a:t>
            </a:r>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572000" y="6551984"/>
            <a:ext cx="45164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15959"/>
            <a:ext cx="4286468" cy="25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Taiwan_220918.mp4">
            <a:hlinkClick r:id="" action="ppaction://media"/>
            <a:extLst>
              <a:ext uri="{FF2B5EF4-FFF2-40B4-BE49-F238E27FC236}">
                <a16:creationId xmlns:a16="http://schemas.microsoft.com/office/drawing/2014/main" id="{24602170-9E5C-5D33-17EE-39F1996DC16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71112" y="914400"/>
            <a:ext cx="5060112" cy="3005727"/>
          </a:xfrm>
          <a:prstGeom prst="rect">
            <a:avLst/>
          </a:prstGeom>
        </p:spPr>
      </p:pic>
      <p:sp>
        <p:nvSpPr>
          <p:cNvPr id="5" name="Title 1">
            <a:extLst>
              <a:ext uri="{FF2B5EF4-FFF2-40B4-BE49-F238E27FC236}">
                <a16:creationId xmlns:a16="http://schemas.microsoft.com/office/drawing/2014/main" id="{3CFA7216-E171-446B-3C26-4FFEFA36320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165652" y="1008914"/>
            <a:ext cx="2348948" cy="537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Tx/>
              <a:buNone/>
            </a:pPr>
            <a:r>
              <a:rPr lang="es-ES_tradnl" altLang="en-US" sz="1200" dirty="0">
                <a:latin typeface="Arial" panose="020B0604020202020204" pitchFamily="34" charset="0"/>
                <a:cs typeface="Arial" panose="020B0604020202020204" pitchFamily="34" charset="0"/>
              </a:rPr>
              <a:t>Este mapa muestra detalles a lo largo del margen noroeste de la Placa del Mar de Filipinas. En la Fosa de </a:t>
            </a:r>
            <a:r>
              <a:rPr lang="es-ES_tradnl" altLang="en-US" sz="1200" dirty="0" err="1">
                <a:latin typeface="Arial" panose="020B0604020202020204" pitchFamily="34" charset="0"/>
                <a:cs typeface="Arial" panose="020B0604020202020204" pitchFamily="34" charset="0"/>
              </a:rPr>
              <a:t>Ryukyu</a:t>
            </a:r>
            <a:r>
              <a:rPr lang="es-ES_tradnl" altLang="en-US" sz="1200" dirty="0">
                <a:latin typeface="Arial" panose="020B0604020202020204" pitchFamily="34" charset="0"/>
                <a:cs typeface="Arial" panose="020B0604020202020204" pitchFamily="34" charset="0"/>
              </a:rPr>
              <a:t>, la Placa del Mar de Filipinas se subduce debajo de la Placa Euroasiática y los terremotos alcanzan una profundidad de hasta 300 km. En todo Taiwán, muy pocos terremotos superan los 100 km porque esta área es una zona de colisión entre el arco insular de Filipinas y el margen continental de Eurasia. Se puede notar que la falla de desplazamiento lateral derecho a lo largo del límite de la placa está cerca del terremoto del 18 de septiembre (estrella roja). El mecanismo focal de fallado de desplazamiento lateral de este terremoto podría estar relacionado con esta estructura.</a:t>
            </a:r>
          </a:p>
        </p:txBody>
      </p:sp>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62400" y="329184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4419601" y="6553200"/>
            <a:ext cx="45720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pic>
        <p:nvPicPr>
          <p:cNvPr id="3" name="Picture 2">
            <a:extLst>
              <a:ext uri="{FF2B5EF4-FFF2-40B4-BE49-F238E27FC236}">
                <a16:creationId xmlns:a16="http://schemas.microsoft.com/office/drawing/2014/main" id="{7129357B-09BE-8A1F-2879-2A0133BB568C}"/>
              </a:ext>
            </a:extLst>
          </p:cNvPr>
          <p:cNvPicPr>
            <a:picLocks noChangeAspect="1"/>
          </p:cNvPicPr>
          <p:nvPr/>
        </p:nvPicPr>
        <p:blipFill>
          <a:blip r:embed="rId4"/>
          <a:stretch>
            <a:fillRect/>
          </a:stretch>
        </p:blipFill>
        <p:spPr>
          <a:xfrm>
            <a:off x="2402681" y="883920"/>
            <a:ext cx="6588995" cy="5669280"/>
          </a:xfrm>
          <a:prstGeom prst="rect">
            <a:avLst/>
          </a:prstGeom>
        </p:spPr>
      </p:pic>
      <p:pic>
        <p:nvPicPr>
          <p:cNvPr id="6" name="Picture 5">
            <a:extLst>
              <a:ext uri="{FF2B5EF4-FFF2-40B4-BE49-F238E27FC236}">
                <a16:creationId xmlns:a16="http://schemas.microsoft.com/office/drawing/2014/main" id="{EF23A3CD-2853-3E36-4BA3-C5699FC96320}"/>
              </a:ext>
            </a:extLst>
          </p:cNvPr>
          <p:cNvPicPr>
            <a:picLocks noChangeAspect="1"/>
          </p:cNvPicPr>
          <p:nvPr/>
        </p:nvPicPr>
        <p:blipFill>
          <a:blip r:embed="rId5"/>
          <a:stretch>
            <a:fillRect/>
          </a:stretch>
        </p:blipFill>
        <p:spPr>
          <a:xfrm>
            <a:off x="7406640" y="3234865"/>
            <a:ext cx="1737360" cy="1544320"/>
          </a:xfrm>
          <a:prstGeom prst="rect">
            <a:avLst/>
          </a:prstGeom>
        </p:spPr>
      </p:pic>
      <p:pic>
        <p:nvPicPr>
          <p:cNvPr id="7" name="Picture 6">
            <a:extLst>
              <a:ext uri="{FF2B5EF4-FFF2-40B4-BE49-F238E27FC236}">
                <a16:creationId xmlns:a16="http://schemas.microsoft.com/office/drawing/2014/main" id="{1F7D084A-4CFB-937D-32E1-0F5AE54C0209}"/>
              </a:ext>
            </a:extLst>
          </p:cNvPr>
          <p:cNvPicPr>
            <a:picLocks noChangeAspect="1"/>
          </p:cNvPicPr>
          <p:nvPr/>
        </p:nvPicPr>
        <p:blipFill>
          <a:blip r:embed="rId6"/>
          <a:stretch>
            <a:fillRect/>
          </a:stretch>
        </p:blipFill>
        <p:spPr>
          <a:xfrm>
            <a:off x="2415933" y="3669812"/>
            <a:ext cx="1828800" cy="1695982"/>
          </a:xfrm>
          <a:prstGeom prst="rect">
            <a:avLst/>
          </a:prstGeom>
        </p:spPr>
      </p:pic>
      <p:sp>
        <p:nvSpPr>
          <p:cNvPr id="8" name="Rectangle 7">
            <a:extLst>
              <a:ext uri="{FF2B5EF4-FFF2-40B4-BE49-F238E27FC236}">
                <a16:creationId xmlns:a16="http://schemas.microsoft.com/office/drawing/2014/main" id="{7ABE0C20-BAB8-3508-9B03-4D99FA3DB286}"/>
              </a:ext>
            </a:extLst>
          </p:cNvPr>
          <p:cNvSpPr/>
          <p:nvPr/>
        </p:nvSpPr>
        <p:spPr>
          <a:xfrm>
            <a:off x="7467600" y="883920"/>
            <a:ext cx="838200" cy="182880"/>
          </a:xfrm>
          <a:prstGeom prst="rect">
            <a:avLst/>
          </a:prstGeom>
          <a:solidFill>
            <a:srgbClr val="FFF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9" name="TextBox 8">
            <a:extLst>
              <a:ext uri="{FF2B5EF4-FFF2-40B4-BE49-F238E27FC236}">
                <a16:creationId xmlns:a16="http://schemas.microsoft.com/office/drawing/2014/main" id="{98B2F71B-714C-331E-982A-8D524D788648}"/>
              </a:ext>
            </a:extLst>
          </p:cNvPr>
          <p:cNvSpPr txBox="1"/>
          <p:nvPr/>
        </p:nvSpPr>
        <p:spPr>
          <a:xfrm>
            <a:off x="2743200" y="3810000"/>
            <a:ext cx="641522" cy="261610"/>
          </a:xfrm>
          <a:prstGeom prst="rect">
            <a:avLst/>
          </a:prstGeom>
          <a:noFill/>
        </p:spPr>
        <p:txBody>
          <a:bodyPr wrap="none" rtlCol="0">
            <a:spAutoFit/>
          </a:bodyPr>
          <a:lstStyle/>
          <a:p>
            <a:r>
              <a:rPr lang="es-ES_tradnl" sz="1050" dirty="0"/>
              <a:t>Taiwán</a:t>
            </a:r>
          </a:p>
        </p:txBody>
      </p:sp>
      <p:sp>
        <p:nvSpPr>
          <p:cNvPr id="12" name="5-Point Star 11">
            <a:extLst>
              <a:ext uri="{FF2B5EF4-FFF2-40B4-BE49-F238E27FC236}">
                <a16:creationId xmlns:a16="http://schemas.microsoft.com/office/drawing/2014/main" id="{8C3A9CE0-7DDA-9A5D-8CA9-CE30F96E5BBB}"/>
              </a:ext>
            </a:extLst>
          </p:cNvPr>
          <p:cNvSpPr>
            <a:spLocks noChangeAspect="1"/>
          </p:cNvSpPr>
          <p:nvPr/>
        </p:nvSpPr>
        <p:spPr>
          <a:xfrm>
            <a:off x="4800600" y="4511040"/>
            <a:ext cx="182880" cy="182880"/>
          </a:xfrm>
          <a:prstGeom prst="star5">
            <a:avLst/>
          </a:prstGeom>
          <a:solidFill>
            <a:srgbClr val="FF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3" name="TextBox 12">
            <a:extLst>
              <a:ext uri="{FF2B5EF4-FFF2-40B4-BE49-F238E27FC236}">
                <a16:creationId xmlns:a16="http://schemas.microsoft.com/office/drawing/2014/main" id="{E02C8C42-F1AC-E842-24D0-594D9689B413}"/>
              </a:ext>
            </a:extLst>
          </p:cNvPr>
          <p:cNvSpPr txBox="1"/>
          <p:nvPr/>
        </p:nvSpPr>
        <p:spPr>
          <a:xfrm>
            <a:off x="7747234" y="3417745"/>
            <a:ext cx="1159292" cy="253916"/>
          </a:xfrm>
          <a:prstGeom prst="rect">
            <a:avLst/>
          </a:prstGeom>
          <a:noFill/>
        </p:spPr>
        <p:txBody>
          <a:bodyPr wrap="none" rtlCol="0">
            <a:spAutoFit/>
          </a:bodyPr>
          <a:lstStyle/>
          <a:p>
            <a:r>
              <a:rPr lang="es-ES_tradnl" sz="1050" dirty="0"/>
              <a:t>Fosa de </a:t>
            </a:r>
            <a:r>
              <a:rPr lang="es-ES_tradnl" sz="1050" dirty="0" err="1"/>
              <a:t>Ryukyu</a:t>
            </a:r>
            <a:endParaRPr lang="es-ES_tradnl" sz="1050" dirty="0"/>
          </a:p>
        </p:txBody>
      </p:sp>
      <p:sp>
        <p:nvSpPr>
          <p:cNvPr id="14" name="TextBox 13">
            <a:extLst>
              <a:ext uri="{FF2B5EF4-FFF2-40B4-BE49-F238E27FC236}">
                <a16:creationId xmlns:a16="http://schemas.microsoft.com/office/drawing/2014/main" id="{D45A448F-5A1F-5210-7C01-A18E6F7B6CDB}"/>
              </a:ext>
            </a:extLst>
          </p:cNvPr>
          <p:cNvSpPr txBox="1"/>
          <p:nvPr/>
        </p:nvSpPr>
        <p:spPr>
          <a:xfrm rot="5400000">
            <a:off x="8565660" y="3931909"/>
            <a:ext cx="946093" cy="261610"/>
          </a:xfrm>
          <a:prstGeom prst="rect">
            <a:avLst/>
          </a:prstGeom>
          <a:noFill/>
        </p:spPr>
        <p:txBody>
          <a:bodyPr wrap="none" rtlCol="0">
            <a:spAutoFit/>
          </a:bodyPr>
          <a:lstStyle/>
          <a:p>
            <a:r>
              <a:rPr lang="es-ES_tradnl" sz="1100" dirty="0"/>
              <a:t>Profundidad</a:t>
            </a:r>
          </a:p>
        </p:txBody>
      </p:sp>
      <p:sp>
        <p:nvSpPr>
          <p:cNvPr id="15" name="TextBox 14">
            <a:extLst>
              <a:ext uri="{FF2B5EF4-FFF2-40B4-BE49-F238E27FC236}">
                <a16:creationId xmlns:a16="http://schemas.microsoft.com/office/drawing/2014/main" id="{F3323B4F-FFDD-5C18-755A-FD33C1F22725}"/>
              </a:ext>
            </a:extLst>
          </p:cNvPr>
          <p:cNvSpPr txBox="1"/>
          <p:nvPr/>
        </p:nvSpPr>
        <p:spPr>
          <a:xfrm rot="5400000">
            <a:off x="3663350" y="4340881"/>
            <a:ext cx="946093" cy="261610"/>
          </a:xfrm>
          <a:prstGeom prst="rect">
            <a:avLst/>
          </a:prstGeom>
          <a:noFill/>
        </p:spPr>
        <p:txBody>
          <a:bodyPr wrap="none" rtlCol="0">
            <a:spAutoFit/>
          </a:bodyPr>
          <a:lstStyle/>
          <a:p>
            <a:r>
              <a:rPr lang="es-ES_tradnl" sz="1100" dirty="0"/>
              <a:t>Profundidad</a:t>
            </a:r>
          </a:p>
        </p:txBody>
      </p:sp>
      <p:sp>
        <p:nvSpPr>
          <p:cNvPr id="10" name="Title 1">
            <a:extLst>
              <a:ext uri="{FF2B5EF4-FFF2-40B4-BE49-F238E27FC236}">
                <a16:creationId xmlns:a16="http://schemas.microsoft.com/office/drawing/2014/main" id="{3255BE4D-4AF7-2A3D-5992-1B7532D01C8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D94D4B2C-412D-C947-AA36-2A8803A1B176}"/>
              </a:ext>
            </a:extLst>
          </p:cNvPr>
          <p:cNvSpPr txBox="1">
            <a:spLocks noChangeArrowheads="1"/>
          </p:cNvSpPr>
          <p:nvPr/>
        </p:nvSpPr>
        <p:spPr bwMode="auto">
          <a:xfrm>
            <a:off x="252413" y="1066800"/>
            <a:ext cx="867831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_tradnl" altLang="en-US" sz="1600" dirty="0"/>
              <a:t>El mecanismo focal es cómo los sismólogos trazan las orientaciones de estrés tridimensionales de un terremoto. Debido a que un terremoto ocurre como un deslizamiento en una falla, genera ondas primarias en los cuadrantes donde el primer pulso es de compresión (sombreado) y en los cuadrantes donde el primer pulso es de extensión (blanco). La orientación de estos cuadrantes determinada a partir de ondas sísmicas registradas identifica el tipo de falla que produjo el terremoto.</a:t>
            </a:r>
          </a:p>
        </p:txBody>
      </p:sp>
      <p:sp>
        <p:nvSpPr>
          <p:cNvPr id="19" name="TextBox 11">
            <a:extLst>
              <a:ext uri="{FF2B5EF4-FFF2-40B4-BE49-F238E27FC236}">
                <a16:creationId xmlns:a16="http://schemas.microsoft.com/office/drawing/2014/main" id="{FB05D235-0168-9145-B82B-EC6E5B34FB47}"/>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En este caso, el terremoto ocurrió como resultado de un fallado lateral de poca profundidad, cerca del límite de placa entre la Placa del Mar de Filipinas Y la Placa Euroasiáticas en la costa sureste de Taiwán.</a:t>
            </a:r>
            <a:endParaRPr lang="es-ES_tradnl" altLang="en-US" sz="1600" dirty="0">
              <a:latin typeface="Arial" panose="020B0604020202020204" pitchFamily="34" charset="0"/>
              <a:cs typeface="Arial" panose="020B0604020202020204" pitchFamily="34" charset="0"/>
            </a:endParaRPr>
          </a:p>
        </p:txBody>
      </p:sp>
      <p:pic>
        <p:nvPicPr>
          <p:cNvPr id="5" name="Picture 4" descr="A picture containing accessory, vector graphics&#10;&#10;Description automatically generated">
            <a:extLst>
              <a:ext uri="{FF2B5EF4-FFF2-40B4-BE49-F238E27FC236}">
                <a16:creationId xmlns:a16="http://schemas.microsoft.com/office/drawing/2014/main" id="{070E4DA8-50ED-8815-585B-D4386B0E8F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472" y="2450359"/>
            <a:ext cx="2443617" cy="2437553"/>
          </a:xfrm>
          <a:prstGeom prst="rect">
            <a:avLst/>
          </a:prstGeom>
        </p:spPr>
      </p:pic>
      <p:sp>
        <p:nvSpPr>
          <p:cNvPr id="3" name="TextBox 2">
            <a:extLst>
              <a:ext uri="{FF2B5EF4-FFF2-40B4-BE49-F238E27FC236}">
                <a16:creationId xmlns:a16="http://schemas.microsoft.com/office/drawing/2014/main" id="{6ACF467B-40AB-BDF7-B68C-6AF60F237D56}"/>
              </a:ext>
            </a:extLst>
          </p:cNvPr>
          <p:cNvSpPr txBox="1"/>
          <p:nvPr/>
        </p:nvSpPr>
        <p:spPr>
          <a:xfrm>
            <a:off x="4047067" y="5962880"/>
            <a:ext cx="1489147" cy="3125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Bloque modelo</a:t>
            </a:r>
          </a:p>
        </p:txBody>
      </p:sp>
      <p:sp>
        <p:nvSpPr>
          <p:cNvPr id="6" name="TextBox 13">
            <a:extLst>
              <a:ext uri="{FF2B5EF4-FFF2-40B4-BE49-F238E27FC236}">
                <a16:creationId xmlns:a16="http://schemas.microsoft.com/office/drawing/2014/main" id="{8E3652F5-85F3-3819-1DA5-D340252CBB3C}"/>
              </a:ext>
            </a:extLst>
          </p:cNvPr>
          <p:cNvSpPr txBox="1"/>
          <p:nvPr/>
        </p:nvSpPr>
        <p:spPr>
          <a:xfrm>
            <a:off x="5719025" y="5960329"/>
            <a:ext cx="820942" cy="53168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Esfera </a:t>
            </a:r>
          </a:p>
          <a:p>
            <a:r>
              <a:rPr lang="es-ES_tradnl" sz="1400" b="1" dirty="0"/>
              <a:t>Focal</a:t>
            </a:r>
          </a:p>
        </p:txBody>
      </p:sp>
      <p:sp>
        <p:nvSpPr>
          <p:cNvPr id="7" name="TextBox 14">
            <a:extLst>
              <a:ext uri="{FF2B5EF4-FFF2-40B4-BE49-F238E27FC236}">
                <a16:creationId xmlns:a16="http://schemas.microsoft.com/office/drawing/2014/main" id="{0DBA0C73-DC76-79EC-2493-1F501D8D97B5}"/>
              </a:ext>
            </a:extLst>
          </p:cNvPr>
          <p:cNvSpPr txBox="1"/>
          <p:nvPr/>
        </p:nvSpPr>
        <p:spPr>
          <a:xfrm>
            <a:off x="6722778" y="5954813"/>
            <a:ext cx="1709834" cy="75078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Proyección 2D de la Esfera Focal</a:t>
            </a:r>
          </a:p>
          <a:p>
            <a:endParaRPr lang="es-ES_tradnl" sz="1400" b="1" dirty="0"/>
          </a:p>
        </p:txBody>
      </p:sp>
      <p:pic>
        <p:nvPicPr>
          <p:cNvPr id="10" name="Picture 9">
            <a:extLst>
              <a:ext uri="{FF2B5EF4-FFF2-40B4-BE49-F238E27FC236}">
                <a16:creationId xmlns:a16="http://schemas.microsoft.com/office/drawing/2014/main" id="{0F9D12F3-36C8-834D-2D6C-92F5533FB64A}"/>
              </a:ext>
            </a:extLst>
          </p:cNvPr>
          <p:cNvPicPr>
            <a:picLocks noChangeAspect="1"/>
          </p:cNvPicPr>
          <p:nvPr/>
        </p:nvPicPr>
        <p:blipFill rotWithShape="1">
          <a:blip r:embed="rId5">
            <a:extLst>
              <a:ext uri="{28A0092B-C50C-407E-A947-70E740481C1C}">
                <a14:useLocalDpi xmlns:a14="http://schemas.microsoft.com/office/drawing/2010/main" val="0"/>
              </a:ext>
            </a:extLst>
          </a:blip>
          <a:srcRect l="759" t="17134" r="3271" b="1"/>
          <a:stretch/>
        </p:blipFill>
        <p:spPr bwMode="auto">
          <a:xfrm>
            <a:off x="3962400" y="4413881"/>
            <a:ext cx="4284133" cy="131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
            <a:extLst>
              <a:ext uri="{FF2B5EF4-FFF2-40B4-BE49-F238E27FC236}">
                <a16:creationId xmlns:a16="http://schemas.microsoft.com/office/drawing/2014/main" id="{18564E65-E75D-69B9-FC47-2A3326CF3D8E}"/>
              </a:ext>
            </a:extLst>
          </p:cNvPr>
          <p:cNvSpPr txBox="1"/>
          <p:nvPr/>
        </p:nvSpPr>
        <p:spPr>
          <a:xfrm>
            <a:off x="4047067" y="3852446"/>
            <a:ext cx="3510113"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sz="1600" b="1" dirty="0"/>
              <a:t>Desplazamiento Lateral /Corte</a:t>
            </a:r>
          </a:p>
        </p:txBody>
      </p:sp>
      <p:sp>
        <p:nvSpPr>
          <p:cNvPr id="12" name="TextBox 8">
            <a:extLst>
              <a:ext uri="{FF2B5EF4-FFF2-40B4-BE49-F238E27FC236}">
                <a16:creationId xmlns:a16="http://schemas.microsoft.com/office/drawing/2014/main" id="{639C011C-D47A-C2B0-E1CA-15AD8FFE00D7}"/>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3" name="TextBox 12">
            <a:extLst>
              <a:ext uri="{FF2B5EF4-FFF2-40B4-BE49-F238E27FC236}">
                <a16:creationId xmlns:a16="http://schemas.microsoft.com/office/drawing/2014/main" id="{E4148FDA-7D8D-43A5-3F28-288DA8D9B9C5}"/>
              </a:ext>
            </a:extLst>
          </p:cNvPr>
          <p:cNvSpPr txBox="1">
            <a:spLocks noChangeArrowheads="1"/>
          </p:cNvSpPr>
          <p:nvPr/>
        </p:nvSpPr>
        <p:spPr bwMode="auto">
          <a:xfrm>
            <a:off x="434975" y="5105400"/>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sp>
        <p:nvSpPr>
          <p:cNvPr id="14" name="Title 1">
            <a:extLst>
              <a:ext uri="{FF2B5EF4-FFF2-40B4-BE49-F238E27FC236}">
                <a16:creationId xmlns:a16="http://schemas.microsoft.com/office/drawing/2014/main" id="{0DD92977-8AFD-BFE8-3250-CDCCDACF3AE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326067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661C4EC-A649-C558-FC7E-5CC5A4EA32F6}"/>
              </a:ext>
            </a:extLst>
          </p:cNvPr>
          <p:cNvPicPr>
            <a:picLocks/>
          </p:cNvPicPr>
          <p:nvPr/>
        </p:nvPicPr>
        <p:blipFill>
          <a:blip r:embed="rId3"/>
          <a:stretch>
            <a:fillRect/>
          </a:stretch>
        </p:blipFill>
        <p:spPr>
          <a:xfrm>
            <a:off x="1151263" y="1386840"/>
            <a:ext cx="7315199" cy="5394960"/>
          </a:xfrm>
          <a:prstGeom prst="rect">
            <a:avLst/>
          </a:prstGeom>
        </p:spPr>
      </p:pic>
      <p:sp>
        <p:nvSpPr>
          <p:cNvPr id="4" name="Rectangle 3">
            <a:extLst>
              <a:ext uri="{FF2B5EF4-FFF2-40B4-BE49-F238E27FC236}">
                <a16:creationId xmlns:a16="http://schemas.microsoft.com/office/drawing/2014/main" id="{55E6F481-EFF3-7BBA-8C3E-915B23DDF75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C5C8D34E-9220-AC41-25D7-41D8DEA49A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8EA6AB4E-72BB-400C-5D3C-8B2E10645899}"/>
              </a:ext>
            </a:extLst>
          </p:cNvPr>
          <p:cNvSpPr txBox="1"/>
          <p:nvPr/>
        </p:nvSpPr>
        <p:spPr>
          <a:xfrm>
            <a:off x="6098997" y="1345174"/>
            <a:ext cx="2759212" cy="830997"/>
          </a:xfrm>
          <a:prstGeom prst="rect">
            <a:avLst/>
          </a:prstGeom>
          <a:solidFill>
            <a:schemeClr val="bg1"/>
          </a:solidFill>
        </p:spPr>
        <p:txBody>
          <a:bodyPr wrap="square">
            <a:spAutoFit/>
          </a:bodyPr>
          <a:lstStyle/>
          <a:p>
            <a:pPr eaLnBrk="1" hangingPunct="1">
              <a:defRPr/>
            </a:pPr>
            <a:endParaRPr lang="es-ES_tradnl" sz="1600" b="1" spc="200" dirty="0">
              <a:latin typeface="Arial" charset="0"/>
              <a:ea typeface="MS PGothic" charset="-128"/>
            </a:endParaRPr>
          </a:p>
          <a:p>
            <a:pPr eaLnBrk="1" hangingPunct="1">
              <a:defRPr/>
            </a:pPr>
            <a:endParaRPr lang="es-ES_tradnl" sz="1600" b="1" spc="200" dirty="0">
              <a:latin typeface="Arial" charset="0"/>
              <a:ea typeface="MS PGothic" charset="-128"/>
            </a:endParaRPr>
          </a:p>
          <a:p>
            <a:pPr eaLnBrk="1" hangingPunct="1">
              <a:defRPr/>
            </a:pPr>
            <a:r>
              <a:rPr lang="es-ES_tradnl" sz="1600" b="1" spc="200" dirty="0">
                <a:latin typeface="Arial" charset="0"/>
                <a:ea typeface="MS PGothic" charset="-128"/>
              </a:rPr>
              <a:t>Ondas de Superficie</a:t>
            </a:r>
          </a:p>
        </p:txBody>
      </p:sp>
      <p:sp>
        <p:nvSpPr>
          <p:cNvPr id="5" name="TextBox 4">
            <a:extLst>
              <a:ext uri="{FF2B5EF4-FFF2-40B4-BE49-F238E27FC236}">
                <a16:creationId xmlns:a16="http://schemas.microsoft.com/office/drawing/2014/main" id="{3EDD8677-CB7B-D893-45AA-C4E33D1D1DC2}"/>
              </a:ext>
            </a:extLst>
          </p:cNvPr>
          <p:cNvSpPr txBox="1">
            <a:spLocks noChangeArrowheads="1"/>
          </p:cNvSpPr>
          <p:nvPr/>
        </p:nvSpPr>
        <p:spPr bwMode="auto">
          <a:xfrm>
            <a:off x="2506598" y="1844407"/>
            <a:ext cx="210314" cy="2000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700" b="1" dirty="0">
                <a:latin typeface="Arial" panose="020B0604020202020204" pitchFamily="34" charset="0"/>
              </a:rPr>
              <a:t> </a:t>
            </a:r>
          </a:p>
        </p:txBody>
      </p:sp>
      <p:sp>
        <p:nvSpPr>
          <p:cNvPr id="6" name="TextBox 4">
            <a:extLst>
              <a:ext uri="{FF2B5EF4-FFF2-40B4-BE49-F238E27FC236}">
                <a16:creationId xmlns:a16="http://schemas.microsoft.com/office/drawing/2014/main" id="{116DC007-0694-5AB1-90FD-BEC3C3D0F56A}"/>
              </a:ext>
            </a:extLst>
          </p:cNvPr>
          <p:cNvSpPr txBox="1">
            <a:spLocks noChangeArrowheads="1"/>
          </p:cNvSpPr>
          <p:nvPr/>
        </p:nvSpPr>
        <p:spPr bwMode="auto">
          <a:xfrm>
            <a:off x="4083186" y="1906905"/>
            <a:ext cx="32092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S</a:t>
            </a:r>
          </a:p>
        </p:txBody>
      </p:sp>
      <p:sp>
        <p:nvSpPr>
          <p:cNvPr id="7" name="TextBox 4">
            <a:extLst>
              <a:ext uri="{FF2B5EF4-FFF2-40B4-BE49-F238E27FC236}">
                <a16:creationId xmlns:a16="http://schemas.microsoft.com/office/drawing/2014/main" id="{9F8C5926-2118-77FA-D8DA-69FE224C8609}"/>
              </a:ext>
            </a:extLst>
          </p:cNvPr>
          <p:cNvSpPr txBox="1">
            <a:spLocks noChangeArrowheads="1"/>
          </p:cNvSpPr>
          <p:nvPr/>
        </p:nvSpPr>
        <p:spPr bwMode="auto">
          <a:xfrm>
            <a:off x="4795855" y="189216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SS</a:t>
            </a:r>
          </a:p>
        </p:txBody>
      </p:sp>
      <p:sp>
        <p:nvSpPr>
          <p:cNvPr id="8" name="Rectangle 7">
            <a:extLst>
              <a:ext uri="{FF2B5EF4-FFF2-40B4-BE49-F238E27FC236}">
                <a16:creationId xmlns:a16="http://schemas.microsoft.com/office/drawing/2014/main" id="{EE6029C8-9539-D5A2-34A7-9828C9273BF5}"/>
              </a:ext>
            </a:extLst>
          </p:cNvPr>
          <p:cNvSpPr/>
          <p:nvPr/>
        </p:nvSpPr>
        <p:spPr>
          <a:xfrm>
            <a:off x="6019800" y="5659194"/>
            <a:ext cx="2383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0" name="TextBox 4">
            <a:extLst>
              <a:ext uri="{FF2B5EF4-FFF2-40B4-BE49-F238E27FC236}">
                <a16:creationId xmlns:a16="http://schemas.microsoft.com/office/drawing/2014/main" id="{B5D2FDED-3DBC-A5A3-A039-ADEA6682AEAD}"/>
              </a:ext>
            </a:extLst>
          </p:cNvPr>
          <p:cNvSpPr txBox="1">
            <a:spLocks noChangeArrowheads="1"/>
          </p:cNvSpPr>
          <p:nvPr/>
        </p:nvSpPr>
        <p:spPr bwMode="auto">
          <a:xfrm>
            <a:off x="5074494" y="1345174"/>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11" name="TextBox 4">
            <a:extLst>
              <a:ext uri="{FF2B5EF4-FFF2-40B4-BE49-F238E27FC236}">
                <a16:creationId xmlns:a16="http://schemas.microsoft.com/office/drawing/2014/main" id="{8908FBAA-AC46-E82C-1E31-C9F91BCB0AC3}"/>
              </a:ext>
            </a:extLst>
          </p:cNvPr>
          <p:cNvSpPr txBox="1">
            <a:spLocks noChangeArrowheads="1"/>
          </p:cNvSpPr>
          <p:nvPr/>
        </p:nvSpPr>
        <p:spPr bwMode="auto">
          <a:xfrm>
            <a:off x="5036389" y="1605880"/>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13" name="TextBox 4">
            <a:extLst>
              <a:ext uri="{FF2B5EF4-FFF2-40B4-BE49-F238E27FC236}">
                <a16:creationId xmlns:a16="http://schemas.microsoft.com/office/drawing/2014/main" id="{D1BBB85C-92F1-619C-86C5-D9EEFFD96AF2}"/>
              </a:ext>
            </a:extLst>
          </p:cNvPr>
          <p:cNvSpPr txBox="1">
            <a:spLocks noChangeArrowheads="1"/>
          </p:cNvSpPr>
          <p:nvPr/>
        </p:nvSpPr>
        <p:spPr bwMode="auto">
          <a:xfrm>
            <a:off x="4072277" y="1608825"/>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14" name="TextBox 4">
            <a:extLst>
              <a:ext uri="{FF2B5EF4-FFF2-40B4-BE49-F238E27FC236}">
                <a16:creationId xmlns:a16="http://schemas.microsoft.com/office/drawing/2014/main" id="{DA054F12-4E22-A8BC-BECE-5A30B5057A8B}"/>
              </a:ext>
            </a:extLst>
          </p:cNvPr>
          <p:cNvSpPr txBox="1">
            <a:spLocks noChangeArrowheads="1"/>
          </p:cNvSpPr>
          <p:nvPr/>
        </p:nvSpPr>
        <p:spPr bwMode="auto">
          <a:xfrm>
            <a:off x="3602443" y="131295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15" name="TextBox 4">
            <a:extLst>
              <a:ext uri="{FF2B5EF4-FFF2-40B4-BE49-F238E27FC236}">
                <a16:creationId xmlns:a16="http://schemas.microsoft.com/office/drawing/2014/main" id="{2B61CCAA-4EDF-0C52-064B-F5FD6DC35DDB}"/>
              </a:ext>
            </a:extLst>
          </p:cNvPr>
          <p:cNvSpPr txBox="1">
            <a:spLocks noChangeArrowheads="1"/>
          </p:cNvSpPr>
          <p:nvPr/>
        </p:nvSpPr>
        <p:spPr bwMode="auto">
          <a:xfrm>
            <a:off x="2886454" y="1263750"/>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3" name="TextBox 4">
            <a:extLst>
              <a:ext uri="{FF2B5EF4-FFF2-40B4-BE49-F238E27FC236}">
                <a16:creationId xmlns:a16="http://schemas.microsoft.com/office/drawing/2014/main" id="{3198309E-AED2-2D90-3F4D-35074D7060F6}"/>
              </a:ext>
            </a:extLst>
          </p:cNvPr>
          <p:cNvSpPr txBox="1">
            <a:spLocks noChangeArrowheads="1"/>
          </p:cNvSpPr>
          <p:nvPr/>
        </p:nvSpPr>
        <p:spPr bwMode="auto">
          <a:xfrm>
            <a:off x="2846151" y="1505853"/>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a:t>
            </a:r>
          </a:p>
        </p:txBody>
      </p:sp>
      <p:sp>
        <p:nvSpPr>
          <p:cNvPr id="14342" name="TextBox 4">
            <a:extLst>
              <a:ext uri="{FF2B5EF4-FFF2-40B4-BE49-F238E27FC236}">
                <a16:creationId xmlns:a16="http://schemas.microsoft.com/office/drawing/2014/main" id="{23AD29E1-7026-CD3A-008B-C5163764F429}"/>
              </a:ext>
            </a:extLst>
          </p:cNvPr>
          <p:cNvSpPr txBox="1">
            <a:spLocks noChangeArrowheads="1"/>
          </p:cNvSpPr>
          <p:nvPr/>
        </p:nvSpPr>
        <p:spPr bwMode="auto">
          <a:xfrm>
            <a:off x="3206948" y="1454456"/>
            <a:ext cx="4667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PP</a:t>
            </a:r>
          </a:p>
        </p:txBody>
      </p:sp>
      <p:sp>
        <p:nvSpPr>
          <p:cNvPr id="16" name="TextBox 4">
            <a:extLst>
              <a:ext uri="{FF2B5EF4-FFF2-40B4-BE49-F238E27FC236}">
                <a16:creationId xmlns:a16="http://schemas.microsoft.com/office/drawing/2014/main" id="{B87CFE76-BC56-8330-AD98-D2A98113CB34}"/>
              </a:ext>
            </a:extLst>
          </p:cNvPr>
          <p:cNvSpPr txBox="1">
            <a:spLocks noChangeArrowheads="1"/>
          </p:cNvSpPr>
          <p:nvPr/>
        </p:nvSpPr>
        <p:spPr bwMode="auto">
          <a:xfrm>
            <a:off x="2513799" y="189216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  </a:t>
            </a:r>
          </a:p>
        </p:txBody>
      </p:sp>
      <p:sp>
        <p:nvSpPr>
          <p:cNvPr id="17" name="TextBox 6">
            <a:extLst>
              <a:ext uri="{FF2B5EF4-FFF2-40B4-BE49-F238E27FC236}">
                <a16:creationId xmlns:a16="http://schemas.microsoft.com/office/drawing/2014/main" id="{9B76305B-90B6-F08D-C2E4-E29B205721B5}"/>
              </a:ext>
            </a:extLst>
          </p:cNvPr>
          <p:cNvSpPr txBox="1">
            <a:spLocks noChangeArrowheads="1"/>
          </p:cNvSpPr>
          <p:nvPr/>
        </p:nvSpPr>
        <p:spPr bwMode="auto">
          <a:xfrm>
            <a:off x="1794466" y="5385961"/>
            <a:ext cx="6731173" cy="99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de superficie viajaron los 10.201 km (6.339 millas) a lo largo del perímetro de la Tierra desde el terremoto hasta la estación de registro. La onda superficial comenzó a llegar a Bend 47 minutos después de ocurrido el terremoto en Taiwán.</a:t>
            </a:r>
          </a:p>
        </p:txBody>
      </p:sp>
      <p:sp>
        <p:nvSpPr>
          <p:cNvPr id="18" name="TextBox 9">
            <a:extLst>
              <a:ext uri="{FF2B5EF4-FFF2-40B4-BE49-F238E27FC236}">
                <a16:creationId xmlns:a16="http://schemas.microsoft.com/office/drawing/2014/main" id="{48BABDB8-4C9C-3976-11DD-DAEE6F85E712}"/>
              </a:ext>
            </a:extLst>
          </p:cNvPr>
          <p:cNvSpPr txBox="1">
            <a:spLocks noChangeArrowheads="1"/>
          </p:cNvSpPr>
          <p:nvPr/>
        </p:nvSpPr>
        <p:spPr bwMode="auto">
          <a:xfrm>
            <a:off x="1731052" y="4492326"/>
            <a:ext cx="7127156"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S son ondas transversales que siguen el misma trayectoria a través del manto que las ondas P. Las ondas S tardaron 24 minutos y 6 segundos en viajar desde el terremoto hasta Bend. Para este terremoto. S y SS no son arribos prominentes</a:t>
            </a:r>
          </a:p>
        </p:txBody>
      </p:sp>
      <p:sp>
        <p:nvSpPr>
          <p:cNvPr id="19" name="TextBox 5">
            <a:extLst>
              <a:ext uri="{FF2B5EF4-FFF2-40B4-BE49-F238E27FC236}">
                <a16:creationId xmlns:a16="http://schemas.microsoft.com/office/drawing/2014/main" id="{5912C07E-CD8D-4276-4D2E-D5F6A3F00D1A}"/>
              </a:ext>
            </a:extLst>
          </p:cNvPr>
          <p:cNvSpPr txBox="1">
            <a:spLocks noChangeArrowheads="1"/>
          </p:cNvSpPr>
          <p:nvPr/>
        </p:nvSpPr>
        <p:spPr bwMode="auto">
          <a:xfrm>
            <a:off x="2592271" y="3830084"/>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_tradnl" altLang="en-US" sz="1400" dirty="0">
                <a:cs typeface="Arial" panose="020B0604020202020204" pitchFamily="34" charset="0"/>
              </a:rPr>
              <a:t>PP, es una onda de compresión que rebotó en la superficie de la Tierra a mitad de la trayectoria entre el terremoto y el sismómetro.</a:t>
            </a:r>
            <a:endParaRPr lang="es-ES_tradnl" altLang="ja-JP" sz="1400" dirty="0">
              <a:cs typeface="Arial" panose="020B0604020202020204" pitchFamily="34" charset="0"/>
            </a:endParaRPr>
          </a:p>
        </p:txBody>
      </p:sp>
      <p:sp>
        <p:nvSpPr>
          <p:cNvPr id="20" name="TextBox 4">
            <a:extLst>
              <a:ext uri="{FF2B5EF4-FFF2-40B4-BE49-F238E27FC236}">
                <a16:creationId xmlns:a16="http://schemas.microsoft.com/office/drawing/2014/main" id="{BD5DDA46-038D-B979-8D46-9FBD9AA14F06}"/>
              </a:ext>
            </a:extLst>
          </p:cNvPr>
          <p:cNvSpPr txBox="1">
            <a:spLocks noChangeArrowheads="1"/>
          </p:cNvSpPr>
          <p:nvPr/>
        </p:nvSpPr>
        <p:spPr bwMode="auto">
          <a:xfrm>
            <a:off x="1777884" y="3167842"/>
            <a:ext cx="7080324"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Después del terremoto, las ondas de compresión P tardaron 13 minutos y 6 segundos en recorrer una trayectoria curva a través del manto hasta llegar a Bend Oregón.</a:t>
            </a:r>
          </a:p>
        </p:txBody>
      </p:sp>
      <p:sp>
        <p:nvSpPr>
          <p:cNvPr id="14340" name="TextBox 7">
            <a:extLst>
              <a:ext uri="{FF2B5EF4-FFF2-40B4-BE49-F238E27FC236}">
                <a16:creationId xmlns:a16="http://schemas.microsoft.com/office/drawing/2014/main" id="{714B9000-11B1-F4DB-B627-62BEA65910EB}"/>
              </a:ext>
            </a:extLst>
          </p:cNvPr>
          <p:cNvSpPr txBox="1">
            <a:spLocks noChangeArrowheads="1"/>
          </p:cNvSpPr>
          <p:nvPr/>
        </p:nvSpPr>
        <p:spPr bwMode="auto">
          <a:xfrm>
            <a:off x="1295400" y="765419"/>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Oregón (BNOR) esta ilustrado em la parte inferior.  Bend esta a 10.201 km (6,339 millas, 91,5°) desde la localización del terremoto.  </a:t>
            </a:r>
          </a:p>
        </p:txBody>
      </p:sp>
      <p:sp>
        <p:nvSpPr>
          <p:cNvPr id="2" name="Title 1">
            <a:extLst>
              <a:ext uri="{FF2B5EF4-FFF2-40B4-BE49-F238E27FC236}">
                <a16:creationId xmlns:a16="http://schemas.microsoft.com/office/drawing/2014/main" id="{F015F239-0EFB-953C-81C8-4E86C170A8E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6,9 TAIWÁN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18 de Septiembre, 2022 a las 06:44:14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C7D392D-A677-6168-8598-8C7F05EF23B5}"/>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5" name="TextBox 9">
            <a:extLst>
              <a:ext uri="{FF2B5EF4-FFF2-40B4-BE49-F238E27FC236}">
                <a16:creationId xmlns:a16="http://schemas.microsoft.com/office/drawing/2014/main" id="{79B8DC16-B40B-1768-D52D-20B139437B0A}"/>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13065</TotalTime>
  <Words>1651</Words>
  <Application>Microsoft Macintosh PowerPoint</Application>
  <PresentationFormat>On-screen Show (4:3)</PresentationFormat>
  <Paragraphs>129</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789</cp:revision>
  <dcterms:created xsi:type="dcterms:W3CDTF">2009-05-31T20:07:40Z</dcterms:created>
  <dcterms:modified xsi:type="dcterms:W3CDTF">2022-09-22T14:14:13Z</dcterms:modified>
</cp:coreProperties>
</file>