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8" r:id="rId1"/>
  </p:sldMasterIdLst>
  <p:notesMasterIdLst>
    <p:notesMasterId r:id="rId12"/>
  </p:notesMasterIdLst>
  <p:sldIdLst>
    <p:sldId id="256" r:id="rId2"/>
    <p:sldId id="257" r:id="rId3"/>
    <p:sldId id="266" r:id="rId4"/>
    <p:sldId id="259" r:id="rId5"/>
    <p:sldId id="267" r:id="rId6"/>
    <p:sldId id="261" r:id="rId7"/>
    <p:sldId id="269" r:id="rId8"/>
    <p:sldId id="262" r:id="rId9"/>
    <p:sldId id="264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40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18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500A37-453A-47B2-9837-FD91A68E519B}" type="datetimeFigureOut">
              <a:rPr lang="en-US"/>
              <a:t>8/6/15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2D29B-7105-4762-8D82-7F9B1C102C6C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59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2D29B-7105-4762-8D82-7F9B1C102C6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962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2D29B-7105-4762-8D82-7F9B1C102C6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086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2D29B-7105-4762-8D82-7F9B1C102C6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977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2D29B-7105-4762-8D82-7F9B1C102C6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466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2D29B-7105-4762-8D82-7F9B1C102C6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7330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2D29B-7105-4762-8D82-7F9B1C102C6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3049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C2D29B-7105-4762-8D82-7F9B1C102C6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11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57319"/>
            <a:ext cx="8915400" cy="8778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034553"/>
            <a:ext cx="8001000" cy="3823447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1ACA-A538-B647-B986-86F596E37AC0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DD8E-43D1-DB44-8087-601B8F9D6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87987" y="2048256"/>
            <a:ext cx="3427413" cy="420624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2039112"/>
            <a:ext cx="457200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2431ACA-A538-B647-B986-86F596E37AC0}" type="datetimeFigureOut">
              <a:rPr lang="en-US" smtClean="0"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DD8E-43D1-DB44-8087-601B8F9D6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1ACA-A538-B647-B986-86F596E37AC0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2431ACA-A538-B647-B986-86F596E37AC0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4928616" y="1129553"/>
            <a:ext cx="3986784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8915400" cy="877824"/>
          </a:xfrm>
        </p:spPr>
        <p:txBody>
          <a:bodyPr tIns="137160" bIns="137160" anchor="b" anchorCtr="0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002305"/>
            <a:ext cx="8001000" cy="1855695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137160" rIns="274320" bIns="13716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2431ACA-A538-B647-B986-86F596E37AC0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6601968" cy="29809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7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7543800" y="1129553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7543800" y="2629169"/>
            <a:ext cx="1371600" cy="148132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1ACA-A538-B647-B986-86F596E37AC0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DD8E-43D1-DB44-8087-601B8F9D6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87553" y="1129554"/>
            <a:ext cx="914400" cy="5533278"/>
          </a:xfrm>
        </p:spPr>
        <p:txBody>
          <a:bodyPr vert="eaVert" lIns="274320" tIns="685800" bIns="68580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1734671"/>
            <a:ext cx="6426200" cy="4542304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1ACA-A538-B647-B986-86F596E37AC0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DD8E-43D1-DB44-8087-601B8F9D6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1ACA-A538-B647-B986-86F596E37AC0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DD8E-43D1-DB44-8087-601B8F9D6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5435"/>
            <a:ext cx="8915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943600"/>
            <a:ext cx="8001000" cy="91440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2608" tIns="91440" rIns="274320" bIns="91440" rtlCol="0" anchor="t" anchorCtr="0"/>
          <a:lstStyle>
            <a:lvl1pPr marL="0" indent="0" algn="l" defTabSz="914400" rtl="0" eaLnBrk="1" latinLnBrk="0" hangingPunct="1">
              <a:spcBef>
                <a:spcPts val="300"/>
              </a:spcBef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1ACA-A538-B647-B986-86F596E37AC0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27100" y="1129553"/>
            <a:ext cx="7988300" cy="3886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200399"/>
            <a:ext cx="8915400" cy="2286000"/>
          </a:xfrm>
          <a:solidFill>
            <a:schemeClr val="tx2"/>
          </a:solidFill>
        </p:spPr>
        <p:txBody>
          <a:bodyPr vert="horz" lIns="1188720" tIns="45720" rIns="274320" bIns="45720" rtlCol="0" anchor="b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484607"/>
            <a:ext cx="8001000" cy="777240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91440" rIns="274320" bIns="91440" rtlCol="0" anchor="ctr" anchorCtr="0">
            <a:normAutofit/>
          </a:bodyPr>
          <a:lstStyle>
            <a:lvl1pPr marL="0" indent="0" algn="l" defTabSz="914400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1ACA-A538-B647-B986-86F596E37AC0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DD8E-43D1-DB44-8087-601B8F9D6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7534" y="2595563"/>
            <a:ext cx="3566160" cy="368141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800"/>
            </a:lvl6pPr>
            <a:lvl7pPr marL="2055813" indent="-344488">
              <a:defRPr sz="1800"/>
            </a:lvl7pPr>
            <a:lvl8pPr marL="2055813" indent="-344488">
              <a:defRPr sz="1800"/>
            </a:lvl8pPr>
            <a:lvl9pPr marL="2055813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2431ACA-A538-B647-B986-86F596E37AC0}" type="datetimeFigureOut">
              <a:rPr lang="en-US" smtClean="0"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DD8E-43D1-DB44-8087-601B8F9D6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588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588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7534" y="2017713"/>
            <a:ext cx="3566160" cy="87788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7534" y="3065929"/>
            <a:ext cx="3566160" cy="321104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1600"/>
            </a:lvl6pPr>
            <a:lvl7pPr marL="2055813" indent="-344488">
              <a:defRPr sz="1600"/>
            </a:lvl7pPr>
            <a:lvl8pPr marL="2055813" indent="-344488">
              <a:defRPr sz="1600"/>
            </a:lvl8pPr>
            <a:lvl9pPr marL="2055813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2431ACA-A538-B647-B986-86F596E37AC0}" type="datetimeFigureOut">
              <a:rPr lang="en-US" smtClean="0"/>
              <a:t>8/6/15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120588" y="188259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DD8E-43D1-DB44-8087-601B8F9D6A9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212028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238974" y="2904565"/>
            <a:ext cx="3383280" cy="1588"/>
          </a:xfrm>
          <a:prstGeom prst="line">
            <a:avLst/>
          </a:prstGeom>
          <a:ln w="38100"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1ACA-A538-B647-B986-86F596E37AC0}" type="datetimeFigureOut">
              <a:rPr lang="en-US" smtClean="0"/>
              <a:t>8/6/15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DD8E-43D1-DB44-8087-601B8F9D6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31ACA-A538-B647-B986-86F596E37AC0}" type="datetimeFigureOut">
              <a:rPr lang="en-US" smtClean="0"/>
              <a:t>8/6/15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DD8E-43D1-DB44-8087-601B8F9D6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24712"/>
            <a:ext cx="8915400" cy="914400"/>
          </a:xfr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7534" y="2590800"/>
            <a:ext cx="3566160" cy="3686175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055813" indent="-344488">
              <a:defRPr sz="2000"/>
            </a:lvl6pPr>
            <a:lvl7pPr marL="2055813" indent="-344488">
              <a:defRPr sz="2000"/>
            </a:lvl7pPr>
            <a:lvl8pPr marL="2055813" indent="-344488">
              <a:defRPr sz="2000"/>
            </a:lvl8pPr>
            <a:lvl9pPr marL="2055813" indent="-344488"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00952" y="2039111"/>
            <a:ext cx="3566160" cy="422452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92608" tIns="274320" rIns="274320" bIns="2743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/>
              </a:buClr>
              <a:buFont typeface="Wingdings 2" pitchFamily="18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580094" y="188259"/>
            <a:ext cx="2133600" cy="365125"/>
          </a:xfrm>
        </p:spPr>
        <p:txBody>
          <a:bodyPr/>
          <a:lstStyle/>
          <a:p>
            <a:fld id="{D2431ACA-A538-B647-B986-86F596E37AC0}" type="datetimeFigureOut">
              <a:rPr lang="en-US" smtClean="0"/>
              <a:t>8/6/15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ADD8E-43D1-DB44-8087-601B8F9D6A9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23856"/>
            <a:ext cx="8913813" cy="914400"/>
          </a:xfrm>
          <a:prstGeom prst="rect">
            <a:avLst/>
          </a:prstGeom>
          <a:solidFill>
            <a:schemeClr val="tx2"/>
          </a:solidFill>
        </p:spPr>
        <p:txBody>
          <a:bodyPr vert="horz" lIns="1188720" tIns="45720" rIns="27432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4424" y="2595562"/>
            <a:ext cx="7610476" cy="36707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0094" y="18825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2431ACA-A538-B647-B986-86F596E37AC0}" type="datetimeFigureOut">
              <a:rPr lang="en-US" smtClean="0"/>
              <a:t>8/6/15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0588" y="188259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89894" y="6569075"/>
            <a:ext cx="457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BEADD8E-43D1-DB44-8087-601B8F9D6A9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0"/>
            <a:ext cx="7999413" cy="18288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14400" y="6675120"/>
            <a:ext cx="7999413" cy="18288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</p:sldLayoutIdLst>
  <p:txStyles>
    <p:titleStyle>
      <a:lvl1pPr marL="0" indent="0"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Font typeface="Wingdings 2" pitchFamily="18" charset="2"/>
        <a:buChar char="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Font typeface="Wingdings 2" pitchFamily="18" charset="2"/>
        <a:buChar char="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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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s.iris.edu/ds/products/emc-earthmodels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45925"/>
            <a:ext cx="7772400" cy="1470025"/>
          </a:xfrm>
        </p:spPr>
        <p:txBody>
          <a:bodyPr/>
          <a:lstStyle/>
          <a:p>
            <a:r>
              <a:rPr lang="en-US" dirty="0" smtClean="0"/>
              <a:t>Tomography Model Comparison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96107" y="3197288"/>
            <a:ext cx="6400800" cy="2264212"/>
          </a:xfrm>
        </p:spPr>
        <p:txBody>
          <a:bodyPr>
            <a:normAutofit/>
          </a:bodyPr>
          <a:lstStyle/>
          <a:p>
            <a:r>
              <a:rPr lang="en-US" dirty="0" smtClean="0"/>
              <a:t>Andrea Gallegos</a:t>
            </a:r>
          </a:p>
          <a:p>
            <a:r>
              <a:rPr lang="en-US" dirty="0" err="1" smtClean="0"/>
              <a:t>Maeva</a:t>
            </a:r>
            <a:r>
              <a:rPr lang="en-US" dirty="0" smtClean="0"/>
              <a:t> </a:t>
            </a:r>
            <a:r>
              <a:rPr lang="en-US" dirty="0" err="1" smtClean="0"/>
              <a:t>Pourpoint</a:t>
            </a:r>
            <a:endParaRPr lang="en-US" dirty="0" smtClean="0"/>
          </a:p>
          <a:p>
            <a:r>
              <a:rPr lang="en-US" dirty="0" err="1" smtClean="0"/>
              <a:t>Mostafa</a:t>
            </a:r>
            <a:r>
              <a:rPr lang="en-US" dirty="0" smtClean="0"/>
              <a:t> </a:t>
            </a:r>
            <a:r>
              <a:rPr lang="en-US" dirty="0" err="1" smtClean="0"/>
              <a:t>Mousavi</a:t>
            </a:r>
            <a:endParaRPr lang="en-US" dirty="0" smtClean="0"/>
          </a:p>
          <a:p>
            <a:r>
              <a:rPr lang="en-US" dirty="0" smtClean="0"/>
              <a:t>Kevin M. Ward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92918" y="5992709"/>
            <a:ext cx="43826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IRIS </a:t>
            </a:r>
            <a:r>
              <a:rPr lang="en-US" dirty="0" err="1" smtClean="0"/>
              <a:t>EarthScope</a:t>
            </a:r>
            <a:r>
              <a:rPr lang="en-US" dirty="0" smtClean="0"/>
              <a:t> Advanced Short Course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8205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8804" y="47096"/>
            <a:ext cx="7772400" cy="1470025"/>
          </a:xfrm>
        </p:spPr>
        <p:txBody>
          <a:bodyPr/>
          <a:lstStyle/>
          <a:p>
            <a:r>
              <a:rPr lang="en-US" dirty="0" smtClean="0"/>
              <a:t>Acknowledgments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628809" y="2246985"/>
            <a:ext cx="8001000" cy="3823447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Thank you to IRIS DMC, Indiana University, and all the instructors!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119509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995"/>
            <a:ext cx="7772400" cy="1470025"/>
          </a:xfrm>
        </p:spPr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19462"/>
            <a:ext cx="6400800" cy="1752600"/>
          </a:xfrm>
        </p:spPr>
        <p:txBody>
          <a:bodyPr/>
          <a:lstStyle/>
          <a:p>
            <a:pPr algn="l"/>
            <a:r>
              <a:rPr lang="en-US" dirty="0"/>
              <a:t>C</a:t>
            </a:r>
            <a:r>
              <a:rPr lang="en-US" dirty="0" smtClean="0"/>
              <a:t>ompare differing tomography models in order to report a quantitative measure of similarity.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006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700"/>
            <a:ext cx="7772400" cy="1470025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85465"/>
            <a:ext cx="6400800" cy="3135727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We want to be able to report which features in a tomography image are robust across different models and which are not.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Areas of high disagreement may indicate the presence of artifacts in one or both models that are being compared.</a:t>
            </a:r>
          </a:p>
          <a:p>
            <a:pPr marL="457200" indent="-457200" algn="l">
              <a:buFont typeface="Arial"/>
              <a:buChar char="•"/>
            </a:pPr>
            <a:endParaRPr lang="en-US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527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5702"/>
            <a:ext cx="7772400" cy="1470025"/>
          </a:xfrm>
        </p:spPr>
        <p:txBody>
          <a:bodyPr/>
          <a:lstStyle/>
          <a:p>
            <a:r>
              <a:rPr lang="en-US" dirty="0" smtClean="0"/>
              <a:t>Example Tomographic Models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0689" y="2325771"/>
            <a:ext cx="6400800" cy="272072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IRIS earth models can be found in </a:t>
            </a:r>
            <a:r>
              <a:rPr lang="en-US" dirty="0" err="1" smtClean="0"/>
              <a:t>NetCDF</a:t>
            </a:r>
            <a:r>
              <a:rPr lang="en-US" dirty="0" smtClean="0"/>
              <a:t> format at </a:t>
            </a:r>
            <a:r>
              <a:rPr lang="en-US" dirty="0" smtClean="0">
                <a:hlinkClick r:id="rId3"/>
              </a:rPr>
              <a:t>https://ds.iris.edu/ds/products/emc-earthmodels</a:t>
            </a:r>
            <a:endParaRPr lang="en-US" dirty="0" smtClean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884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5702"/>
            <a:ext cx="7772400" cy="1470025"/>
          </a:xfrm>
        </p:spPr>
        <p:txBody>
          <a:bodyPr/>
          <a:lstStyle/>
          <a:p>
            <a:r>
              <a:rPr lang="en-US" dirty="0" smtClean="0"/>
              <a:t>2D Cross Correlation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0689" y="2325771"/>
            <a:ext cx="6400800" cy="2720720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Cross correlation is a measure of the similarity of two sets of data. In this case we are measuring the similarity of two tomographic models.</a:t>
            </a:r>
          </a:p>
          <a:p>
            <a:pPr algn="l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4085" y="3521860"/>
            <a:ext cx="2082800" cy="143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00109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-66"/>
            <a:ext cx="7772400" cy="1470025"/>
          </a:xfrm>
        </p:spPr>
        <p:txBody>
          <a:bodyPr/>
          <a:lstStyle/>
          <a:p>
            <a:r>
              <a:rPr lang="en-US" dirty="0" smtClean="0"/>
              <a:t>Work Flow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659859" y="1998644"/>
            <a:ext cx="7895520" cy="3476215"/>
            <a:chOff x="294261" y="1565654"/>
            <a:chExt cx="7895520" cy="3476215"/>
          </a:xfrm>
        </p:grpSpPr>
        <p:grpSp>
          <p:nvGrpSpPr>
            <p:cNvPr id="7" name="Group 6"/>
            <p:cNvGrpSpPr/>
            <p:nvPr/>
          </p:nvGrpSpPr>
          <p:grpSpPr>
            <a:xfrm>
              <a:off x="294261" y="1650321"/>
              <a:ext cx="2415435" cy="1054120"/>
              <a:chOff x="1070760" y="2988054"/>
              <a:chExt cx="2415435" cy="1054120"/>
            </a:xfrm>
          </p:grpSpPr>
          <p:sp>
            <p:nvSpPr>
              <p:cNvPr id="5" name="Rounded Rectangle 4"/>
              <p:cNvSpPr/>
              <p:nvPr/>
            </p:nvSpPr>
            <p:spPr>
              <a:xfrm>
                <a:off x="1070760" y="2988054"/>
                <a:ext cx="2315830" cy="105412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1070760" y="3042673"/>
                <a:ext cx="2415435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Download model from IRIS EMC-</a:t>
                </a:r>
                <a:r>
                  <a:rPr lang="en-US" dirty="0" err="1" smtClean="0"/>
                  <a:t>Earthmodels</a:t>
                </a:r>
                <a:r>
                  <a:rPr lang="en-US" dirty="0" smtClean="0"/>
                  <a:t>.</a:t>
                </a:r>
                <a:endParaRPr lang="en-US" dirty="0"/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2992694" y="1650321"/>
              <a:ext cx="2415435" cy="1054120"/>
              <a:chOff x="1070760" y="2988054"/>
              <a:chExt cx="2415435" cy="1054120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1070760" y="2988054"/>
                <a:ext cx="2315830" cy="105412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1070760" y="3034512"/>
                <a:ext cx="241543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Format the data to be input in cross-correlation.</a:t>
                </a:r>
                <a:endParaRPr lang="en-US" dirty="0"/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2893089" y="3681356"/>
              <a:ext cx="2415435" cy="1360513"/>
              <a:chOff x="1070760" y="2988054"/>
              <a:chExt cx="2415435" cy="1054120"/>
            </a:xfrm>
          </p:grpSpPr>
          <p:sp>
            <p:nvSpPr>
              <p:cNvPr id="21" name="Rounded Rectangle 20"/>
              <p:cNvSpPr/>
              <p:nvPr/>
            </p:nvSpPr>
            <p:spPr>
              <a:xfrm>
                <a:off x="1070760" y="2988054"/>
                <a:ext cx="2315830" cy="105412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1070760" y="3043653"/>
                <a:ext cx="241543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Conclude which features are statistically robust.</a:t>
                </a:r>
                <a:endParaRPr lang="en-US" dirty="0"/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5774346" y="3681356"/>
              <a:ext cx="2415435" cy="1254671"/>
              <a:chOff x="1070760" y="2988054"/>
              <a:chExt cx="2415435" cy="1054120"/>
            </a:xfrm>
          </p:grpSpPr>
          <p:sp>
            <p:nvSpPr>
              <p:cNvPr id="24" name="Rounded Rectangle 23"/>
              <p:cNvSpPr/>
              <p:nvPr/>
            </p:nvSpPr>
            <p:spPr>
              <a:xfrm>
                <a:off x="1070760" y="2988054"/>
                <a:ext cx="2315830" cy="1054120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1070760" y="3089681"/>
                <a:ext cx="2415435" cy="5430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Execute a statistical significance test.</a:t>
                </a:r>
                <a:endParaRPr lang="en-US" dirty="0"/>
              </a:p>
            </p:txBody>
          </p:sp>
        </p:grpSp>
        <p:grpSp>
          <p:nvGrpSpPr>
            <p:cNvPr id="26" name="Group 25"/>
            <p:cNvGrpSpPr/>
            <p:nvPr/>
          </p:nvGrpSpPr>
          <p:grpSpPr>
            <a:xfrm>
              <a:off x="5774346" y="1565654"/>
              <a:ext cx="2415435" cy="1431546"/>
              <a:chOff x="1070760" y="2988054"/>
              <a:chExt cx="2415435" cy="1431546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1070760" y="2988054"/>
                <a:ext cx="2315830" cy="1431546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1070760" y="3044149"/>
                <a:ext cx="2415435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Plot the resulting correlation in order to visually inspect pattern similarity.</a:t>
                </a:r>
                <a:endParaRPr lang="en-US" dirty="0"/>
              </a:p>
            </p:txBody>
          </p:sp>
        </p:grpSp>
        <p:cxnSp>
          <p:nvCxnSpPr>
            <p:cNvPr id="30" name="Straight Arrow Connector 29"/>
            <p:cNvCxnSpPr>
              <a:endCxn id="10" idx="1"/>
            </p:cNvCxnSpPr>
            <p:nvPr/>
          </p:nvCxnSpPr>
          <p:spPr>
            <a:xfrm>
              <a:off x="2610091" y="2156091"/>
              <a:ext cx="382603" cy="235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5308524" y="2156091"/>
              <a:ext cx="465822" cy="235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27" idx="2"/>
              <a:endCxn id="24" idx="0"/>
            </p:cNvCxnSpPr>
            <p:nvPr/>
          </p:nvCxnSpPr>
          <p:spPr>
            <a:xfrm>
              <a:off x="6932261" y="2997200"/>
              <a:ext cx="0" cy="68415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24" idx="1"/>
            </p:cNvCxnSpPr>
            <p:nvPr/>
          </p:nvCxnSpPr>
          <p:spPr>
            <a:xfrm flipH="1">
              <a:off x="5208919" y="4308692"/>
              <a:ext cx="565427" cy="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6236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Successes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335" y="1509405"/>
            <a:ext cx="6257767" cy="5081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68956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450968" y="3544062"/>
            <a:ext cx="362135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[[  30   89  176  290  430  595  550  482  392  281  150]</a:t>
            </a:r>
          </a:p>
          <a:p>
            <a:r>
              <a:rPr lang="en-US" dirty="0"/>
              <a:t> [ 156  342  556  796 1060 1346 1160  956  736  502  256]</a:t>
            </a:r>
          </a:p>
          <a:p>
            <a:r>
              <a:rPr lang="en-US" dirty="0"/>
              <a:t> [  30   61   92  122  150  175  130   90   56   29   10]]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dirty="0" smtClean="0"/>
              <a:t>Successes II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15782" y="1748693"/>
            <a:ext cx="3956539" cy="1827384"/>
          </a:xfrm>
          <a:prstGeom prst="rect">
            <a:avLst/>
          </a:prstGeom>
        </p:spPr>
      </p:pic>
      <p:pic>
        <p:nvPicPr>
          <p:cNvPr id="4" name="Picture 3" descr="figure_1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6" t="8156" r="6592" b="11227"/>
          <a:stretch/>
        </p:blipFill>
        <p:spPr>
          <a:xfrm>
            <a:off x="283019" y="1909855"/>
            <a:ext cx="4832763" cy="318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12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8804" y="47096"/>
            <a:ext cx="7772400" cy="1470025"/>
          </a:xfrm>
        </p:spPr>
        <p:txBody>
          <a:bodyPr/>
          <a:lstStyle/>
          <a:p>
            <a:r>
              <a:rPr lang="en-US" dirty="0" smtClean="0"/>
              <a:t>Suggestions for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14679" y="1819462"/>
            <a:ext cx="7609503" cy="4272849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/>
              <a:t>Mathematical techniques?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Computational approaches?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smtClean="0"/>
              <a:t>i.e. Languages, GUI or no GUI, etc.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Other applications?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 smtClean="0"/>
              <a:t>i.e. Gravity models?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 smtClean="0"/>
              <a:t>Usefulness?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595026"/>
      </p:ext>
    </p:extLst>
  </p:cSld>
  <p:clrMapOvr>
    <a:masterClrMapping/>
  </p:clrMapOvr>
</p:sld>
</file>

<file path=ppt/theme/theme1.xml><?xml version="1.0" encoding="utf-8"?>
<a:theme xmlns:a="http://schemas.openxmlformats.org/drawingml/2006/main" name="Perception">
  <a:themeElements>
    <a:clrScheme name="Perception">
      <a:dk1>
        <a:sysClr val="windowText" lastClr="000000"/>
      </a:dk1>
      <a:lt1>
        <a:sysClr val="window" lastClr="FFFFFF"/>
      </a:lt1>
      <a:dk2>
        <a:srgbClr val="333333"/>
      </a:dk2>
      <a:lt2>
        <a:srgbClr val="BBC0AC"/>
      </a:lt2>
      <a:accent1>
        <a:srgbClr val="A2C816"/>
      </a:accent1>
      <a:accent2>
        <a:srgbClr val="E07602"/>
      </a:accent2>
      <a:accent3>
        <a:srgbClr val="E4C402"/>
      </a:accent3>
      <a:accent4>
        <a:srgbClr val="7DC1EF"/>
      </a:accent4>
      <a:accent5>
        <a:srgbClr val="21449B"/>
      </a:accent5>
      <a:accent6>
        <a:srgbClr val="A2B170"/>
      </a:accent6>
      <a:hlink>
        <a:srgbClr val="8DA440"/>
      </a:hlink>
      <a:folHlink>
        <a:srgbClr val="4C4F3F"/>
      </a:folHlink>
    </a:clrScheme>
    <a:fontScheme name="Perception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erception">
      <a:fillStyleLst>
        <a:solidFill>
          <a:schemeClr val="phClr"/>
        </a:solidFill>
        <a:solidFill>
          <a:schemeClr val="phClr">
            <a:shade val="90000"/>
          </a:schemeClr>
        </a:solidFill>
        <a:solidFill>
          <a:schemeClr val="phClr">
            <a:shade val="80000"/>
          </a:schemeClr>
        </a:solidFill>
      </a:fillStyleLst>
      <a:lnStyleLst>
        <a:ln w="12700" cap="flat" cmpd="sng" algn="ctr">
          <a:solidFill>
            <a:schemeClr val="phClr"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>
              <a:alpha val="8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bliqueTopRight"/>
            <a:lightRig rig="threePt" dir="tl"/>
          </a:scene3d>
          <a:sp3d>
            <a:bevelT w="25400" h="25400"/>
          </a:sp3d>
        </a:effectStyle>
        <a:effectStyle>
          <a:effectLst/>
          <a:scene3d>
            <a:camera prst="perspectiveFront" fov="4200000"/>
            <a:lightRig rig="balanced" dir="tl">
              <a:rot lat="0" lon="0" rev="18600000"/>
            </a:lightRig>
          </a:scene3d>
          <a:sp3d prstMaterial="metal">
            <a:bevelT w="63500" h="50800" prst="angle"/>
          </a:sp3d>
        </a:effectStyle>
      </a:effectStyleLst>
      <a:bgFillStyleLst>
        <a:solidFill>
          <a:schemeClr val="phClr">
            <a:tint val="90000"/>
          </a:schemeClr>
        </a:solidFill>
        <a:solidFill>
          <a:schemeClr val="phClr">
            <a:tint val="50000"/>
          </a:schemeClr>
        </a:solidFill>
        <a:solidFill>
          <a:schemeClr val="phClr">
            <a:shade val="60000"/>
          </a:schemeClr>
        </a:soli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Perception.thmx</Template>
  <TotalTime>119</TotalTime>
  <Words>278</Words>
  <Application>Microsoft Macintosh PowerPoint</Application>
  <PresentationFormat>On-screen Show (4:3)</PresentationFormat>
  <Paragraphs>42</Paragraphs>
  <Slides>10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Perception</vt:lpstr>
      <vt:lpstr>Tomography Model Comparison</vt:lpstr>
      <vt:lpstr>Goal</vt:lpstr>
      <vt:lpstr>Motivation</vt:lpstr>
      <vt:lpstr>Example Tomographic Models</vt:lpstr>
      <vt:lpstr>2D Cross Correlation</vt:lpstr>
      <vt:lpstr>Work Flow</vt:lpstr>
      <vt:lpstr>Successes </vt:lpstr>
      <vt:lpstr>Successes II</vt:lpstr>
      <vt:lpstr>Suggestions for Implementation</vt:lpstr>
      <vt:lpstr>Acknowledgments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Tomography Model Comparison</dc:title>
  <dc:creator>USArray Data Processing Short Course</dc:creator>
  <cp:lastModifiedBy>Andrea Gallegos</cp:lastModifiedBy>
  <cp:revision>19</cp:revision>
  <dcterms:created xsi:type="dcterms:W3CDTF">2015-08-06T20:37:37Z</dcterms:created>
  <dcterms:modified xsi:type="dcterms:W3CDTF">2015-08-07T02:29:50Z</dcterms:modified>
</cp:coreProperties>
</file>