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80" d="100"/>
          <a:sy n="80" d="100"/>
        </p:scale>
        <p:origin x="-1344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2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1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5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7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7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5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8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2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1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3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9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9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2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0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02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E6BCBF-F3EE-429F-A34E-71354F84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1588247"/>
          </a:xfrm>
        </p:spPr>
        <p:txBody>
          <a:bodyPr>
            <a:normAutofit/>
          </a:bodyPr>
          <a:lstStyle/>
          <a:p>
            <a:r>
              <a:rPr lang="en-US" sz="2400" dirty="0"/>
              <a:t>Diego Quiros</a:t>
            </a:r>
            <a:r>
              <a:rPr lang="en-US" sz="2400" baseline="30000" dirty="0"/>
              <a:t>1</a:t>
            </a:r>
            <a:r>
              <a:rPr lang="en-US" sz="2400" dirty="0"/>
              <a:t>, Nishath Ranasinghe</a:t>
            </a:r>
            <a:r>
              <a:rPr lang="en-US" sz="2400" baseline="30000" dirty="0"/>
              <a:t>2</a:t>
            </a:r>
          </a:p>
          <a:p>
            <a:r>
              <a:rPr lang="en-US" sz="2400" baseline="30000" dirty="0"/>
              <a:t>1</a:t>
            </a:r>
            <a:r>
              <a:rPr lang="en-US" sz="2400" dirty="0"/>
              <a:t>Baylor University</a:t>
            </a:r>
          </a:p>
          <a:p>
            <a:r>
              <a:rPr lang="en-US" sz="2400" baseline="30000" dirty="0"/>
              <a:t>2</a:t>
            </a:r>
            <a:r>
              <a:rPr lang="en-US" sz="2400" dirty="0"/>
              <a:t>University of new mexico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80C196-68E2-458C-93B7-71535F58AACF}"/>
              </a:ext>
            </a:extLst>
          </p:cNvPr>
          <p:cNvSpPr txBox="1"/>
          <p:nvPr/>
        </p:nvSpPr>
        <p:spPr>
          <a:xfrm>
            <a:off x="531906" y="561788"/>
            <a:ext cx="7797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OK Wavefields: Reflection Image from an earthquake record </a:t>
            </a:r>
          </a:p>
        </p:txBody>
      </p:sp>
    </p:spTree>
    <p:extLst>
      <p:ext uri="{BB962C8B-B14F-4D97-AF65-F5344CB8AC3E}">
        <p14:creationId xmlns:p14="http://schemas.microsoft.com/office/powerpoint/2010/main" val="54505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DA20EF-EE8C-4F8E-8265-E4A1A08D3376}"/>
              </a:ext>
            </a:extLst>
          </p:cNvPr>
          <p:cNvSpPr txBox="1"/>
          <p:nvPr/>
        </p:nvSpPr>
        <p:spPr>
          <a:xfrm>
            <a:off x="1021977" y="298824"/>
            <a:ext cx="710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VSP transformation for Oklahoma event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06A3A69-8E3B-4EF4-B917-D05672D8081F}"/>
              </a:ext>
            </a:extLst>
          </p:cNvPr>
          <p:cNvGrpSpPr/>
          <p:nvPr/>
        </p:nvGrpSpPr>
        <p:grpSpPr>
          <a:xfrm>
            <a:off x="3609786" y="1034692"/>
            <a:ext cx="5504330" cy="5593214"/>
            <a:chOff x="1296894" y="1034692"/>
            <a:chExt cx="5504330" cy="55932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A0794DA-9478-4540-B57F-AC8012752E33}"/>
                </a:ext>
              </a:extLst>
            </p:cNvPr>
            <p:cNvSpPr/>
            <p:nvPr/>
          </p:nvSpPr>
          <p:spPr>
            <a:xfrm>
              <a:off x="1296894" y="1034692"/>
              <a:ext cx="5504330" cy="55932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38D932D-DC8B-4F51-95D1-7F063E844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661" y="1112384"/>
              <a:ext cx="5394444" cy="545276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32BF9C-7A81-487C-A181-E5F871FA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1" y="4261223"/>
            <a:ext cx="3532625" cy="23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7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210D4D-494C-4D97-A83C-A7A2899C020E}"/>
              </a:ext>
            </a:extLst>
          </p:cNvPr>
          <p:cNvSpPr txBox="1"/>
          <p:nvPr/>
        </p:nvSpPr>
        <p:spPr>
          <a:xfrm>
            <a:off x="714187" y="221132"/>
            <a:ext cx="490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dense arrays rock?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4F30F6-D3F0-47E8-92F7-96F3A95F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7" y="2304952"/>
            <a:ext cx="7818481" cy="3659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1BE1E8-96AC-4C7F-A02A-95BD4FD063DD}"/>
              </a:ext>
            </a:extLst>
          </p:cNvPr>
          <p:cNvSpPr txBox="1"/>
          <p:nvPr/>
        </p:nvSpPr>
        <p:spPr>
          <a:xfrm>
            <a:off x="714187" y="1183345"/>
            <a:ext cx="7818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close station spacing allows identification of more seismic</a:t>
            </a:r>
          </a:p>
          <a:p>
            <a:r>
              <a:rPr lang="en-US" dirty="0"/>
              <a:t>phases than would be possible with a conventional aftershock network.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CA9163-8E31-4299-BC8C-12CC127FEF97}"/>
              </a:ext>
            </a:extLst>
          </p:cNvPr>
          <p:cNvSpPr txBox="1"/>
          <p:nvPr/>
        </p:nvSpPr>
        <p:spPr>
          <a:xfrm>
            <a:off x="6562165" y="5978141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Quiros et al. 2017</a:t>
            </a:r>
          </a:p>
        </p:txBody>
      </p:sp>
    </p:spTree>
    <p:extLst>
      <p:ext uri="{BB962C8B-B14F-4D97-AF65-F5344CB8AC3E}">
        <p14:creationId xmlns:p14="http://schemas.microsoft.com/office/powerpoint/2010/main" val="245729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210D4D-494C-4D97-A83C-A7A2899C020E}"/>
              </a:ext>
            </a:extLst>
          </p:cNvPr>
          <p:cNvSpPr txBox="1"/>
          <p:nvPr/>
        </p:nvSpPr>
        <p:spPr>
          <a:xfrm>
            <a:off x="714187" y="221132"/>
            <a:ext cx="490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are those arrivals?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1BE1E8-96AC-4C7F-A02A-95BD4FD063DD}"/>
              </a:ext>
            </a:extLst>
          </p:cNvPr>
          <p:cNvSpPr txBox="1"/>
          <p:nvPr/>
        </p:nvSpPr>
        <p:spPr>
          <a:xfrm>
            <a:off x="714187" y="1045889"/>
            <a:ext cx="7818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simple travel time modeling of an aftershock we argue that these arrivals most likely correspond to reflections from subsurface interfaces.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29ADFC-C5A6-4633-AF98-C25D51EC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2213918"/>
            <a:ext cx="8682257" cy="2459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570D41-6B97-409A-B953-2F94921D78A6}"/>
              </a:ext>
            </a:extLst>
          </p:cNvPr>
          <p:cNvSpPr txBox="1"/>
          <p:nvPr/>
        </p:nvSpPr>
        <p:spPr>
          <a:xfrm>
            <a:off x="6562165" y="4746999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Quiros et al. 2017</a:t>
            </a:r>
          </a:p>
        </p:txBody>
      </p:sp>
    </p:spTree>
    <p:extLst>
      <p:ext uri="{BB962C8B-B14F-4D97-AF65-F5344CB8AC3E}">
        <p14:creationId xmlns:p14="http://schemas.microsoft.com/office/powerpoint/2010/main" val="150687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210D4D-494C-4D97-A83C-A7A2899C020E}"/>
              </a:ext>
            </a:extLst>
          </p:cNvPr>
          <p:cNvSpPr txBox="1"/>
          <p:nvPr/>
        </p:nvSpPr>
        <p:spPr>
          <a:xfrm>
            <a:off x="337671" y="561788"/>
            <a:ext cx="846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Reflection imaging with earthquakes: A history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FA839B-1B04-47F2-888A-899D5CD82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25" y="3195960"/>
            <a:ext cx="8673244" cy="2605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36D73D-2811-4860-8DF5-D5095DD8E498}"/>
              </a:ext>
            </a:extLst>
          </p:cNvPr>
          <p:cNvSpPr txBox="1"/>
          <p:nvPr/>
        </p:nvSpPr>
        <p:spPr>
          <a:xfrm>
            <a:off x="286871" y="1344706"/>
            <a:ext cx="8474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few studies have attempted to use the tools of common midpoint (CMP) processing to image reflectors illuminated by local seismicity.</a:t>
            </a:r>
          </a:p>
          <a:p>
            <a:endParaRPr lang="en-US" dirty="0"/>
          </a:p>
          <a:p>
            <a:r>
              <a:rPr lang="en-US" dirty="0"/>
              <a:t>However, their strategy to time-shift the events to the surface (i.e. statics) and apply CMP stacking is not appropriate for sources at depth.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7E5607-205E-481E-B7C3-B878457BC9AC}"/>
              </a:ext>
            </a:extLst>
          </p:cNvPr>
          <p:cNvSpPr txBox="1"/>
          <p:nvPr/>
        </p:nvSpPr>
        <p:spPr>
          <a:xfrm>
            <a:off x="6562165" y="5840685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Quiros et al. 2017</a:t>
            </a:r>
          </a:p>
        </p:txBody>
      </p:sp>
    </p:spTree>
    <p:extLst>
      <p:ext uri="{BB962C8B-B14F-4D97-AF65-F5344CB8AC3E}">
        <p14:creationId xmlns:p14="http://schemas.microsoft.com/office/powerpoint/2010/main" val="7400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8DAB80-9E85-4190-9E40-FDAB8E57A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6" t="1646" r="2200"/>
          <a:stretch/>
        </p:blipFill>
        <p:spPr>
          <a:xfrm>
            <a:off x="1467224" y="710635"/>
            <a:ext cx="6209553" cy="5644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B79858-5B92-4D16-83E0-4BD85F4317B4}"/>
              </a:ext>
            </a:extLst>
          </p:cNvPr>
          <p:cNvSpPr txBox="1"/>
          <p:nvPr/>
        </p:nvSpPr>
        <p:spPr>
          <a:xfrm>
            <a:off x="511735" y="95630"/>
            <a:ext cx="8120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Difference between CMP and VSP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C2FA55-9B2B-485A-B092-638E4B956E28}"/>
              </a:ext>
            </a:extLst>
          </p:cNvPr>
          <p:cNvSpPr txBox="1"/>
          <p:nvPr/>
        </p:nvSpPr>
        <p:spPr>
          <a:xfrm>
            <a:off x="5605933" y="6324773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Quiros et al. 2017</a:t>
            </a:r>
          </a:p>
        </p:txBody>
      </p:sp>
    </p:spTree>
    <p:extLst>
      <p:ext uri="{BB962C8B-B14F-4D97-AF65-F5344CB8AC3E}">
        <p14:creationId xmlns:p14="http://schemas.microsoft.com/office/powerpoint/2010/main" val="373677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BBB3BE9-82B5-4296-9200-C6AD8320005F}"/>
              </a:ext>
            </a:extLst>
          </p:cNvPr>
          <p:cNvGrpSpPr/>
          <p:nvPr/>
        </p:nvGrpSpPr>
        <p:grpSpPr>
          <a:xfrm>
            <a:off x="1105647" y="678616"/>
            <a:ext cx="7493669" cy="5663980"/>
            <a:chOff x="1541929" y="1259919"/>
            <a:chExt cx="7086444" cy="53561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73F1A83-3460-4748-BDC6-85698306B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5344" y="1259919"/>
              <a:ext cx="4993029" cy="53561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8BA9E03-C281-490B-8196-1BED47982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0" t="10827" r="75331" b="6561"/>
            <a:stretch/>
          </p:blipFill>
          <p:spPr>
            <a:xfrm>
              <a:off x="1541929" y="4584104"/>
              <a:ext cx="2008094" cy="2032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DA20EF-EE8C-4F8E-8265-E4A1A08D3376}"/>
              </a:ext>
            </a:extLst>
          </p:cNvPr>
          <p:cNvSpPr txBox="1"/>
          <p:nvPr/>
        </p:nvSpPr>
        <p:spPr>
          <a:xfrm>
            <a:off x="221130" y="107583"/>
            <a:ext cx="870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Applying the VSP mapping to a synthetic record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FBE400-1EFE-4481-8BBF-65D2B3346E9D}"/>
              </a:ext>
            </a:extLst>
          </p:cNvPr>
          <p:cNvSpPr txBox="1"/>
          <p:nvPr/>
        </p:nvSpPr>
        <p:spPr>
          <a:xfrm>
            <a:off x="6580094" y="6402467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Quiros et al. 2017</a:t>
            </a:r>
          </a:p>
        </p:txBody>
      </p:sp>
    </p:spTree>
    <p:extLst>
      <p:ext uri="{BB962C8B-B14F-4D97-AF65-F5344CB8AC3E}">
        <p14:creationId xmlns:p14="http://schemas.microsoft.com/office/powerpoint/2010/main" val="141071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DA20EF-EE8C-4F8E-8265-E4A1A08D3376}"/>
              </a:ext>
            </a:extLst>
          </p:cNvPr>
          <p:cNvSpPr txBox="1"/>
          <p:nvPr/>
        </p:nvSpPr>
        <p:spPr>
          <a:xfrm>
            <a:off x="1497106" y="221132"/>
            <a:ext cx="614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more robust VSP transformation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89717E-6F0D-47D8-A2F7-40C57DEB1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1" y="744352"/>
            <a:ext cx="7906870" cy="5385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A3F5AC-6620-45F9-96B4-8F8773505041}"/>
              </a:ext>
            </a:extLst>
          </p:cNvPr>
          <p:cNvSpPr txBox="1"/>
          <p:nvPr/>
        </p:nvSpPr>
        <p:spPr>
          <a:xfrm>
            <a:off x="6562165" y="6151457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Quiros et al. 2017</a:t>
            </a:r>
          </a:p>
        </p:txBody>
      </p:sp>
    </p:spTree>
    <p:extLst>
      <p:ext uri="{BB962C8B-B14F-4D97-AF65-F5344CB8AC3E}">
        <p14:creationId xmlns:p14="http://schemas.microsoft.com/office/powerpoint/2010/main" val="297921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DA20EF-EE8C-4F8E-8265-E4A1A08D3376}"/>
              </a:ext>
            </a:extLst>
          </p:cNvPr>
          <p:cNvSpPr txBox="1"/>
          <p:nvPr/>
        </p:nvSpPr>
        <p:spPr>
          <a:xfrm>
            <a:off x="400424" y="113560"/>
            <a:ext cx="834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VSP transformation for multiple events: Stacking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D1053A-8B6A-41C4-A033-19E677E5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93" y="825268"/>
            <a:ext cx="6540013" cy="5524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853224-FFA4-4B2F-A8E5-DB936578C4A8}"/>
              </a:ext>
            </a:extLst>
          </p:cNvPr>
          <p:cNvSpPr txBox="1"/>
          <p:nvPr/>
        </p:nvSpPr>
        <p:spPr>
          <a:xfrm>
            <a:off x="5952576" y="6300865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Quiros et al. 2017</a:t>
            </a:r>
          </a:p>
        </p:txBody>
      </p:sp>
    </p:spTree>
    <p:extLst>
      <p:ext uri="{BB962C8B-B14F-4D97-AF65-F5344CB8AC3E}">
        <p14:creationId xmlns:p14="http://schemas.microsoft.com/office/powerpoint/2010/main" val="132161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DA20EF-EE8C-4F8E-8265-E4A1A08D3376}"/>
              </a:ext>
            </a:extLst>
          </p:cNvPr>
          <p:cNvSpPr txBox="1"/>
          <p:nvPr/>
        </p:nvSpPr>
        <p:spPr>
          <a:xfrm>
            <a:off x="83672" y="209182"/>
            <a:ext cx="432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Oklahoma M 2.8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275E2E-E434-4A78-BC20-72A6DCC2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1" t="8263" r="10412" b="15535"/>
          <a:stretch/>
        </p:blipFill>
        <p:spPr>
          <a:xfrm>
            <a:off x="4542118" y="209182"/>
            <a:ext cx="4497861" cy="2796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701112-72D3-4C6F-9BCA-FF9086805627}"/>
              </a:ext>
            </a:extLst>
          </p:cNvPr>
          <p:cNvSpPr txBox="1"/>
          <p:nvPr/>
        </p:nvSpPr>
        <p:spPr>
          <a:xfrm>
            <a:off x="239059" y="1033929"/>
            <a:ext cx="393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 Lon uncertainty : ± 1.4 km</a:t>
            </a:r>
          </a:p>
          <a:p>
            <a:endParaRPr lang="en-US" dirty="0"/>
          </a:p>
          <a:p>
            <a:r>
              <a:rPr lang="en-US" dirty="0"/>
              <a:t>Depth : 9.1 ± 7.4 km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015C40-D88A-48D3-A804-1EFAA4CB4FC3}"/>
              </a:ext>
            </a:extLst>
          </p:cNvPr>
          <p:cNvGrpSpPr/>
          <p:nvPr/>
        </p:nvGrpSpPr>
        <p:grpSpPr>
          <a:xfrm>
            <a:off x="-1" y="3783105"/>
            <a:ext cx="9144001" cy="2677459"/>
            <a:chOff x="-1" y="3585882"/>
            <a:chExt cx="9144001" cy="2677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F5D4A33-9D88-416B-AA64-50636C1FFA75}"/>
                </a:ext>
              </a:extLst>
            </p:cNvPr>
            <p:cNvSpPr/>
            <p:nvPr/>
          </p:nvSpPr>
          <p:spPr>
            <a:xfrm>
              <a:off x="0" y="3585882"/>
              <a:ext cx="9144000" cy="2677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47D9068-DFC7-43F2-AE8E-CE136CD45710}"/>
                </a:ext>
              </a:extLst>
            </p:cNvPr>
            <p:cNvGrpSpPr/>
            <p:nvPr/>
          </p:nvGrpSpPr>
          <p:grpSpPr>
            <a:xfrm>
              <a:off x="-1" y="3660551"/>
              <a:ext cx="9006533" cy="2602790"/>
              <a:chOff x="382488" y="3678480"/>
              <a:chExt cx="8654966" cy="250119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DAA76652-88EE-4CF3-8922-145366AF4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3795" y="3678480"/>
                <a:ext cx="3123659" cy="250119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1AD044D4-1CAB-4567-8EE1-0F46A3132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5601" y="3678480"/>
                <a:ext cx="3151954" cy="250119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4F9CCB80-D050-435F-80D7-B7D09B1E3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488" y="3678480"/>
                <a:ext cx="3144839" cy="2501191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E30E99-D6B1-4A81-B906-BE3F0409F779}"/>
              </a:ext>
            </a:extLst>
          </p:cNvPr>
          <p:cNvSpPr txBox="1"/>
          <p:nvPr/>
        </p:nvSpPr>
        <p:spPr>
          <a:xfrm>
            <a:off x="239059" y="3394629"/>
            <a:ext cx="876747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Vertical                                       N-S                                         E-W</a:t>
            </a:r>
          </a:p>
        </p:txBody>
      </p:sp>
    </p:spTree>
    <p:extLst>
      <p:ext uri="{BB962C8B-B14F-4D97-AF65-F5344CB8AC3E}">
        <p14:creationId xmlns:p14="http://schemas.microsoft.com/office/powerpoint/2010/main" val="1403717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491</TotalTime>
  <Words>224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Quiros Ugalde, Diego</dc:creator>
  <cp:lastModifiedBy>Danielle Sumy</cp:lastModifiedBy>
  <cp:revision>18</cp:revision>
  <dcterms:created xsi:type="dcterms:W3CDTF">2017-08-10T21:17:21Z</dcterms:created>
  <dcterms:modified xsi:type="dcterms:W3CDTF">2017-08-14T16:46:08Z</dcterms:modified>
</cp:coreProperties>
</file>