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58" r:id="rId5"/>
    <p:sldId id="269" r:id="rId6"/>
    <p:sldId id="262" r:id="rId7"/>
    <p:sldId id="260" r:id="rId8"/>
    <p:sldId id="261" r:id="rId9"/>
    <p:sldId id="263" r:id="rId10"/>
    <p:sldId id="270" r:id="rId11"/>
    <p:sldId id="268" r:id="rId12"/>
    <p:sldId id="264" r:id="rId13"/>
    <p:sldId id="266" r:id="rId14"/>
    <p:sldId id="267" r:id="rId15"/>
    <p:sldId id="265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F9933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F9933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F9933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F9933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F9933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9933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9933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9933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9933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CCFF"/>
    <a:srgbClr val="080808"/>
    <a:srgbClr val="000099"/>
    <a:srgbClr val="CC6600"/>
    <a:srgbClr val="FF9900"/>
    <a:srgbClr val="FF99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1705" autoAdjust="0"/>
  </p:normalViewPr>
  <p:slideViewPr>
    <p:cSldViewPr>
      <p:cViewPr>
        <p:scale>
          <a:sx n="50" d="100"/>
          <a:sy n="50" d="100"/>
        </p:scale>
        <p:origin x="-2390" y="-3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BEDB62F-6F5E-4320-AD6F-32EA8E7D0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4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1E35CF1-5C2A-460B-81BB-16B8F79A5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420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16F2792-AEBC-4E58-9496-00DE8F5DF8A0}" type="slidenum">
              <a:rPr lang="en-US" sz="1200" smtClean="0">
                <a:solidFill>
                  <a:schemeClr val="tx1"/>
                </a:solidFill>
              </a:rPr>
              <a:pPr eaLnBrk="1" hangingPunct="1"/>
              <a:t>1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What</a:t>
            </a:r>
            <a:r>
              <a:rPr lang="en-US" baseline="0" dirty="0" smtClean="0"/>
              <a:t> I’m going to talk about today is some experiments that Nick </a:t>
            </a:r>
            <a:r>
              <a:rPr lang="en-US" baseline="0" dirty="0" err="1" smtClean="0"/>
              <a:t>Schmerr</a:t>
            </a:r>
            <a:r>
              <a:rPr lang="en-US" baseline="0" dirty="0" smtClean="0"/>
              <a:t> and myself have done with array processing of SH-wave</a:t>
            </a:r>
          </a:p>
          <a:p>
            <a:pPr eaLnBrk="1" hangingPunct="1"/>
            <a:r>
              <a:rPr lang="en-US" baseline="0" dirty="0" smtClean="0"/>
              <a:t>Data using the HLP flexible array experiment as a seismic array.  </a:t>
            </a:r>
            <a:endParaRPr lang="en-US" baseline="0" dirty="0" smtClean="0"/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Many people have worked on array processing of deep mantle seismic phases, such as </a:t>
            </a:r>
            <a:r>
              <a:rPr lang="en-US" baseline="0" dirty="0" err="1" smtClean="0"/>
              <a:t>ScP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PcP</a:t>
            </a:r>
            <a:r>
              <a:rPr lang="en-US" baseline="0" dirty="0" smtClean="0"/>
              <a:t>, using short period </a:t>
            </a:r>
            <a:r>
              <a:rPr lang="en-US" baseline="0" dirty="0" err="1" smtClean="0"/>
              <a:t>veritcal</a:t>
            </a:r>
            <a:r>
              <a:rPr lang="en-US" baseline="0" dirty="0" smtClean="0"/>
              <a:t> component seismic arrays such as Yellowknife.  But, I haven’t seen much efforts at array processing with broadband arrays – or S-wave data for deep mantle structure.  Recently I know Tine Thomas has been working on some of this.</a:t>
            </a:r>
            <a:endParaRPr lang="en-US" baseline="0" dirty="0" smtClean="0"/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We haven’t done anything really fancy.  Just standard </a:t>
            </a:r>
            <a:r>
              <a:rPr lang="en-US" baseline="0" dirty="0" err="1" smtClean="0"/>
              <a:t>beamforming</a:t>
            </a:r>
            <a:r>
              <a:rPr lang="en-US" baseline="0" dirty="0" smtClean="0"/>
              <a:t> and simple migration of data that we already rotated to the transverse component.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These flexible array type experiments make a good test case for what one can do with array processing techniques to look at small scale discontinuity structure in the deep Earth.  I will discuss a couple of the experiments we have done, (1) with respect to D” discontinuity </a:t>
            </a:r>
            <a:r>
              <a:rPr lang="en-US" baseline="0" dirty="0" err="1" smtClean="0"/>
              <a:t>strucutre</a:t>
            </a:r>
            <a:r>
              <a:rPr lang="en-US" baseline="0" dirty="0" smtClean="0"/>
              <a:t>, and (2) w.r.t. to a laterally variable discontinuity at about 300 km depth.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I will wrap up with some thoughts I have on global arrays of arrays.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E35CF1-5C2A-460B-81BB-16B8F79A5DA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03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E35CF1-5C2A-460B-81BB-16B8F79A5DA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81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Non-detections</a:t>
            </a:r>
            <a:r>
              <a:rPr lang="en-US" baseline="0" dirty="0" smtClean="0"/>
              <a:t> red circles</a:t>
            </a:r>
          </a:p>
          <a:p>
            <a:r>
              <a:rPr lang="en-US" baseline="0" dirty="0" smtClean="0"/>
              <a:t>Detections – blue circles</a:t>
            </a:r>
          </a:p>
          <a:p>
            <a:r>
              <a:rPr lang="en-US" baseline="0" dirty="0" smtClean="0"/>
              <a:t>Crosses – detections from standard SS precursor stacking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Intermittent detections.  300 km discontinuity not always visible.  Can’t determine location from single array.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E35CF1-5C2A-460B-81BB-16B8F79A5DA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97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these experiments we have used the HLP flexible array</a:t>
            </a:r>
            <a:r>
              <a:rPr lang="en-US" baseline="0" dirty="0" smtClean="0"/>
              <a:t> as our array.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HLP experiment was deployed from ~2006-2009 and consisted of a total of 118 broadband sensors.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station spacing averaged about 20 km, with a total </a:t>
            </a:r>
            <a:r>
              <a:rPr lang="en-US" baseline="0" dirty="0" err="1" smtClean="0"/>
              <a:t>aperature</a:t>
            </a:r>
            <a:r>
              <a:rPr lang="en-US" baseline="0" dirty="0" smtClean="0"/>
              <a:t> around 400 km.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center of the array was located in eastern </a:t>
            </a:r>
            <a:r>
              <a:rPr lang="en-US" baseline="0" dirty="0" err="1" smtClean="0"/>
              <a:t>oregon</a:t>
            </a:r>
            <a:r>
              <a:rPr lang="en-US" baseline="0" dirty="0" smtClean="0"/>
              <a:t> and stretched over a little into </a:t>
            </a:r>
            <a:r>
              <a:rPr lang="en-US" baseline="0" dirty="0" err="1" smtClean="0"/>
              <a:t>idaho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nevada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setup of each station was done as sort of a typical PASSCAL type of experiment – as shown in this picture.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station deployment was in the form of a X.  I shown the Array response function to the right.  This array provides</a:t>
            </a:r>
          </a:p>
          <a:p>
            <a:r>
              <a:rPr lang="en-US" baseline="0" dirty="0" smtClean="0"/>
              <a:t>Pretty good slowness resolution for most </a:t>
            </a:r>
            <a:r>
              <a:rPr lang="en-US" baseline="0" dirty="0" err="1" smtClean="0"/>
              <a:t>backazimuths</a:t>
            </a:r>
            <a:r>
              <a:rPr lang="en-US" baseline="0" dirty="0" smtClean="0"/>
              <a:t> – except we see a line of smearing around 80 or 260 deg.  This is</a:t>
            </a:r>
          </a:p>
          <a:p>
            <a:r>
              <a:rPr lang="en-US" baseline="0" dirty="0" smtClean="0"/>
              <a:t>Understandable as in this direction across the array we haven’t a large </a:t>
            </a:r>
            <a:r>
              <a:rPr lang="en-US" baseline="0" dirty="0" err="1" smtClean="0"/>
              <a:t>aperature</a:t>
            </a:r>
            <a:r>
              <a:rPr lang="en-US" baseline="0" dirty="0" smtClean="0"/>
              <a:t> of sensors.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E35CF1-5C2A-460B-81BB-16B8F79A5DA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74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OK, first I’m going to talk about searching</a:t>
            </a:r>
            <a:r>
              <a:rPr lang="en-US" baseline="0" dirty="0" smtClean="0"/>
              <a:t> for the D” discontinuity.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D” discontinuity is a laterally variable discontinuity characterized as being roughly 150-300 km above the base of the CMB with</a:t>
            </a:r>
          </a:p>
          <a:p>
            <a:r>
              <a:rPr lang="en-US" baseline="0" dirty="0" smtClean="0"/>
              <a:t>An S-wave velocity contrast on the order of 1-3%.</a:t>
            </a:r>
          </a:p>
          <a:p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particular its existence is inferred from the </a:t>
            </a:r>
            <a:r>
              <a:rPr lang="en-US" baseline="0" dirty="0" err="1" smtClean="0"/>
              <a:t>Scd</a:t>
            </a:r>
            <a:r>
              <a:rPr lang="en-US" baseline="0" dirty="0" smtClean="0"/>
              <a:t> arrival which refracts and turns just below the discontinuity.  It is referenced to the </a:t>
            </a:r>
            <a:r>
              <a:rPr lang="en-US" baseline="0" dirty="0" err="1" smtClean="0"/>
              <a:t>the</a:t>
            </a:r>
            <a:r>
              <a:rPr lang="en-US" baseline="0" dirty="0" smtClean="0"/>
              <a:t> direct S-wave arrival and the core reflected </a:t>
            </a:r>
            <a:r>
              <a:rPr lang="en-US" baseline="0" dirty="0" err="1" smtClean="0"/>
              <a:t>ScS</a:t>
            </a:r>
            <a:r>
              <a:rPr lang="en-US" baseline="0" dirty="0" smtClean="0"/>
              <a:t> arrival.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E35CF1-5C2A-460B-81BB-16B8F79A5DA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8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some examples</a:t>
            </a:r>
            <a:r>
              <a:rPr lang="en-US" baseline="0" dirty="0" smtClean="0"/>
              <a:t> of data from events in </a:t>
            </a:r>
          </a:p>
          <a:p>
            <a:endParaRPr lang="en-US" baseline="0" dirty="0" smtClean="0"/>
          </a:p>
          <a:p>
            <a:r>
              <a:rPr lang="en-US" baseline="0" dirty="0" smtClean="0"/>
              <a:t>Japan (</a:t>
            </a:r>
            <a:r>
              <a:rPr lang="en-US" baseline="0" dirty="0" err="1" smtClean="0"/>
              <a:t>ScS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bouncepoint</a:t>
            </a:r>
            <a:r>
              <a:rPr lang="en-US" baseline="0" dirty="0" smtClean="0"/>
              <a:t> beneath the Bering Sea)</a:t>
            </a:r>
          </a:p>
          <a:p>
            <a:r>
              <a:rPr lang="en-US" dirty="0" smtClean="0"/>
              <a:t>S. America</a:t>
            </a:r>
            <a:r>
              <a:rPr lang="en-US" baseline="0" dirty="0" smtClean="0"/>
              <a:t> (bps in Central America)</a:t>
            </a:r>
          </a:p>
          <a:p>
            <a:r>
              <a:rPr lang="en-US" baseline="0" dirty="0" smtClean="0"/>
              <a:t>Tonga-Fiji (bps in Pacific Ocean)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data are transverse component displacement seismograms aligned in time on the direct S-wave arrivals.</a:t>
            </a:r>
          </a:p>
          <a:p>
            <a:r>
              <a:rPr lang="en-US" baseline="0" dirty="0" smtClean="0"/>
              <a:t>These data were </a:t>
            </a:r>
            <a:r>
              <a:rPr lang="en-US" baseline="0" dirty="0" err="1" smtClean="0"/>
              <a:t>bp</a:t>
            </a:r>
            <a:r>
              <a:rPr lang="en-US" baseline="0" dirty="0" smtClean="0"/>
              <a:t> filtered between 1 and 20 sec.</a:t>
            </a:r>
          </a:p>
          <a:p>
            <a:r>
              <a:rPr lang="en-US" baseline="0" dirty="0" smtClean="0"/>
              <a:t>In addition to the HLP stations we also used any data from any station within ~2.0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 of the array centroid.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these data we used a maximum of 94 stations for any given trace.  Of course, these are some of the finest events</a:t>
            </a:r>
          </a:p>
          <a:p>
            <a:r>
              <a:rPr lang="en-US" baseline="0" dirty="0" smtClean="0"/>
              <a:t>And we can clearly see additional arrivals between S and </a:t>
            </a:r>
            <a:r>
              <a:rPr lang="en-US" baseline="0" dirty="0" err="1" smtClean="0"/>
              <a:t>ScS</a:t>
            </a:r>
            <a:r>
              <a:rPr lang="en-US" baseline="0" dirty="0" smtClean="0"/>
              <a:t> without any further processing, which speaks to the high</a:t>
            </a:r>
          </a:p>
          <a:p>
            <a:r>
              <a:rPr lang="en-US" baseline="0" dirty="0" smtClean="0"/>
              <a:t>Quality of these HLP data to begin with.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E35CF1-5C2A-460B-81BB-16B8F79A5DA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24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of these are really simple.  Just, S, </a:t>
            </a:r>
            <a:r>
              <a:rPr lang="en-US" dirty="0" err="1" smtClean="0"/>
              <a:t>ScS</a:t>
            </a:r>
            <a:r>
              <a:rPr lang="en-US" dirty="0" smtClean="0"/>
              <a:t>, </a:t>
            </a:r>
            <a:r>
              <a:rPr lang="en-US" dirty="0" err="1" smtClean="0"/>
              <a:t>sS</a:t>
            </a:r>
            <a:r>
              <a:rPr lang="en-US" dirty="0" smtClean="0"/>
              <a:t> in this time window.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E35CF1-5C2A-460B-81BB-16B8F79A5DA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22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the </a:t>
            </a:r>
            <a:r>
              <a:rPr lang="en-US" dirty="0" err="1" smtClean="0"/>
              <a:t>vespagram</a:t>
            </a:r>
            <a:r>
              <a:rPr lang="en-US" dirty="0" smtClean="0"/>
              <a:t> of that previous event.  I Have</a:t>
            </a:r>
            <a:r>
              <a:rPr lang="en-US" baseline="0" dirty="0" smtClean="0"/>
              <a:t> highlighted the major phases.</a:t>
            </a:r>
          </a:p>
          <a:p>
            <a:r>
              <a:rPr lang="en-US" baseline="0" dirty="0" smtClean="0"/>
              <a:t>This plot shows beam power (colored) as a </a:t>
            </a:r>
            <a:r>
              <a:rPr lang="en-US" baseline="0" dirty="0" err="1" smtClean="0"/>
              <a:t>fuction</a:t>
            </a:r>
            <a:r>
              <a:rPr lang="en-US" baseline="0" dirty="0" smtClean="0"/>
              <a:t> of time and slowness.  In these plots slowness varies from 4 to 16 s/</a:t>
            </a:r>
            <a:r>
              <a:rPr lang="en-US" baseline="0" dirty="0" err="1" smtClean="0"/>
              <a:t>deg</a:t>
            </a:r>
            <a:endParaRPr lang="en-US" baseline="0" dirty="0" smtClean="0"/>
          </a:p>
          <a:p>
            <a:r>
              <a:rPr lang="en-US" baseline="0" dirty="0" smtClean="0"/>
              <a:t>Or you can think of it as the angle at which the energy is coming up to the array.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low </a:t>
            </a:r>
            <a:r>
              <a:rPr lang="en-US" baseline="0" dirty="0" err="1" smtClean="0"/>
              <a:t>slownesses</a:t>
            </a:r>
            <a:r>
              <a:rPr lang="en-US" baseline="0" dirty="0" smtClean="0"/>
              <a:t> the rays are coming up at steeper angles.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this event we see clearly S and </a:t>
            </a:r>
            <a:r>
              <a:rPr lang="en-US" baseline="0" dirty="0" err="1" smtClean="0"/>
              <a:t>ScS</a:t>
            </a:r>
            <a:r>
              <a:rPr lang="en-US" baseline="0" dirty="0" smtClean="0"/>
              <a:t> coming in at the appropriate time and </a:t>
            </a:r>
            <a:r>
              <a:rPr lang="en-US" baseline="0" dirty="0" err="1" smtClean="0"/>
              <a:t>slownesses</a:t>
            </a:r>
            <a:r>
              <a:rPr lang="en-US" baseline="0" dirty="0" smtClean="0"/>
              <a:t>.  Also,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sScS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least for this event there is a strong </a:t>
            </a:r>
            <a:r>
              <a:rPr lang="en-US" baseline="0" dirty="0" err="1" smtClean="0"/>
              <a:t>Scd</a:t>
            </a:r>
            <a:r>
              <a:rPr lang="en-US" baseline="0" dirty="0" smtClean="0"/>
              <a:t> arrival at intermediate time and slowness between </a:t>
            </a:r>
            <a:r>
              <a:rPr lang="en-US" baseline="0" dirty="0" err="1" smtClean="0"/>
              <a:t>ScS</a:t>
            </a:r>
            <a:r>
              <a:rPr lang="en-US" baseline="0" dirty="0" smtClean="0"/>
              <a:t> and 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Here, we also see a </a:t>
            </a:r>
            <a:r>
              <a:rPr lang="en-US" baseline="0" dirty="0" err="1" smtClean="0"/>
              <a:t>sScd</a:t>
            </a:r>
            <a:r>
              <a:rPr lang="en-US" baseline="0" dirty="0" smtClean="0"/>
              <a:t> arrival.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arrival I highlighted on the previous image shows up quite clearly on this </a:t>
            </a:r>
            <a:r>
              <a:rPr lang="en-US" baseline="0" dirty="0" err="1" smtClean="0"/>
              <a:t>vespagram</a:t>
            </a:r>
            <a:r>
              <a:rPr lang="en-US" baseline="0" dirty="0" smtClean="0"/>
              <a:t> and has a slowness similar to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,</a:t>
            </a:r>
          </a:p>
          <a:p>
            <a:r>
              <a:rPr lang="en-US" baseline="0" dirty="0" smtClean="0"/>
              <a:t>Suggesting that this is a bounce from an underside discontinuity.  Just running some travel-times through </a:t>
            </a:r>
            <a:r>
              <a:rPr lang="en-US" baseline="0" dirty="0" err="1" smtClean="0"/>
              <a:t>TauP</a:t>
            </a:r>
            <a:r>
              <a:rPr lang="en-US" baseline="0" dirty="0" smtClean="0"/>
              <a:t> suggests a </a:t>
            </a:r>
          </a:p>
          <a:p>
            <a:r>
              <a:rPr lang="en-US" baseline="0" dirty="0" smtClean="0"/>
              <a:t>Reflector at a depth of approximately 120 km.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also note there is strong shear-wave splitting beneath </a:t>
            </a:r>
            <a:r>
              <a:rPr lang="en-US" baseline="0" dirty="0" err="1" smtClean="0"/>
              <a:t>oregon</a:t>
            </a:r>
            <a:r>
              <a:rPr lang="en-US" baseline="0" dirty="0" smtClean="0"/>
              <a:t> and we often see some SKS energy (in both the </a:t>
            </a:r>
            <a:r>
              <a:rPr lang="en-US" baseline="0" dirty="0" err="1" smtClean="0"/>
              <a:t>vespagrams</a:t>
            </a:r>
            <a:r>
              <a:rPr lang="en-US" baseline="0" dirty="0" smtClean="0"/>
              <a:t> and raw data on the transverse component).  Also, other arrivals – like this one which must be a reverberation after </a:t>
            </a:r>
            <a:r>
              <a:rPr lang="en-US" baseline="0" dirty="0" err="1" smtClean="0"/>
              <a:t>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E35CF1-5C2A-460B-81BB-16B8F79A5DA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2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another way of looking at these data.  This is just for a single event beneath</a:t>
            </a:r>
            <a:r>
              <a:rPr lang="en-US" baseline="0" dirty="0" smtClean="0"/>
              <a:t> Japan.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Instead of showing a distance section I just show the individual records, sorted by distance, one of the ways</a:t>
            </a:r>
          </a:p>
          <a:p>
            <a:r>
              <a:rPr lang="en-US" baseline="0" dirty="0" smtClean="0"/>
              <a:t>I look at these data to ensure I don’t have any funny traces that might mess up any later processing.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clearly see the S and </a:t>
            </a:r>
            <a:r>
              <a:rPr lang="en-US" baseline="0" dirty="0" err="1" smtClean="0"/>
              <a:t>ScS</a:t>
            </a:r>
            <a:r>
              <a:rPr lang="en-US" baseline="0" dirty="0" smtClean="0"/>
              <a:t> arrival here.  At later times we see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sScS</a:t>
            </a:r>
            <a:r>
              <a:rPr lang="en-US" baseline="0" dirty="0" smtClean="0"/>
              <a:t>, but even looking at just these</a:t>
            </a:r>
          </a:p>
          <a:p>
            <a:r>
              <a:rPr lang="en-US" baseline="0" dirty="0" smtClean="0"/>
              <a:t>Raw traces we can start seeing some interesting stuff…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E35CF1-5C2A-460B-81BB-16B8F79A5DA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36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case you haven’t spotted it.</a:t>
            </a:r>
          </a:p>
          <a:p>
            <a:endParaRPr lang="en-US" dirty="0" smtClean="0"/>
          </a:p>
          <a:p>
            <a:r>
              <a:rPr lang="en-US" dirty="0" smtClean="0"/>
              <a:t>So, we can </a:t>
            </a:r>
            <a:r>
              <a:rPr lang="en-US" dirty="0" err="1" smtClean="0"/>
              <a:t>beamform</a:t>
            </a:r>
            <a:r>
              <a:rPr lang="en-US" baseline="0" dirty="0" smtClean="0"/>
              <a:t> these data on different </a:t>
            </a:r>
            <a:r>
              <a:rPr lang="en-US" baseline="0" dirty="0" err="1" smtClean="0"/>
              <a:t>slownesses</a:t>
            </a:r>
            <a:r>
              <a:rPr lang="en-U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E35CF1-5C2A-460B-81BB-16B8F79A5DA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36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another example.  Not as nice of an event in the raw data as the previous one, but </a:t>
            </a:r>
          </a:p>
          <a:p>
            <a:r>
              <a:rPr lang="en-US" dirty="0" smtClean="0"/>
              <a:t>Still pick out </a:t>
            </a:r>
            <a:r>
              <a:rPr lang="en-US" dirty="0" err="1" smtClean="0"/>
              <a:t>Scd</a:t>
            </a:r>
            <a:r>
              <a:rPr lang="en-US" dirty="0" smtClean="0"/>
              <a:t> arrival at about same time and slowness and some hints of energy around 120 km</a:t>
            </a:r>
            <a:r>
              <a:rPr lang="en-US" baseline="0" dirty="0" smtClean="0"/>
              <a:t> depth.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shows the consistency of the </a:t>
            </a:r>
            <a:r>
              <a:rPr lang="en-US" baseline="0" dirty="0" err="1" smtClean="0"/>
              <a:t>vespa</a:t>
            </a:r>
            <a:r>
              <a:rPr lang="en-US" baseline="0" dirty="0" smtClean="0"/>
              <a:t> process of these data.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But, no sign of </a:t>
            </a:r>
            <a:r>
              <a:rPr lang="en-US" baseline="0" dirty="0" err="1" smtClean="0"/>
              <a:t>sScS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E35CF1-5C2A-460B-81BB-16B8F79A5DA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5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0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93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1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7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570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9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1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2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86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18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79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mailto:michael.thorne@utah.edu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99"/>
            </a:gs>
            <a:gs pos="100000">
              <a:srgbClr val="6CA7C4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rrowheads="1"/>
          </p:cNvSpPr>
          <p:nvPr userDrawn="1"/>
        </p:nvSpPr>
        <p:spPr bwMode="auto">
          <a:xfrm>
            <a:off x="0" y="6472238"/>
            <a:ext cx="9144000" cy="3810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Text Box 7"/>
          <p:cNvSpPr txBox="1">
            <a:spLocks noChangeArrowheads="1"/>
          </p:cNvSpPr>
          <p:nvPr userDrawn="1"/>
        </p:nvSpPr>
        <p:spPr bwMode="auto">
          <a:xfrm>
            <a:off x="0" y="6521450"/>
            <a:ext cx="9164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600" i="1" smtClean="0">
                <a:solidFill>
                  <a:srgbClr val="FF9900"/>
                </a:solidFill>
                <a:hlinkClick r:id="rId13"/>
              </a:rPr>
              <a:t>michael.thorne@utah.edu</a:t>
            </a:r>
            <a:r>
              <a:rPr lang="en-US" sz="1600" i="1" smtClean="0">
                <a:solidFill>
                  <a:srgbClr val="FF9900"/>
                </a:solidFill>
              </a:rPr>
              <a:t>					        http://web.utah.edu/thorne</a:t>
            </a:r>
          </a:p>
        </p:txBody>
      </p:sp>
      <p:sp>
        <p:nvSpPr>
          <p:cNvPr id="1029" name="Rectangle 12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6172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8534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9933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chemeClr val="tx1"/>
                </a:solidFill>
                <a:latin typeface="Arial" charset="0"/>
              </a:rPr>
              <a:t>Broadband Array</a:t>
            </a:r>
          </a:p>
          <a:p>
            <a:pPr algn="ctr" eaLnBrk="1" hangingPunct="1"/>
            <a:r>
              <a:rPr lang="en-US" sz="4000" b="1" dirty="0" smtClean="0">
                <a:solidFill>
                  <a:schemeClr val="tx1"/>
                </a:solidFill>
                <a:latin typeface="Arial" charset="0"/>
              </a:rPr>
              <a:t>Processing of SH-wave</a:t>
            </a:r>
          </a:p>
          <a:p>
            <a:pPr algn="ctr" eaLnBrk="1" hangingPunct="1"/>
            <a:r>
              <a:rPr lang="en-US" sz="4000" b="1" dirty="0" smtClean="0">
                <a:solidFill>
                  <a:schemeClr val="tx1"/>
                </a:solidFill>
                <a:latin typeface="Arial" charset="0"/>
              </a:rPr>
              <a:t>Data using </a:t>
            </a:r>
            <a:r>
              <a:rPr lang="en-US" sz="4000" b="1" dirty="0" err="1" smtClean="0">
                <a:solidFill>
                  <a:schemeClr val="tx1"/>
                </a:solidFill>
                <a:latin typeface="Arial" charset="0"/>
              </a:rPr>
              <a:t>superarrays</a:t>
            </a:r>
            <a:endParaRPr lang="en-US" sz="40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053" name="Picture 10" descr="ULogoFor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43550"/>
            <a:ext cx="251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2743200"/>
            <a:ext cx="29113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Michael S. Thorne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University of Utah</a:t>
            </a: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Nicholas C. </a:t>
            </a:r>
            <a:r>
              <a:rPr lang="en-US" b="1" dirty="0" err="1" smtClean="0">
                <a:solidFill>
                  <a:schemeClr val="tx1"/>
                </a:solidFill>
              </a:rPr>
              <a:t>Schmerr</a:t>
            </a:r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NASA Goddard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9" y="897412"/>
            <a:ext cx="4565289" cy="5274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9215"/>
            <a:ext cx="3948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D” discontinuity topography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70" y="1447800"/>
            <a:ext cx="3663007" cy="3980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3268" y="988962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Hutko</a:t>
            </a:r>
            <a:r>
              <a:rPr lang="en-US" dirty="0" smtClean="0">
                <a:solidFill>
                  <a:schemeClr val="tx1"/>
                </a:solidFill>
              </a:rPr>
              <a:t> et al.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5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0"/>
          <a:stretch/>
        </p:blipFill>
        <p:spPr>
          <a:xfrm>
            <a:off x="2510417" y="1066800"/>
            <a:ext cx="6227869" cy="430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9215"/>
            <a:ext cx="512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Scd</a:t>
            </a:r>
            <a:r>
              <a:rPr lang="en-US" b="1" dirty="0" smtClean="0">
                <a:solidFill>
                  <a:schemeClr val="tx1"/>
                </a:solidFill>
              </a:rPr>
              <a:t> Array Processing - </a:t>
            </a:r>
            <a:r>
              <a:rPr lang="en-US" b="1" dirty="0" smtClean="0">
                <a:solidFill>
                  <a:schemeClr val="tx1"/>
                </a:solidFill>
              </a:rPr>
              <a:t>Observations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066800"/>
            <a:ext cx="708078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11 good events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Roughly 2 years data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Central America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D” thickness: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279-290 km</a:t>
            </a:r>
          </a:p>
          <a:p>
            <a:r>
              <a:rPr lang="en-US" sz="2000" dirty="0" err="1" smtClean="0">
                <a:solidFill>
                  <a:schemeClr val="tx1"/>
                </a:solidFill>
              </a:rPr>
              <a:t>dVs</a:t>
            </a:r>
            <a:r>
              <a:rPr lang="en-US" sz="2000" dirty="0" smtClean="0">
                <a:solidFill>
                  <a:schemeClr val="tx1"/>
                </a:solidFill>
              </a:rPr>
              <a:t> = 1.5-3.0%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Bering Sea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D” thickness: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248-260 km</a:t>
            </a:r>
          </a:p>
          <a:p>
            <a:r>
              <a:rPr lang="en-US" sz="2000" dirty="0" err="1" smtClean="0">
                <a:solidFill>
                  <a:schemeClr val="tx1"/>
                </a:solidFill>
              </a:rPr>
              <a:t>dVs</a:t>
            </a:r>
            <a:r>
              <a:rPr lang="en-US" sz="2000" dirty="0" smtClean="0">
                <a:solidFill>
                  <a:schemeClr val="tx1"/>
                </a:solidFill>
              </a:rPr>
              <a:t> = 1.5-2.0%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Radial Components: 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No </a:t>
            </a:r>
            <a:r>
              <a:rPr lang="en-US" sz="2000" dirty="0" err="1" smtClean="0">
                <a:solidFill>
                  <a:schemeClr val="tx1"/>
                </a:solidFill>
              </a:rPr>
              <a:t>Scd</a:t>
            </a:r>
            <a:r>
              <a:rPr lang="en-US" sz="2000" dirty="0" smtClean="0">
                <a:solidFill>
                  <a:schemeClr val="tx1"/>
                </a:solidFill>
              </a:rPr>
              <a:t> visible.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Some observations at shorter distances than </a:t>
            </a:r>
            <a:r>
              <a:rPr lang="en-US" sz="2000" dirty="0" err="1" smtClean="0">
                <a:solidFill>
                  <a:schemeClr val="tx1"/>
                </a:solidFill>
              </a:rPr>
              <a:t>Scd</a:t>
            </a:r>
            <a:r>
              <a:rPr lang="en-US" sz="2000" dirty="0" smtClean="0">
                <a:solidFill>
                  <a:schemeClr val="tx1"/>
                </a:solidFill>
              </a:rPr>
              <a:t> normally observed.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7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9215"/>
            <a:ext cx="2033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SS Precursors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Movie_SSprecursors_720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76200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752060"/>
            <a:ext cx="6629400" cy="5534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9215"/>
            <a:ext cx="6863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300-km Discontinuity </a:t>
            </a:r>
            <a:r>
              <a:rPr lang="en-US" sz="1800" b="1" dirty="0" smtClean="0">
                <a:solidFill>
                  <a:schemeClr val="tx1"/>
                </a:solidFill>
              </a:rPr>
              <a:t>(</a:t>
            </a:r>
            <a:r>
              <a:rPr lang="en-US" sz="1800" b="1" dirty="0" err="1" smtClean="0">
                <a:solidFill>
                  <a:schemeClr val="tx1"/>
                </a:solidFill>
              </a:rPr>
              <a:t>Schmerr</a:t>
            </a:r>
            <a:r>
              <a:rPr lang="en-US" sz="1800" b="1" dirty="0" smtClean="0">
                <a:solidFill>
                  <a:schemeClr val="tx1"/>
                </a:solidFill>
              </a:rPr>
              <a:t>, Kelly, Thorne – GRL, 2013)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" y="914400"/>
            <a:ext cx="8479172" cy="5238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9215"/>
            <a:ext cx="6863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300-km Discontinuity </a:t>
            </a:r>
            <a:r>
              <a:rPr lang="en-US" sz="1800" b="1" dirty="0" smtClean="0">
                <a:solidFill>
                  <a:schemeClr val="tx1"/>
                </a:solidFill>
              </a:rPr>
              <a:t>(</a:t>
            </a:r>
            <a:r>
              <a:rPr lang="en-US" sz="1800" b="1" dirty="0" err="1" smtClean="0">
                <a:solidFill>
                  <a:schemeClr val="tx1"/>
                </a:solidFill>
              </a:rPr>
              <a:t>Schmerr</a:t>
            </a:r>
            <a:r>
              <a:rPr lang="en-US" sz="1800" b="1" dirty="0" smtClean="0">
                <a:solidFill>
                  <a:schemeClr val="tx1"/>
                </a:solidFill>
              </a:rPr>
              <a:t>, Kelly, Thorne – GRL, 2013)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1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81000"/>
            <a:ext cx="84353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Summary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Standard array processing techniques to SH-wave </a:t>
            </a:r>
            <a:r>
              <a:rPr lang="en-US" dirty="0" smtClean="0">
                <a:solidFill>
                  <a:schemeClr val="tx1"/>
                </a:solidFill>
              </a:rPr>
              <a:t>data;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laterally variable </a:t>
            </a:r>
            <a:r>
              <a:rPr lang="en-US" dirty="0" smtClean="0">
                <a:solidFill>
                  <a:schemeClr val="tx1"/>
                </a:solidFill>
              </a:rPr>
              <a:t>low amplitude discontinuities can be mapped; 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but</a:t>
            </a:r>
            <a:r>
              <a:rPr lang="en-US" dirty="0" smtClean="0">
                <a:solidFill>
                  <a:schemeClr val="tx1"/>
                </a:solidFill>
              </a:rPr>
              <a:t> only limited spatial extent with single arrays.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Flexible array type experiments seems sufficient 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</a:rPr>
              <a:t>in layout/design. Cross </a:t>
            </a:r>
            <a:r>
              <a:rPr lang="en-US" dirty="0" smtClean="0">
                <a:solidFill>
                  <a:schemeClr val="tx1"/>
                </a:solidFill>
              </a:rPr>
              <a:t>design not perfect. 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</a:rPr>
              <a:t>Good </a:t>
            </a:r>
            <a:r>
              <a:rPr lang="en-US" dirty="0" smtClean="0">
                <a:solidFill>
                  <a:schemeClr val="tx1"/>
                </a:solidFill>
              </a:rPr>
              <a:t>slowness resolution in </a:t>
            </a:r>
            <a:r>
              <a:rPr lang="en-US" dirty="0" smtClean="0">
                <a:solidFill>
                  <a:schemeClr val="tx1"/>
                </a:solidFill>
              </a:rPr>
              <a:t>most </a:t>
            </a:r>
            <a:r>
              <a:rPr lang="en-US" dirty="0" smtClean="0">
                <a:solidFill>
                  <a:schemeClr val="tx1"/>
                </a:solidFill>
              </a:rPr>
              <a:t>directions, but </a:t>
            </a:r>
            <a:r>
              <a:rPr lang="en-US" dirty="0" smtClean="0">
                <a:solidFill>
                  <a:schemeClr val="tx1"/>
                </a:solidFill>
              </a:rPr>
              <a:t>circular 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dirty="0" smtClean="0">
                <a:solidFill>
                  <a:schemeClr val="tx1"/>
                </a:solidFill>
              </a:rPr>
              <a:t>geometry </a:t>
            </a:r>
            <a:r>
              <a:rPr lang="en-US" dirty="0" smtClean="0">
                <a:solidFill>
                  <a:schemeClr val="tx1"/>
                </a:solidFill>
              </a:rPr>
              <a:t>preferred.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2-3 year PASSCAL type deployment – too short of a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time span</a:t>
            </a:r>
            <a:r>
              <a:rPr lang="en-US" dirty="0" smtClean="0">
                <a:solidFill>
                  <a:schemeClr val="tx1"/>
                </a:solidFill>
              </a:rPr>
              <a:t>.  5+ years would be preferred.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Given 500 stations, I’d opt for multiple 100-sensor arrays.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3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29215"/>
            <a:ext cx="5351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High Lava Plains (HLP) Flexible Array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11"/>
          <a:stretch/>
        </p:blipFill>
        <p:spPr>
          <a:xfrm>
            <a:off x="1066800" y="690880"/>
            <a:ext cx="7010400" cy="34165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2278" y="4450140"/>
            <a:ext cx="49444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Final Array: 118 broadband stations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Deployment: ~ 2006-2009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Station spacing: ~ 20 km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Aperature</a:t>
            </a:r>
            <a:r>
              <a:rPr lang="en-US" dirty="0" smtClean="0">
                <a:solidFill>
                  <a:schemeClr val="tx1"/>
                </a:solidFill>
              </a:rPr>
              <a:t>: ~400 km NW-SE line.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62400"/>
            <a:ext cx="2822448" cy="2070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0521" y="6062246"/>
            <a:ext cx="3407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http://www.dtm.ciw.edu/research/HLP/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6" y="1371599"/>
            <a:ext cx="8587414" cy="4485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9215"/>
            <a:ext cx="3889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Scd</a:t>
            </a:r>
            <a:r>
              <a:rPr lang="en-US" b="1" dirty="0" smtClean="0">
                <a:solidFill>
                  <a:schemeClr val="tx1"/>
                </a:solidFill>
              </a:rPr>
              <a:t> Array Processing - Data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0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9215"/>
            <a:ext cx="3889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Scd</a:t>
            </a:r>
            <a:r>
              <a:rPr lang="en-US" b="1" dirty="0" smtClean="0">
                <a:solidFill>
                  <a:schemeClr val="tx1"/>
                </a:solidFill>
              </a:rPr>
              <a:t> Array Processing - Data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06120"/>
            <a:ext cx="5478615" cy="5491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000" y="1214735"/>
            <a:ext cx="283923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Transverse component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  displacement seismograms.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Up to 94 traces used in a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  single event.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Other stations also used if</a:t>
            </a:r>
          </a:p>
          <a:p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within HLP circumference.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Aligned and normalized to</a:t>
            </a:r>
          </a:p>
          <a:p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unity on direct-S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BP filtered 1-20 s.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7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56" y="1289304"/>
            <a:ext cx="6105144" cy="4882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30900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200806292053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29215"/>
            <a:ext cx="4847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Scd</a:t>
            </a:r>
            <a:r>
              <a:rPr lang="en-US" b="1" dirty="0" smtClean="0">
                <a:solidFill>
                  <a:schemeClr val="tx1"/>
                </a:solidFill>
              </a:rPr>
              <a:t> Array Processing - </a:t>
            </a:r>
            <a:r>
              <a:rPr lang="en-US" b="1" dirty="0" err="1" smtClean="0">
                <a:solidFill>
                  <a:schemeClr val="tx1"/>
                </a:solidFill>
              </a:rPr>
              <a:t>Vespagrams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7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25540"/>
            <a:ext cx="6935056" cy="5546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9215"/>
            <a:ext cx="4847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Scd</a:t>
            </a:r>
            <a:r>
              <a:rPr lang="en-US" b="1" dirty="0" smtClean="0">
                <a:solidFill>
                  <a:schemeClr val="tx1"/>
                </a:solidFill>
              </a:rPr>
              <a:t> Array Processing - </a:t>
            </a:r>
            <a:r>
              <a:rPr lang="en-US" b="1" dirty="0" err="1" smtClean="0">
                <a:solidFill>
                  <a:schemeClr val="tx1"/>
                </a:solidFill>
              </a:rPr>
              <a:t>Vespagrams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77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9215"/>
            <a:ext cx="3889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Scd</a:t>
            </a:r>
            <a:r>
              <a:rPr lang="en-US" b="1" dirty="0" smtClean="0">
                <a:solidFill>
                  <a:schemeClr val="tx1"/>
                </a:solidFill>
              </a:rPr>
              <a:t> Array Processing - Data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52" y="228600"/>
            <a:ext cx="4435322" cy="601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7"/>
          <a:stretch/>
        </p:blipFill>
        <p:spPr>
          <a:xfrm>
            <a:off x="228600" y="2507397"/>
            <a:ext cx="3938284" cy="2239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0996" y="1030069"/>
            <a:ext cx="23476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Event: 200707161417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Depth:  350 km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Mw: 6.8</a:t>
            </a:r>
          </a:p>
          <a:p>
            <a:r>
              <a:rPr lang="en-US" sz="1800" dirty="0" err="1" smtClean="0">
                <a:solidFill>
                  <a:schemeClr val="tx1"/>
                </a:solidFill>
              </a:rPr>
              <a:t>Avg</a:t>
            </a:r>
            <a:r>
              <a:rPr lang="en-US" sz="1800" dirty="0" smtClean="0">
                <a:solidFill>
                  <a:schemeClr val="tx1"/>
                </a:solidFill>
              </a:rPr>
              <a:t> Distance: 75.6 </a:t>
            </a:r>
            <a:r>
              <a:rPr lang="en-US" sz="1800" dirty="0" err="1" smtClean="0">
                <a:solidFill>
                  <a:schemeClr val="tx1"/>
                </a:solidFill>
              </a:rPr>
              <a:t>deg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 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9215"/>
            <a:ext cx="3889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Scd</a:t>
            </a:r>
            <a:r>
              <a:rPr lang="en-US" b="1" dirty="0" smtClean="0">
                <a:solidFill>
                  <a:schemeClr val="tx1"/>
                </a:solidFill>
              </a:rPr>
              <a:t> Array Processing - Data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52" y="228600"/>
            <a:ext cx="4435322" cy="6019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705600" y="690880"/>
            <a:ext cx="533400" cy="510032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9933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7"/>
          <a:stretch/>
        </p:blipFill>
        <p:spPr>
          <a:xfrm>
            <a:off x="228600" y="2507397"/>
            <a:ext cx="3938284" cy="22393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0996" y="1030069"/>
            <a:ext cx="23476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Event: 200707161417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Depth:  350 km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Mw: 6.8</a:t>
            </a:r>
          </a:p>
          <a:p>
            <a:r>
              <a:rPr lang="en-US" sz="1800" dirty="0" err="1" smtClean="0">
                <a:solidFill>
                  <a:schemeClr val="tx1"/>
                </a:solidFill>
              </a:rPr>
              <a:t>Avg</a:t>
            </a:r>
            <a:r>
              <a:rPr lang="en-US" sz="1800" dirty="0" smtClean="0">
                <a:solidFill>
                  <a:schemeClr val="tx1"/>
                </a:solidFill>
              </a:rPr>
              <a:t> Distance: 75.6 </a:t>
            </a:r>
            <a:r>
              <a:rPr lang="en-US" sz="1800" dirty="0" err="1" smtClean="0">
                <a:solidFill>
                  <a:schemeClr val="tx1"/>
                </a:solidFill>
              </a:rPr>
              <a:t>deg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 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0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71600"/>
            <a:ext cx="6105144" cy="4882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68579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200908091055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2"/>
          <a:stretch/>
        </p:blipFill>
        <p:spPr>
          <a:xfrm>
            <a:off x="304799" y="247975"/>
            <a:ext cx="3993577" cy="22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1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9933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9933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8640</TotalTime>
  <Words>1365</Words>
  <Application>Microsoft Office PowerPoint</Application>
  <PresentationFormat>On-screen Show (4:3)</PresentationFormat>
  <Paragraphs>176</Paragraphs>
  <Slides>15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ASU Department of Geological Sciences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enkidu</dc:creator>
  <cp:lastModifiedBy>elthorno</cp:lastModifiedBy>
  <cp:revision>592</cp:revision>
  <dcterms:created xsi:type="dcterms:W3CDTF">2005-04-18T16:39:10Z</dcterms:created>
  <dcterms:modified xsi:type="dcterms:W3CDTF">2013-05-16T02:45:32Z</dcterms:modified>
</cp:coreProperties>
</file>