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1" r:id="rId4"/>
    <p:sldId id="260" r:id="rId5"/>
    <p:sldId id="269" r:id="rId6"/>
    <p:sldId id="270" r:id="rId7"/>
    <p:sldId id="272" r:id="rId8"/>
    <p:sldId id="273" r:id="rId9"/>
    <p:sldId id="274" r:id="rId10"/>
    <p:sldId id="262" r:id="rId11"/>
    <p:sldId id="264" r:id="rId12"/>
    <p:sldId id="263" r:id="rId13"/>
    <p:sldId id="275" r:id="rId14"/>
    <p:sldId id="267" r:id="rId15"/>
    <p:sldId id="265" r:id="rId16"/>
    <p:sldId id="266" r:id="rId17"/>
    <p:sldId id="276"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64AD1-22B7-43BE-B3FF-084D46260B3F}" type="datetimeFigureOut">
              <a:rPr lang="en-US" smtClean="0"/>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60F83-7C70-4884-A2D6-E939D637A7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zh-CN" dirty="0" smtClean="0"/>
              <a:t>back</a:t>
            </a:r>
            <a:r>
              <a:rPr lang="en-US" altLang="zh-CN" baseline="0" dirty="0" smtClean="0"/>
              <a:t> projection in the context of source imaging is an alternative way of study the rupture process. </a:t>
            </a:r>
            <a:r>
              <a:rPr lang="en-US" altLang="zh-CN" dirty="0" smtClean="0"/>
              <a:t>The idea is that if the waves from different source regions comes with different arrival time curve at seismic array, identifying the arrival times can recover the source location. Color</a:t>
            </a:r>
            <a:r>
              <a:rPr lang="en-US" altLang="zh-CN" baseline="0" dirty="0" smtClean="0"/>
              <a:t> dots are the image of the rupture front as a function of time. Agree with the aftershock. Example to show the benefit of apply this in complicated geometry. Model does not change with time.  </a:t>
            </a:r>
            <a:r>
              <a:rPr lang="en-US" altLang="zh-CN" dirty="0" smtClean="0"/>
              <a:t>The benefit of this technique is free of prior  assumptions of rupture kinematics and geometry.  Also because it works on higher frequency,</a:t>
            </a:r>
            <a:r>
              <a:rPr lang="en-US" altLang="zh-CN" baseline="0" dirty="0" smtClean="0"/>
              <a:t> it sees more details. Two arrays from different azimuth, both agrees</a:t>
            </a:r>
            <a:endParaRPr lang="en-US" altLang="zh-CN"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zh-CN" dirty="0" smtClean="0"/>
              <a:t>back</a:t>
            </a:r>
            <a:r>
              <a:rPr lang="en-US" altLang="zh-CN" baseline="0" dirty="0" smtClean="0"/>
              <a:t> projection in the context of source imaging is an alternative way of study the rupture process. </a:t>
            </a:r>
            <a:r>
              <a:rPr lang="en-US" altLang="zh-CN" dirty="0" smtClean="0"/>
              <a:t>The idea is that if the waves from different source regions comes with different arrival time curve at seismic array, identifying the arrival times can recover the source location. Color</a:t>
            </a:r>
            <a:r>
              <a:rPr lang="en-US" altLang="zh-CN" baseline="0" dirty="0" smtClean="0"/>
              <a:t> dots are the image of the rupture front as a function of time. Agree with the aftershock. Example to show the benefit of apply this in complicated geometry. Model does not change with time.  </a:t>
            </a:r>
            <a:r>
              <a:rPr lang="en-US" altLang="zh-CN" dirty="0" smtClean="0"/>
              <a:t>The benefit of this technique is free of prior  assumptions of rupture kinematics and geometry.  Also because it works on higher frequency,</a:t>
            </a:r>
            <a:r>
              <a:rPr lang="en-US" altLang="zh-CN" baseline="0" dirty="0" smtClean="0"/>
              <a:t> it sees more details. Two arrays from different azimuth, both agrees</a:t>
            </a:r>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5BA85-6174-44EE-91E7-4674F8CECEAA}" type="slidenum">
              <a:rPr lang="en-US" smtClean="0"/>
              <a:pPr/>
              <a:t>14</a:t>
            </a:fld>
            <a:endParaRPr lang="en-US"/>
          </a:p>
        </p:txBody>
      </p:sp>
    </p:spTree>
    <p:extLst>
      <p:ext uri="{BB962C8B-B14F-4D97-AF65-F5344CB8AC3E}">
        <p14:creationId xmlns="" xmlns:p14="http://schemas.microsoft.com/office/powerpoint/2010/main" val="58776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come back the </a:t>
            </a:r>
            <a:r>
              <a:rPr lang="en-US" dirty="0" err="1" smtClean="0"/>
              <a:t>sumatra</a:t>
            </a:r>
            <a:r>
              <a:rPr lang="en-US" dirty="0" smtClean="0"/>
              <a:t> event, Here’s movie</a:t>
            </a:r>
            <a:endParaRPr lang="en-US" dirty="0"/>
          </a:p>
        </p:txBody>
      </p:sp>
      <p:sp>
        <p:nvSpPr>
          <p:cNvPr id="4" name="Slide Number Placeholder 3"/>
          <p:cNvSpPr>
            <a:spLocks noGrp="1"/>
          </p:cNvSpPr>
          <p:nvPr>
            <p:ph type="sldNum" sz="quarter" idx="10"/>
          </p:nvPr>
        </p:nvSpPr>
        <p:spPr/>
        <p:txBody>
          <a:bodyPr/>
          <a:lstStyle/>
          <a:p>
            <a:fld id="{A55FDFB9-E290-462D-9401-2876877BD412}" type="slidenum">
              <a:rPr lang="en-US" smtClean="0"/>
              <a:pPr/>
              <a:t>15</a:t>
            </a:fld>
            <a:endParaRPr lang="en-US"/>
          </a:p>
        </p:txBody>
      </p:sp>
    </p:spTree>
    <p:extLst>
      <p:ext uri="{BB962C8B-B14F-4D97-AF65-F5344CB8AC3E}">
        <p14:creationId xmlns="" xmlns:p14="http://schemas.microsoft.com/office/powerpoint/2010/main" val="240495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Top: </a:t>
            </a:r>
            <a:r>
              <a:rPr lang="en-US" sz="1200" b="0" i="0" kern="1200" dirty="0" err="1" smtClean="0">
                <a:solidFill>
                  <a:schemeClr val="tx1"/>
                </a:solidFill>
                <a:effectLst/>
                <a:latin typeface="+mn-lt"/>
                <a:ea typeface="+mn-ea"/>
                <a:cs typeface="+mn-cs"/>
              </a:rPr>
              <a:t>Spatio</a:t>
            </a:r>
            <a:r>
              <a:rPr lang="en-US" sz="1200" b="0" i="0" kern="1200" dirty="0" smtClean="0">
                <a:solidFill>
                  <a:schemeClr val="tx1"/>
                </a:solidFill>
                <a:effectLst/>
                <a:latin typeface="+mn-lt"/>
                <a:ea typeface="+mn-ea"/>
                <a:cs typeface="+mn-cs"/>
              </a:rPr>
              <a:t>-temporal distribution of high-frequency radiation as seen from Japan (left) and Europe (right). Colored dots indicate the position of peak high-frequency radiation identified from each frame of the movies above. Squares correspond to significant secondary peaks with MUSIC pseudo-spectrum at least 50% as large as the main peak in the same frame. The size of the symbols scales with </a:t>
            </a:r>
            <a:r>
              <a:rPr lang="en-US" sz="1200" b="0" i="0" kern="1200" dirty="0" err="1" smtClean="0">
                <a:solidFill>
                  <a:schemeClr val="tx1"/>
                </a:solidFill>
                <a:effectLst/>
                <a:latin typeface="+mn-lt"/>
                <a:ea typeface="+mn-ea"/>
                <a:cs typeface="+mn-cs"/>
              </a:rPr>
              <a:t>beamforming</a:t>
            </a:r>
            <a:r>
              <a:rPr lang="en-US" sz="1200" b="0" i="0" kern="1200" dirty="0" smtClean="0">
                <a:solidFill>
                  <a:schemeClr val="tx1"/>
                </a:solidFill>
                <a:effectLst/>
                <a:latin typeface="+mn-lt"/>
                <a:ea typeface="+mn-ea"/>
                <a:cs typeface="+mn-cs"/>
              </a:rPr>
              <a:t> amplitude. Their color </a:t>
            </a:r>
            <a:r>
              <a:rPr lang="en-US" sz="1200" b="0" i="0" kern="1200" dirty="0" err="1" smtClean="0">
                <a:solidFill>
                  <a:schemeClr val="tx1"/>
                </a:solidFill>
                <a:effectLst/>
                <a:latin typeface="+mn-lt"/>
                <a:ea typeface="+mn-ea"/>
                <a:cs typeface="+mn-cs"/>
              </a:rPr>
              <a:t>indiactes</a:t>
            </a:r>
            <a:r>
              <a:rPr lang="en-US" sz="1200" b="0" i="0" kern="1200" dirty="0" smtClean="0">
                <a:solidFill>
                  <a:schemeClr val="tx1"/>
                </a:solidFill>
                <a:effectLst/>
                <a:latin typeface="+mn-lt"/>
                <a:ea typeface="+mn-ea"/>
                <a:cs typeface="+mn-cs"/>
              </a:rPr>
              <a:t> their timing relative to </a:t>
            </a:r>
            <a:r>
              <a:rPr lang="en-US" sz="1200" b="0" i="0" kern="1200" dirty="0" err="1" smtClean="0">
                <a:solidFill>
                  <a:schemeClr val="tx1"/>
                </a:solidFill>
                <a:effectLst/>
                <a:latin typeface="+mn-lt"/>
                <a:ea typeface="+mn-ea"/>
                <a:cs typeface="+mn-cs"/>
              </a:rPr>
              <a:t>hypocentral</a:t>
            </a:r>
            <a:r>
              <a:rPr lang="en-US" sz="1200" b="0" i="0" kern="1200" dirty="0" smtClean="0">
                <a:solidFill>
                  <a:schemeClr val="tx1"/>
                </a:solidFill>
                <a:effectLst/>
                <a:latin typeface="+mn-lt"/>
                <a:ea typeface="+mn-ea"/>
                <a:cs typeface="+mn-cs"/>
              </a:rPr>
              <a:t> time (color scale on right). Black dots are the epicenters of the first day of aftershocks from the NEIC catalog. Gray dashed lines indicate possible fault planes consistent with global CMT solutions.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Bottom: A possible interpretation of the rupture history. Stage 1: the earthquake started as a bilateral rupture, about 150 km long, on a fault striking NNW (here coined "fault A"). This strike is consistent with one of the planes of the CMT solution (show on the left). This stage generated the strongest radiation. Stage 2: the rupture then branched into a different, almost orthogonal fault ("fault B") consistent with the conjugate plane of the CMT solution. This stage was bilateral and broke about 300 km. Rupture on the NNE segment of fault B reached near the trench. Stage 3: the rupture finally branched into a third orthogonal fault ("fault C"), unilaterally for about 100 km heading WNW, until it reached near the </a:t>
            </a:r>
            <a:r>
              <a:rPr lang="en-US" sz="1200" b="0" i="0" kern="1200" dirty="0" err="1" smtClean="0">
                <a:solidFill>
                  <a:schemeClr val="tx1"/>
                </a:solidFill>
                <a:effectLst/>
                <a:latin typeface="+mn-lt"/>
                <a:ea typeface="+mn-ea"/>
                <a:cs typeface="+mn-cs"/>
              </a:rPr>
              <a:t>NinetyEast</a:t>
            </a:r>
            <a:r>
              <a:rPr lang="en-US" sz="1200" b="0" i="0" kern="1200" dirty="0" smtClean="0">
                <a:solidFill>
                  <a:schemeClr val="tx1"/>
                </a:solidFill>
                <a:effectLst/>
                <a:latin typeface="+mn-lt"/>
                <a:ea typeface="+mn-ea"/>
                <a:cs typeface="+mn-cs"/>
              </a:rPr>
              <a:t> ridge. Stage 4: a weak, late rupture possibly involved a different fault strand parallel to fault C. The location of the M8.2 aftershock, two hours later (not shown here), is consistent with rupture along the SSE segment of fault C</a:t>
            </a:r>
            <a:endParaRPr lang="en-US" dirty="0"/>
          </a:p>
        </p:txBody>
      </p:sp>
      <p:sp>
        <p:nvSpPr>
          <p:cNvPr id="4" name="Slide Number Placeholder 3"/>
          <p:cNvSpPr>
            <a:spLocks noGrp="1"/>
          </p:cNvSpPr>
          <p:nvPr>
            <p:ph type="sldNum" sz="quarter" idx="10"/>
          </p:nvPr>
        </p:nvSpPr>
        <p:spPr/>
        <p:txBody>
          <a:bodyPr/>
          <a:lstStyle/>
          <a:p>
            <a:fld id="{A55FDFB9-E290-462D-9401-2876877BD412}" type="slidenum">
              <a:rPr lang="en-US" smtClean="0"/>
              <a:pPr/>
              <a:t>16</a:t>
            </a:fld>
            <a:endParaRPr lang="en-US"/>
          </a:p>
        </p:txBody>
      </p:sp>
    </p:spTree>
    <p:extLst>
      <p:ext uri="{BB962C8B-B14F-4D97-AF65-F5344CB8AC3E}">
        <p14:creationId xmlns="" xmlns:p14="http://schemas.microsoft.com/office/powerpoint/2010/main" val="106829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8F95D0A3-FF40-41E3-BE1C-F8B947AD64B9}"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r>
              <a:rPr lang="en-US"/>
              <a:t>Flexi-RAMP workshop            April 7 2009</a:t>
            </a:r>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r>
              <a:rPr lang="en-US"/>
              <a:t>Multi-array network for source imaging  J.-P. Ampuero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19.gif"/><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1"/>
            <a:ext cx="8153400" cy="1924050"/>
          </a:xfrm>
        </p:spPr>
        <p:txBody>
          <a:bodyPr>
            <a:normAutofit fontScale="90000"/>
          </a:bodyPr>
          <a:lstStyle/>
          <a:p>
            <a:r>
              <a:rPr lang="en-US" dirty="0" smtClean="0"/>
              <a:t>Open questions in earthquake physics </a:t>
            </a:r>
            <a:br>
              <a:rPr lang="en-US" dirty="0" smtClean="0"/>
            </a:br>
            <a:r>
              <a:rPr lang="en-US" dirty="0" smtClean="0"/>
              <a:t>and </a:t>
            </a:r>
            <a:br>
              <a:rPr lang="en-US" dirty="0" smtClean="0"/>
            </a:br>
            <a:r>
              <a:rPr lang="en-US" dirty="0" smtClean="0"/>
              <a:t>the contribution of array seismology</a:t>
            </a:r>
            <a:endParaRPr lang="en-US" dirty="0"/>
          </a:p>
        </p:txBody>
      </p:sp>
      <p:sp>
        <p:nvSpPr>
          <p:cNvPr id="3" name="Subtitle 2"/>
          <p:cNvSpPr>
            <a:spLocks noGrp="1"/>
          </p:cNvSpPr>
          <p:nvPr>
            <p:ph type="subTitle" idx="1"/>
          </p:nvPr>
        </p:nvSpPr>
        <p:spPr>
          <a:xfrm>
            <a:off x="1219200" y="3886200"/>
            <a:ext cx="6629400" cy="1752600"/>
          </a:xfrm>
        </p:spPr>
        <p:txBody>
          <a:bodyPr>
            <a:normAutofit fontScale="70000" lnSpcReduction="20000"/>
          </a:bodyPr>
          <a:lstStyle/>
          <a:p>
            <a:r>
              <a:rPr lang="en-US" dirty="0" smtClean="0"/>
              <a:t>J.-P. </a:t>
            </a:r>
            <a:r>
              <a:rPr lang="en-US" dirty="0" err="1" smtClean="0"/>
              <a:t>Ampuero</a:t>
            </a:r>
            <a:endParaRPr lang="en-US" dirty="0" smtClean="0"/>
          </a:p>
          <a:p>
            <a:r>
              <a:rPr lang="en-US" dirty="0" smtClean="0"/>
              <a:t>Caltech </a:t>
            </a:r>
            <a:r>
              <a:rPr lang="en-US" dirty="0" err="1" smtClean="0"/>
              <a:t>Seismolab</a:t>
            </a:r>
            <a:endParaRPr lang="en-US" dirty="0" smtClean="0"/>
          </a:p>
          <a:p>
            <a:endParaRPr lang="en-US" dirty="0" smtClean="0"/>
          </a:p>
          <a:p>
            <a:r>
              <a:rPr lang="en-US" smtClean="0"/>
              <a:t>Acknowledgements</a:t>
            </a:r>
            <a:r>
              <a:rPr lang="en-US" dirty="0" smtClean="0"/>
              <a:t>: </a:t>
            </a:r>
            <a:r>
              <a:rPr lang="en-US" dirty="0" err="1" smtClean="0"/>
              <a:t>Lingsen</a:t>
            </a:r>
            <a:r>
              <a:rPr lang="en-US" dirty="0" smtClean="0"/>
              <a:t> </a:t>
            </a:r>
            <a:r>
              <a:rPr lang="en-US" dirty="0" err="1" smtClean="0"/>
              <a:t>Meng</a:t>
            </a:r>
            <a:r>
              <a:rPr lang="en-US" dirty="0" smtClean="0"/>
              <a:t> (now at UC Berkeley)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2743200" cy="1554162"/>
          </a:xfrm>
        </p:spPr>
        <p:txBody>
          <a:bodyPr>
            <a:noAutofit/>
          </a:bodyPr>
          <a:lstStyle/>
          <a:p>
            <a:r>
              <a:rPr lang="en-US" sz="2400" dirty="0" smtClean="0"/>
              <a:t>Tohoku </a:t>
            </a:r>
            <a:r>
              <a:rPr lang="en-US" sz="2400" dirty="0" smtClean="0"/>
              <a:t>earthquake</a:t>
            </a:r>
            <a:endParaRPr lang="en-US" sz="2400" dirty="0"/>
          </a:p>
        </p:txBody>
      </p:sp>
      <p:pic>
        <p:nvPicPr>
          <p:cNvPr id="4" name="Picture 3"/>
          <p:cNvPicPr/>
          <p:nvPr/>
        </p:nvPicPr>
        <p:blipFill>
          <a:blip r:embed="rId2" cstate="print"/>
          <a:srcRect/>
          <a:stretch>
            <a:fillRect/>
          </a:stretch>
        </p:blipFill>
        <p:spPr bwMode="auto">
          <a:xfrm>
            <a:off x="3352800" y="381000"/>
            <a:ext cx="5105400" cy="5867400"/>
          </a:xfrm>
          <a:prstGeom prst="rect">
            <a:avLst/>
          </a:prstGeom>
          <a:noFill/>
          <a:ln w="9525">
            <a:noFill/>
            <a:miter lim="800000"/>
            <a:headEnd/>
            <a:tailEnd/>
          </a:ln>
          <a:effectLst/>
        </p:spPr>
      </p:pic>
      <p:pic>
        <p:nvPicPr>
          <p:cNvPr id="21506" name="Picture 2" descr="http://www.tectonics.caltech.edu/slip_history/2011_taiheiyo-oki/Backprojection/jp_movie-denseEU.gif"/>
          <p:cNvPicPr>
            <a:picLocks noChangeAspect="1" noChangeArrowheads="1" noCrop="1"/>
          </p:cNvPicPr>
          <p:nvPr/>
        </p:nvPicPr>
        <p:blipFill>
          <a:blip r:embed="rId3" cstate="print"/>
          <a:srcRect/>
          <a:stretch>
            <a:fillRect/>
          </a:stretch>
        </p:blipFill>
        <p:spPr bwMode="auto">
          <a:xfrm>
            <a:off x="304800" y="2209800"/>
            <a:ext cx="2857500" cy="40005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noAutofit/>
          </a:bodyPr>
          <a:lstStyle/>
          <a:p>
            <a:r>
              <a:rPr lang="en-US" sz="3200" dirty="0" smtClean="0"/>
              <a:t>Details of the rupture process</a:t>
            </a:r>
            <a:endParaRPr lang="en-US" sz="3200" dirty="0"/>
          </a:p>
        </p:txBody>
      </p:sp>
      <p:pic>
        <p:nvPicPr>
          <p:cNvPr id="4" name="Picture 3"/>
          <p:cNvPicPr/>
          <p:nvPr/>
        </p:nvPicPr>
        <p:blipFill>
          <a:blip r:embed="rId2" cstate="print"/>
          <a:srcRect/>
          <a:stretch>
            <a:fillRect/>
          </a:stretch>
        </p:blipFill>
        <p:spPr bwMode="auto">
          <a:xfrm>
            <a:off x="533400" y="1752600"/>
            <a:ext cx="5044440" cy="3830320"/>
          </a:xfrm>
          <a:prstGeom prst="rect">
            <a:avLst/>
          </a:prstGeom>
          <a:noFill/>
          <a:ln w="9525">
            <a:noFill/>
            <a:miter lim="800000"/>
            <a:headEnd/>
            <a:tailEnd/>
          </a:ln>
          <a:effectLst/>
        </p:spPr>
      </p:pic>
      <p:sp>
        <p:nvSpPr>
          <p:cNvPr id="5" name="Freeform 4"/>
          <p:cNvSpPr>
            <a:spLocks/>
          </p:cNvSpPr>
          <p:nvPr/>
        </p:nvSpPr>
        <p:spPr bwMode="auto">
          <a:xfrm>
            <a:off x="7866063" y="2493372"/>
            <a:ext cx="320675" cy="404812"/>
          </a:xfrm>
          <a:custGeom>
            <a:avLst/>
            <a:gdLst>
              <a:gd name="T0" fmla="*/ 431 w 522"/>
              <a:gd name="T1" fmla="*/ 0 h 771"/>
              <a:gd name="T2" fmla="*/ 68 w 522"/>
              <a:gd name="T3" fmla="*/ 136 h 771"/>
              <a:gd name="T4" fmla="*/ 23 w 522"/>
              <a:gd name="T5" fmla="*/ 499 h 771"/>
              <a:gd name="T6" fmla="*/ 204 w 522"/>
              <a:gd name="T7" fmla="*/ 725 h 771"/>
              <a:gd name="T8" fmla="*/ 522 w 522"/>
              <a:gd name="T9" fmla="*/ 771 h 771"/>
              <a:gd name="T10" fmla="*/ 0 60000 65536"/>
              <a:gd name="T11" fmla="*/ 0 60000 65536"/>
              <a:gd name="T12" fmla="*/ 0 60000 65536"/>
              <a:gd name="T13" fmla="*/ 0 60000 65536"/>
              <a:gd name="T14" fmla="*/ 0 60000 65536"/>
              <a:gd name="T15" fmla="*/ 0 w 522"/>
              <a:gd name="T16" fmla="*/ 0 h 771"/>
              <a:gd name="T17" fmla="*/ 522 w 522"/>
              <a:gd name="T18" fmla="*/ 771 h 771"/>
            </a:gdLst>
            <a:ahLst/>
            <a:cxnLst>
              <a:cxn ang="T10">
                <a:pos x="T0" y="T1"/>
              </a:cxn>
              <a:cxn ang="T11">
                <a:pos x="T2" y="T3"/>
              </a:cxn>
              <a:cxn ang="T12">
                <a:pos x="T4" y="T5"/>
              </a:cxn>
              <a:cxn ang="T13">
                <a:pos x="T6" y="T7"/>
              </a:cxn>
              <a:cxn ang="T14">
                <a:pos x="T8" y="T9"/>
              </a:cxn>
            </a:cxnLst>
            <a:rect l="T15" t="T16" r="T17" b="T18"/>
            <a:pathLst>
              <a:path w="522" h="771">
                <a:moveTo>
                  <a:pt x="431" y="0"/>
                </a:moveTo>
                <a:cubicBezTo>
                  <a:pt x="283" y="26"/>
                  <a:pt x="136" y="53"/>
                  <a:pt x="68" y="136"/>
                </a:cubicBezTo>
                <a:cubicBezTo>
                  <a:pt x="0" y="219"/>
                  <a:pt x="0" y="401"/>
                  <a:pt x="23" y="499"/>
                </a:cubicBezTo>
                <a:cubicBezTo>
                  <a:pt x="46" y="597"/>
                  <a:pt x="121" y="680"/>
                  <a:pt x="204" y="725"/>
                </a:cubicBezTo>
                <a:cubicBezTo>
                  <a:pt x="287" y="770"/>
                  <a:pt x="477" y="763"/>
                  <a:pt x="522" y="771"/>
                </a:cubicBezTo>
              </a:path>
            </a:pathLst>
          </a:custGeom>
          <a:noFill/>
          <a:ln w="9525">
            <a:solidFill>
              <a:schemeClr val="tx1"/>
            </a:solidFill>
            <a:round/>
            <a:headEnd/>
            <a:tailEnd/>
          </a:ln>
        </p:spPr>
        <p:txBody>
          <a:bodyPr/>
          <a:lstStyle/>
          <a:p>
            <a:endParaRPr lang="en-US"/>
          </a:p>
        </p:txBody>
      </p:sp>
      <p:sp>
        <p:nvSpPr>
          <p:cNvPr id="6" name="Freeform 5"/>
          <p:cNvSpPr>
            <a:spLocks/>
          </p:cNvSpPr>
          <p:nvPr/>
        </p:nvSpPr>
        <p:spPr bwMode="auto">
          <a:xfrm>
            <a:off x="7959725" y="2564809"/>
            <a:ext cx="200025" cy="285750"/>
          </a:xfrm>
          <a:custGeom>
            <a:avLst/>
            <a:gdLst>
              <a:gd name="T0" fmla="*/ 326 w 326"/>
              <a:gd name="T1" fmla="*/ 0 h 544"/>
              <a:gd name="T2" fmla="*/ 99 w 326"/>
              <a:gd name="T3" fmla="*/ 91 h 544"/>
              <a:gd name="T4" fmla="*/ 8 w 326"/>
              <a:gd name="T5" fmla="*/ 227 h 544"/>
              <a:gd name="T6" fmla="*/ 53 w 326"/>
              <a:gd name="T7" fmla="*/ 363 h 544"/>
              <a:gd name="T8" fmla="*/ 144 w 326"/>
              <a:gd name="T9" fmla="*/ 453 h 544"/>
              <a:gd name="T10" fmla="*/ 326 w 326"/>
              <a:gd name="T11" fmla="*/ 544 h 544"/>
              <a:gd name="T12" fmla="*/ 0 60000 65536"/>
              <a:gd name="T13" fmla="*/ 0 60000 65536"/>
              <a:gd name="T14" fmla="*/ 0 60000 65536"/>
              <a:gd name="T15" fmla="*/ 0 60000 65536"/>
              <a:gd name="T16" fmla="*/ 0 60000 65536"/>
              <a:gd name="T17" fmla="*/ 0 60000 65536"/>
              <a:gd name="T18" fmla="*/ 0 w 326"/>
              <a:gd name="T19" fmla="*/ 0 h 544"/>
              <a:gd name="T20" fmla="*/ 326 w 326"/>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326" h="544">
                <a:moveTo>
                  <a:pt x="326" y="0"/>
                </a:moveTo>
                <a:cubicBezTo>
                  <a:pt x="239" y="26"/>
                  <a:pt x="152" y="53"/>
                  <a:pt x="99" y="91"/>
                </a:cubicBezTo>
                <a:cubicBezTo>
                  <a:pt x="46" y="129"/>
                  <a:pt x="16" y="182"/>
                  <a:pt x="8" y="227"/>
                </a:cubicBezTo>
                <a:cubicBezTo>
                  <a:pt x="0" y="272"/>
                  <a:pt x="30" y="326"/>
                  <a:pt x="53" y="363"/>
                </a:cubicBezTo>
                <a:cubicBezTo>
                  <a:pt x="76" y="400"/>
                  <a:pt x="99" y="423"/>
                  <a:pt x="144" y="453"/>
                </a:cubicBezTo>
                <a:cubicBezTo>
                  <a:pt x="189" y="483"/>
                  <a:pt x="296" y="529"/>
                  <a:pt x="326" y="544"/>
                </a:cubicBezTo>
              </a:path>
            </a:pathLst>
          </a:custGeom>
          <a:noFill/>
          <a:ln w="9525">
            <a:solidFill>
              <a:schemeClr val="tx1"/>
            </a:solidFill>
            <a:round/>
            <a:headEnd/>
            <a:tailEnd/>
          </a:ln>
        </p:spPr>
        <p:txBody>
          <a:bodyPr/>
          <a:lstStyle/>
          <a:p>
            <a:endParaRPr lang="en-US"/>
          </a:p>
        </p:txBody>
      </p:sp>
      <p:sp>
        <p:nvSpPr>
          <p:cNvPr id="7" name="Freeform 6"/>
          <p:cNvSpPr>
            <a:spLocks/>
          </p:cNvSpPr>
          <p:nvPr/>
        </p:nvSpPr>
        <p:spPr bwMode="auto">
          <a:xfrm>
            <a:off x="7740650" y="2396534"/>
            <a:ext cx="446088" cy="596900"/>
          </a:xfrm>
          <a:custGeom>
            <a:avLst/>
            <a:gdLst>
              <a:gd name="T0" fmla="*/ 590 w 726"/>
              <a:gd name="T1" fmla="*/ 0 h 1134"/>
              <a:gd name="T2" fmla="*/ 182 w 726"/>
              <a:gd name="T3" fmla="*/ 136 h 1134"/>
              <a:gd name="T4" fmla="*/ 0 w 726"/>
              <a:gd name="T5" fmla="*/ 590 h 1134"/>
              <a:gd name="T6" fmla="*/ 182 w 726"/>
              <a:gd name="T7" fmla="*/ 998 h 1134"/>
              <a:gd name="T8" fmla="*/ 726 w 726"/>
              <a:gd name="T9" fmla="*/ 1134 h 1134"/>
              <a:gd name="T10" fmla="*/ 0 60000 65536"/>
              <a:gd name="T11" fmla="*/ 0 60000 65536"/>
              <a:gd name="T12" fmla="*/ 0 60000 65536"/>
              <a:gd name="T13" fmla="*/ 0 60000 65536"/>
              <a:gd name="T14" fmla="*/ 0 60000 65536"/>
              <a:gd name="T15" fmla="*/ 0 w 726"/>
              <a:gd name="T16" fmla="*/ 0 h 1134"/>
              <a:gd name="T17" fmla="*/ 726 w 726"/>
              <a:gd name="T18" fmla="*/ 1134 h 1134"/>
            </a:gdLst>
            <a:ahLst/>
            <a:cxnLst>
              <a:cxn ang="T10">
                <a:pos x="T0" y="T1"/>
              </a:cxn>
              <a:cxn ang="T11">
                <a:pos x="T2" y="T3"/>
              </a:cxn>
              <a:cxn ang="T12">
                <a:pos x="T4" y="T5"/>
              </a:cxn>
              <a:cxn ang="T13">
                <a:pos x="T6" y="T7"/>
              </a:cxn>
              <a:cxn ang="T14">
                <a:pos x="T8" y="T9"/>
              </a:cxn>
            </a:cxnLst>
            <a:rect l="T15" t="T16" r="T17" b="T18"/>
            <a:pathLst>
              <a:path w="726" h="1134">
                <a:moveTo>
                  <a:pt x="590" y="0"/>
                </a:moveTo>
                <a:cubicBezTo>
                  <a:pt x="435" y="19"/>
                  <a:pt x="280" y="38"/>
                  <a:pt x="182" y="136"/>
                </a:cubicBezTo>
                <a:cubicBezTo>
                  <a:pt x="84" y="234"/>
                  <a:pt x="0" y="446"/>
                  <a:pt x="0" y="590"/>
                </a:cubicBezTo>
                <a:cubicBezTo>
                  <a:pt x="0" y="734"/>
                  <a:pt x="61" y="907"/>
                  <a:pt x="182" y="998"/>
                </a:cubicBezTo>
                <a:cubicBezTo>
                  <a:pt x="303" y="1089"/>
                  <a:pt x="514" y="1111"/>
                  <a:pt x="726" y="1134"/>
                </a:cubicBezTo>
              </a:path>
            </a:pathLst>
          </a:custGeom>
          <a:noFill/>
          <a:ln w="9525">
            <a:solidFill>
              <a:schemeClr val="tx1"/>
            </a:solidFill>
            <a:round/>
            <a:headEnd/>
            <a:tailEnd/>
          </a:ln>
        </p:spPr>
        <p:txBody>
          <a:bodyPr/>
          <a:lstStyle/>
          <a:p>
            <a:endParaRPr lang="en-US"/>
          </a:p>
        </p:txBody>
      </p:sp>
      <p:sp>
        <p:nvSpPr>
          <p:cNvPr id="8" name="Freeform 7"/>
          <p:cNvSpPr>
            <a:spLocks/>
          </p:cNvSpPr>
          <p:nvPr/>
        </p:nvSpPr>
        <p:spPr bwMode="auto">
          <a:xfrm>
            <a:off x="7383463" y="2158409"/>
            <a:ext cx="831850" cy="1096963"/>
          </a:xfrm>
          <a:custGeom>
            <a:avLst/>
            <a:gdLst>
              <a:gd name="T0" fmla="*/ 1172 w 1353"/>
              <a:gd name="T1" fmla="*/ 0 h 2086"/>
              <a:gd name="T2" fmla="*/ 401 w 1353"/>
              <a:gd name="T3" fmla="*/ 181 h 2086"/>
              <a:gd name="T4" fmla="*/ 38 w 1353"/>
              <a:gd name="T5" fmla="*/ 816 h 2086"/>
              <a:gd name="T6" fmla="*/ 174 w 1353"/>
              <a:gd name="T7" fmla="*/ 1587 h 2086"/>
              <a:gd name="T8" fmla="*/ 764 w 1353"/>
              <a:gd name="T9" fmla="*/ 1950 h 2086"/>
              <a:gd name="T10" fmla="*/ 1353 w 1353"/>
              <a:gd name="T11" fmla="*/ 2086 h 2086"/>
              <a:gd name="T12" fmla="*/ 0 60000 65536"/>
              <a:gd name="T13" fmla="*/ 0 60000 65536"/>
              <a:gd name="T14" fmla="*/ 0 60000 65536"/>
              <a:gd name="T15" fmla="*/ 0 60000 65536"/>
              <a:gd name="T16" fmla="*/ 0 60000 65536"/>
              <a:gd name="T17" fmla="*/ 0 60000 65536"/>
              <a:gd name="T18" fmla="*/ 0 w 1353"/>
              <a:gd name="T19" fmla="*/ 0 h 2086"/>
              <a:gd name="T20" fmla="*/ 1353 w 1353"/>
              <a:gd name="T21" fmla="*/ 2086 h 2086"/>
            </a:gdLst>
            <a:ahLst/>
            <a:cxnLst>
              <a:cxn ang="T12">
                <a:pos x="T0" y="T1"/>
              </a:cxn>
              <a:cxn ang="T13">
                <a:pos x="T2" y="T3"/>
              </a:cxn>
              <a:cxn ang="T14">
                <a:pos x="T4" y="T5"/>
              </a:cxn>
              <a:cxn ang="T15">
                <a:pos x="T6" y="T7"/>
              </a:cxn>
              <a:cxn ang="T16">
                <a:pos x="T8" y="T9"/>
              </a:cxn>
              <a:cxn ang="T17">
                <a:pos x="T10" y="T11"/>
              </a:cxn>
            </a:cxnLst>
            <a:rect l="T18" t="T19" r="T20" b="T21"/>
            <a:pathLst>
              <a:path w="1353" h="2086">
                <a:moveTo>
                  <a:pt x="1172" y="0"/>
                </a:moveTo>
                <a:cubicBezTo>
                  <a:pt x="881" y="22"/>
                  <a:pt x="590" y="45"/>
                  <a:pt x="401" y="181"/>
                </a:cubicBezTo>
                <a:cubicBezTo>
                  <a:pt x="212" y="317"/>
                  <a:pt x="76" y="582"/>
                  <a:pt x="38" y="816"/>
                </a:cubicBezTo>
                <a:cubicBezTo>
                  <a:pt x="0" y="1050"/>
                  <a:pt x="53" y="1398"/>
                  <a:pt x="174" y="1587"/>
                </a:cubicBezTo>
                <a:cubicBezTo>
                  <a:pt x="295" y="1776"/>
                  <a:pt x="568" y="1867"/>
                  <a:pt x="764" y="1950"/>
                </a:cubicBezTo>
                <a:cubicBezTo>
                  <a:pt x="960" y="2033"/>
                  <a:pt x="1156" y="2059"/>
                  <a:pt x="1353" y="2086"/>
                </a:cubicBezTo>
              </a:path>
            </a:pathLst>
          </a:custGeom>
          <a:noFill/>
          <a:ln w="9525">
            <a:solidFill>
              <a:schemeClr val="tx1"/>
            </a:solidFill>
            <a:round/>
            <a:headEnd/>
            <a:tailEnd/>
          </a:ln>
        </p:spPr>
        <p:txBody>
          <a:bodyPr/>
          <a:lstStyle/>
          <a:p>
            <a:endParaRPr lang="en-US"/>
          </a:p>
        </p:txBody>
      </p:sp>
      <p:sp>
        <p:nvSpPr>
          <p:cNvPr id="9" name="Freeform 8"/>
          <p:cNvSpPr>
            <a:spLocks/>
          </p:cNvSpPr>
          <p:nvPr/>
        </p:nvSpPr>
        <p:spPr bwMode="auto">
          <a:xfrm>
            <a:off x="6986588" y="2063159"/>
            <a:ext cx="1428750" cy="1281113"/>
          </a:xfrm>
          <a:custGeom>
            <a:avLst/>
            <a:gdLst>
              <a:gd name="T0" fmla="*/ 1117100 w 13236"/>
              <a:gd name="T1" fmla="*/ 0 h 10059"/>
              <a:gd name="T2" fmla="*/ 559521 w 13236"/>
              <a:gd name="T3" fmla="*/ 71471 h 10059"/>
              <a:gd name="T4" fmla="*/ 169032 w 13236"/>
              <a:gd name="T5" fmla="*/ 357990 h 10059"/>
              <a:gd name="T6" fmla="*/ 52533 w 13236"/>
              <a:gd name="T7" fmla="*/ 985937 h 10059"/>
              <a:gd name="T8" fmla="*/ 484551 w 13236"/>
              <a:gd name="T9" fmla="*/ 1201878 h 10059"/>
              <a:gd name="T10" fmla="*/ 1420646 w 13236"/>
              <a:gd name="T11" fmla="*/ 1273985 h 10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36" h="10059">
                <a:moveTo>
                  <a:pt x="10356" y="0"/>
                </a:moveTo>
                <a:cubicBezTo>
                  <a:pt x="8503" y="46"/>
                  <a:pt x="6652" y="95"/>
                  <a:pt x="5187" y="561"/>
                </a:cubicBezTo>
                <a:cubicBezTo>
                  <a:pt x="3721" y="1028"/>
                  <a:pt x="2351" y="1613"/>
                  <a:pt x="1567" y="2810"/>
                </a:cubicBezTo>
                <a:cubicBezTo>
                  <a:pt x="784" y="4006"/>
                  <a:pt x="0" y="6635"/>
                  <a:pt x="487" y="7739"/>
                </a:cubicBezTo>
                <a:cubicBezTo>
                  <a:pt x="974" y="8843"/>
                  <a:pt x="2378" y="9057"/>
                  <a:pt x="4492" y="9434"/>
                </a:cubicBezTo>
                <a:cubicBezTo>
                  <a:pt x="6606" y="9811"/>
                  <a:pt x="13236" y="10059"/>
                  <a:pt x="13170" y="10000"/>
                </a:cubicBezTo>
              </a:path>
            </a:pathLst>
          </a:custGeom>
          <a:noFill/>
          <a:ln w="9525">
            <a:solidFill>
              <a:schemeClr val="tx1"/>
            </a:solidFill>
            <a:round/>
            <a:headEnd/>
            <a:tailEnd/>
          </a:ln>
        </p:spPr>
        <p:txBody>
          <a:bodyPr/>
          <a:lstStyle/>
          <a:p>
            <a:endParaRPr lang="en-US"/>
          </a:p>
        </p:txBody>
      </p:sp>
      <p:sp>
        <p:nvSpPr>
          <p:cNvPr id="10" name="Freeform 9"/>
          <p:cNvSpPr>
            <a:spLocks/>
          </p:cNvSpPr>
          <p:nvPr/>
        </p:nvSpPr>
        <p:spPr bwMode="auto">
          <a:xfrm>
            <a:off x="6799263" y="1969497"/>
            <a:ext cx="1752600" cy="1439862"/>
          </a:xfrm>
          <a:custGeom>
            <a:avLst/>
            <a:gdLst>
              <a:gd name="T0" fmla="*/ 1320106 w 16184"/>
              <a:gd name="T1" fmla="*/ 82 h 17514"/>
              <a:gd name="T2" fmla="*/ 816120 w 16184"/>
              <a:gd name="T3" fmla="*/ 72036 h 17514"/>
              <a:gd name="T4" fmla="*/ 384025 w 16184"/>
              <a:gd name="T5" fmla="*/ 288061 h 17514"/>
              <a:gd name="T6" fmla="*/ 168031 w 16184"/>
              <a:gd name="T7" fmla="*/ 576121 h 17514"/>
              <a:gd name="T8" fmla="*/ 96033 w 16184"/>
              <a:gd name="T9" fmla="*/ 792146 h 17514"/>
              <a:gd name="T10" fmla="*/ 24035 w 16184"/>
              <a:gd name="T11" fmla="*/ 1008171 h 17514"/>
              <a:gd name="T12" fmla="*/ 240029 w 16184"/>
              <a:gd name="T13" fmla="*/ 1296232 h 17514"/>
              <a:gd name="T14" fmla="*/ 528021 w 16184"/>
              <a:gd name="T15" fmla="*/ 1368185 h 17514"/>
              <a:gd name="T16" fmla="*/ 888118 w 16184"/>
              <a:gd name="T17" fmla="*/ 1440221 h 17514"/>
              <a:gd name="T18" fmla="*/ 1752201 w 16184"/>
              <a:gd name="T19" fmla="*/ 1368185 h 17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84" h="17514">
                <a:moveTo>
                  <a:pt x="12193" y="1"/>
                </a:moveTo>
                <a:cubicBezTo>
                  <a:pt x="12189" y="0"/>
                  <a:pt x="8979" y="292"/>
                  <a:pt x="7538" y="876"/>
                </a:cubicBezTo>
                <a:cubicBezTo>
                  <a:pt x="6097" y="1460"/>
                  <a:pt x="4545" y="2481"/>
                  <a:pt x="3547" y="3503"/>
                </a:cubicBezTo>
                <a:cubicBezTo>
                  <a:pt x="2549" y="4525"/>
                  <a:pt x="1995" y="5984"/>
                  <a:pt x="1552" y="7006"/>
                </a:cubicBezTo>
                <a:cubicBezTo>
                  <a:pt x="1109" y="8028"/>
                  <a:pt x="1109" y="8757"/>
                  <a:pt x="887" y="9633"/>
                </a:cubicBezTo>
                <a:cubicBezTo>
                  <a:pt x="665" y="10509"/>
                  <a:pt x="0" y="11238"/>
                  <a:pt x="222" y="12260"/>
                </a:cubicBezTo>
                <a:cubicBezTo>
                  <a:pt x="444" y="13282"/>
                  <a:pt x="1441" y="15033"/>
                  <a:pt x="2217" y="15763"/>
                </a:cubicBezTo>
                <a:cubicBezTo>
                  <a:pt x="2993" y="16493"/>
                  <a:pt x="3879" y="16346"/>
                  <a:pt x="4877" y="16638"/>
                </a:cubicBezTo>
                <a:cubicBezTo>
                  <a:pt x="5875" y="16930"/>
                  <a:pt x="6319" y="17514"/>
                  <a:pt x="8203" y="17514"/>
                </a:cubicBezTo>
                <a:cubicBezTo>
                  <a:pt x="10087" y="17514"/>
                  <a:pt x="15798" y="16880"/>
                  <a:pt x="16184" y="16638"/>
                </a:cubicBezTo>
              </a:path>
            </a:pathLst>
          </a:custGeom>
          <a:noFill/>
          <a:ln w="9525">
            <a:solidFill>
              <a:schemeClr val="tx1"/>
            </a:solidFill>
            <a:round/>
            <a:headEnd/>
            <a:tailEnd/>
          </a:ln>
        </p:spPr>
        <p:txBody>
          <a:bodyPr/>
          <a:lstStyle/>
          <a:p>
            <a:endParaRPr lang="en-US"/>
          </a:p>
        </p:txBody>
      </p:sp>
      <p:sp>
        <p:nvSpPr>
          <p:cNvPr id="11" name="Freeform 10"/>
          <p:cNvSpPr>
            <a:spLocks/>
          </p:cNvSpPr>
          <p:nvPr/>
        </p:nvSpPr>
        <p:spPr bwMode="auto">
          <a:xfrm>
            <a:off x="6680200" y="1896472"/>
            <a:ext cx="1871663" cy="1616075"/>
          </a:xfrm>
          <a:custGeom>
            <a:avLst/>
            <a:gdLst>
              <a:gd name="T0" fmla="*/ 1440266 w 9782"/>
              <a:gd name="T1" fmla="*/ 1132 h 10000"/>
              <a:gd name="T2" fmla="*/ 648072 w 9782"/>
              <a:gd name="T3" fmla="*/ 145172 h 10000"/>
              <a:gd name="T4" fmla="*/ 169578 w 9782"/>
              <a:gd name="T5" fmla="*/ 572443 h 10000"/>
              <a:gd name="T6" fmla="*/ 71965 w 9782"/>
              <a:gd name="T7" fmla="*/ 865212 h 10000"/>
              <a:gd name="T8" fmla="*/ 71965 w 9782"/>
              <a:gd name="T9" fmla="*/ 1225393 h 10000"/>
              <a:gd name="T10" fmla="*/ 503950 w 9782"/>
              <a:gd name="T11" fmla="*/ 1550495 h 10000"/>
              <a:gd name="T12" fmla="*/ 1061299 w 9782"/>
              <a:gd name="T13" fmla="*/ 1598508 h 10000"/>
              <a:gd name="T14" fmla="*/ 1872251 w 9782"/>
              <a:gd name="T15" fmla="*/ 1441211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82" h="10000">
                <a:moveTo>
                  <a:pt x="7525" y="7"/>
                </a:moveTo>
                <a:cubicBezTo>
                  <a:pt x="7522" y="0"/>
                  <a:pt x="4492" y="309"/>
                  <a:pt x="3386" y="898"/>
                </a:cubicBezTo>
                <a:cubicBezTo>
                  <a:pt x="2279" y="1487"/>
                  <a:pt x="1388" y="2799"/>
                  <a:pt x="886" y="3541"/>
                </a:cubicBezTo>
                <a:cubicBezTo>
                  <a:pt x="385" y="4283"/>
                  <a:pt x="497" y="4640"/>
                  <a:pt x="376" y="5352"/>
                </a:cubicBezTo>
                <a:cubicBezTo>
                  <a:pt x="253" y="6065"/>
                  <a:pt x="0" y="6874"/>
                  <a:pt x="376" y="7580"/>
                </a:cubicBezTo>
                <a:cubicBezTo>
                  <a:pt x="752" y="8286"/>
                  <a:pt x="1772" y="9206"/>
                  <a:pt x="2633" y="9591"/>
                </a:cubicBezTo>
                <a:cubicBezTo>
                  <a:pt x="3494" y="9976"/>
                  <a:pt x="4354" y="10000"/>
                  <a:pt x="5545" y="9888"/>
                </a:cubicBezTo>
                <a:cubicBezTo>
                  <a:pt x="6736" y="9775"/>
                  <a:pt x="9516" y="9088"/>
                  <a:pt x="9782" y="8915"/>
                </a:cubicBezTo>
              </a:path>
            </a:pathLst>
          </a:custGeom>
          <a:noFill/>
          <a:ln w="9525">
            <a:solidFill>
              <a:schemeClr val="tx1"/>
            </a:solidFill>
            <a:round/>
            <a:headEnd/>
            <a:tailEnd/>
          </a:ln>
        </p:spPr>
        <p:txBody>
          <a:bodyPr/>
          <a:lstStyle/>
          <a:p>
            <a:endParaRPr lang="en-US"/>
          </a:p>
        </p:txBody>
      </p:sp>
      <p:sp>
        <p:nvSpPr>
          <p:cNvPr id="12" name="Freeform 11"/>
          <p:cNvSpPr>
            <a:spLocks/>
          </p:cNvSpPr>
          <p:nvPr/>
        </p:nvSpPr>
        <p:spPr bwMode="auto">
          <a:xfrm>
            <a:off x="6575425" y="1825034"/>
            <a:ext cx="2047875" cy="1814513"/>
          </a:xfrm>
          <a:custGeom>
            <a:avLst/>
            <a:gdLst>
              <a:gd name="T0" fmla="*/ 1544327 w 9290"/>
              <a:gd name="T1" fmla="*/ 0 h 10000"/>
              <a:gd name="T2" fmla="*/ 752099 w 9290"/>
              <a:gd name="T3" fmla="*/ 72022 h 10000"/>
              <a:gd name="T4" fmla="*/ 320155 w 9290"/>
              <a:gd name="T5" fmla="*/ 432129 h 10000"/>
              <a:gd name="T6" fmla="*/ 104072 w 9290"/>
              <a:gd name="T7" fmla="*/ 720034 h 10000"/>
              <a:gd name="T8" fmla="*/ 31971 w 9290"/>
              <a:gd name="T9" fmla="*/ 936098 h 10000"/>
              <a:gd name="T10" fmla="*/ 104072 w 9290"/>
              <a:gd name="T11" fmla="*/ 1368227 h 10000"/>
              <a:gd name="T12" fmla="*/ 441205 w 9290"/>
              <a:gd name="T13" fmla="*/ 1740490 h 10000"/>
              <a:gd name="T14" fmla="*/ 1081955 w 9290"/>
              <a:gd name="T15" fmla="*/ 1812148 h 10000"/>
              <a:gd name="T16" fmla="*/ 1688088 w 9290"/>
              <a:gd name="T17" fmla="*/ 1728154 h 10000"/>
              <a:gd name="T18" fmla="*/ 2048372 w 9290"/>
              <a:gd name="T19" fmla="*/ 1656132 h 1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90" h="10000">
                <a:moveTo>
                  <a:pt x="7004" y="0"/>
                </a:moveTo>
                <a:cubicBezTo>
                  <a:pt x="6988" y="7"/>
                  <a:pt x="4337" y="0"/>
                  <a:pt x="3411" y="397"/>
                </a:cubicBezTo>
                <a:cubicBezTo>
                  <a:pt x="2486" y="794"/>
                  <a:pt x="1941" y="1786"/>
                  <a:pt x="1452" y="2382"/>
                </a:cubicBezTo>
                <a:cubicBezTo>
                  <a:pt x="962" y="2977"/>
                  <a:pt x="689" y="3507"/>
                  <a:pt x="472" y="3969"/>
                </a:cubicBezTo>
                <a:cubicBezTo>
                  <a:pt x="255" y="4432"/>
                  <a:pt x="291" y="4551"/>
                  <a:pt x="145" y="5160"/>
                </a:cubicBezTo>
                <a:cubicBezTo>
                  <a:pt x="0" y="5769"/>
                  <a:pt x="163" y="6803"/>
                  <a:pt x="472" y="7542"/>
                </a:cubicBezTo>
                <a:cubicBezTo>
                  <a:pt x="782" y="8281"/>
                  <a:pt x="1118" y="9201"/>
                  <a:pt x="2001" y="9594"/>
                </a:cubicBezTo>
                <a:cubicBezTo>
                  <a:pt x="2885" y="9989"/>
                  <a:pt x="3964" y="10000"/>
                  <a:pt x="4907" y="9989"/>
                </a:cubicBezTo>
                <a:cubicBezTo>
                  <a:pt x="5849" y="9978"/>
                  <a:pt x="6926" y="9669"/>
                  <a:pt x="7656" y="9526"/>
                </a:cubicBezTo>
                <a:cubicBezTo>
                  <a:pt x="8386" y="9383"/>
                  <a:pt x="9078" y="9425"/>
                  <a:pt x="9290" y="9129"/>
                </a:cubicBezTo>
              </a:path>
            </a:pathLst>
          </a:custGeom>
          <a:noFill/>
          <a:ln w="9525">
            <a:solidFill>
              <a:schemeClr val="tx1"/>
            </a:solidFill>
            <a:round/>
            <a:headEnd/>
            <a:tailEnd/>
          </a:ln>
        </p:spPr>
        <p:txBody>
          <a:bodyPr/>
          <a:lstStyle/>
          <a:p>
            <a:endParaRPr lang="en-US"/>
          </a:p>
        </p:txBody>
      </p:sp>
      <p:sp>
        <p:nvSpPr>
          <p:cNvPr id="13" name="Freeform 12"/>
          <p:cNvSpPr>
            <a:spLocks/>
          </p:cNvSpPr>
          <p:nvPr/>
        </p:nvSpPr>
        <p:spPr bwMode="auto">
          <a:xfrm>
            <a:off x="6434138" y="1740897"/>
            <a:ext cx="2189162" cy="2122487"/>
          </a:xfrm>
          <a:custGeom>
            <a:avLst/>
            <a:gdLst>
              <a:gd name="T0" fmla="*/ 1685243 w 10000"/>
              <a:gd name="T1" fmla="*/ 11874 h 9829"/>
              <a:gd name="T2" fmla="*/ 1397545 w 10000"/>
              <a:gd name="T3" fmla="*/ 11874 h 9829"/>
              <a:gd name="T4" fmla="*/ 1181443 w 10000"/>
              <a:gd name="T5" fmla="*/ 11874 h 9829"/>
              <a:gd name="T6" fmla="*/ 893308 w 10000"/>
              <a:gd name="T7" fmla="*/ 83981 h 9829"/>
              <a:gd name="T8" fmla="*/ 461323 w 10000"/>
              <a:gd name="T9" fmla="*/ 299656 h 9829"/>
              <a:gd name="T10" fmla="*/ 317256 w 10000"/>
              <a:gd name="T11" fmla="*/ 443871 h 9829"/>
              <a:gd name="T12" fmla="*/ 173188 w 10000"/>
              <a:gd name="T13" fmla="*/ 659977 h 9829"/>
              <a:gd name="T14" fmla="*/ 29120 w 10000"/>
              <a:gd name="T15" fmla="*/ 1235972 h 9829"/>
              <a:gd name="T16" fmla="*/ 101154 w 10000"/>
              <a:gd name="T17" fmla="*/ 1667968 h 9829"/>
              <a:gd name="T18" fmla="*/ 533138 w 10000"/>
              <a:gd name="T19" fmla="*/ 2028074 h 9829"/>
              <a:gd name="T20" fmla="*/ 1267928 w 10000"/>
              <a:gd name="T21" fmla="*/ 2109896 h 9829"/>
              <a:gd name="T22" fmla="*/ 1829530 w 10000"/>
              <a:gd name="T23" fmla="*/ 1955966 h 9829"/>
              <a:gd name="T24" fmla="*/ 2189480 w 10000"/>
              <a:gd name="T25" fmla="*/ 1883859 h 98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9829">
                <a:moveTo>
                  <a:pt x="7697" y="55"/>
                </a:moveTo>
                <a:lnTo>
                  <a:pt x="6383" y="55"/>
                </a:lnTo>
                <a:cubicBezTo>
                  <a:pt x="5999" y="55"/>
                  <a:pt x="5779" y="0"/>
                  <a:pt x="5396" y="55"/>
                </a:cubicBezTo>
                <a:cubicBezTo>
                  <a:pt x="5012" y="112"/>
                  <a:pt x="4628" y="166"/>
                  <a:pt x="4080" y="389"/>
                </a:cubicBezTo>
                <a:cubicBezTo>
                  <a:pt x="3532" y="611"/>
                  <a:pt x="2546" y="1111"/>
                  <a:pt x="2107" y="1388"/>
                </a:cubicBezTo>
                <a:cubicBezTo>
                  <a:pt x="1668" y="1666"/>
                  <a:pt x="1668" y="1778"/>
                  <a:pt x="1449" y="2056"/>
                </a:cubicBezTo>
                <a:cubicBezTo>
                  <a:pt x="1229" y="2334"/>
                  <a:pt x="1011" y="2446"/>
                  <a:pt x="791" y="3057"/>
                </a:cubicBezTo>
                <a:cubicBezTo>
                  <a:pt x="572" y="3669"/>
                  <a:pt x="265" y="4886"/>
                  <a:pt x="133" y="5725"/>
                </a:cubicBezTo>
                <a:cubicBezTo>
                  <a:pt x="0" y="6564"/>
                  <a:pt x="78" y="7115"/>
                  <a:pt x="462" y="7726"/>
                </a:cubicBezTo>
                <a:cubicBezTo>
                  <a:pt x="846" y="8337"/>
                  <a:pt x="1547" y="9053"/>
                  <a:pt x="2435" y="9394"/>
                </a:cubicBezTo>
                <a:cubicBezTo>
                  <a:pt x="3324" y="9735"/>
                  <a:pt x="4804" y="9829"/>
                  <a:pt x="5791" y="9773"/>
                </a:cubicBezTo>
                <a:cubicBezTo>
                  <a:pt x="6778" y="9717"/>
                  <a:pt x="7653" y="9235"/>
                  <a:pt x="8356" y="9060"/>
                </a:cubicBezTo>
                <a:cubicBezTo>
                  <a:pt x="9057" y="8886"/>
                  <a:pt x="9717" y="8785"/>
                  <a:pt x="10000" y="8726"/>
                </a:cubicBezTo>
              </a:path>
            </a:pathLst>
          </a:custGeom>
          <a:noFill/>
          <a:ln w="9525">
            <a:solidFill>
              <a:schemeClr val="tx1"/>
            </a:solidFill>
            <a:round/>
            <a:headEnd/>
            <a:tailEnd/>
          </a:ln>
        </p:spPr>
        <p:txBody>
          <a:bodyPr/>
          <a:lstStyle/>
          <a:p>
            <a:endParaRPr lang="en-US"/>
          </a:p>
        </p:txBody>
      </p:sp>
      <p:sp>
        <p:nvSpPr>
          <p:cNvPr id="14" name="Freeform 18"/>
          <p:cNvSpPr>
            <a:spLocks/>
          </p:cNvSpPr>
          <p:nvPr/>
        </p:nvSpPr>
        <p:spPr bwMode="auto">
          <a:xfrm>
            <a:off x="6283325" y="1309097"/>
            <a:ext cx="2268538" cy="2760662"/>
          </a:xfrm>
          <a:custGeom>
            <a:avLst/>
            <a:gdLst>
              <a:gd name="T0" fmla="*/ 1692287 w 10000"/>
              <a:gd name="T1" fmla="*/ 11895 h 9746"/>
              <a:gd name="T2" fmla="*/ 1763962 w 10000"/>
              <a:gd name="T3" fmla="*/ 11895 h 9746"/>
              <a:gd name="T4" fmla="*/ 1404002 w 10000"/>
              <a:gd name="T5" fmla="*/ 11895 h 9746"/>
              <a:gd name="T6" fmla="*/ 1187845 w 10000"/>
              <a:gd name="T7" fmla="*/ 11895 h 9746"/>
              <a:gd name="T8" fmla="*/ 827885 w 10000"/>
              <a:gd name="T9" fmla="*/ 83829 h 9746"/>
              <a:gd name="T10" fmla="*/ 643255 w 10000"/>
              <a:gd name="T11" fmla="*/ 227131 h 9746"/>
              <a:gd name="T12" fmla="*/ 467925 w 10000"/>
              <a:gd name="T13" fmla="*/ 731804 h 9746"/>
              <a:gd name="T14" fmla="*/ 251768 w 10000"/>
              <a:gd name="T15" fmla="*/ 948173 h 9746"/>
              <a:gd name="T16" fmla="*/ 107738 w 10000"/>
              <a:gd name="T17" fmla="*/ 1236193 h 9746"/>
              <a:gd name="T18" fmla="*/ 36064 w 10000"/>
              <a:gd name="T19" fmla="*/ 1884168 h 9746"/>
              <a:gd name="T20" fmla="*/ 323896 w 10000"/>
              <a:gd name="T21" fmla="*/ 2460209 h 9746"/>
              <a:gd name="T22" fmla="*/ 1281521 w 10000"/>
              <a:gd name="T23" fmla="*/ 2676578 h 9746"/>
              <a:gd name="T24" fmla="*/ 1763962 w 10000"/>
              <a:gd name="T25" fmla="*/ 2748229 h 9746"/>
              <a:gd name="T26" fmla="*/ 2268178 w 10000"/>
              <a:gd name="T27" fmla="*/ 2748229 h 9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9746">
                <a:moveTo>
                  <a:pt x="7461" y="42"/>
                </a:moveTo>
                <a:cubicBezTo>
                  <a:pt x="7447" y="45"/>
                  <a:pt x="7988" y="42"/>
                  <a:pt x="7777" y="42"/>
                </a:cubicBezTo>
                <a:lnTo>
                  <a:pt x="6190" y="42"/>
                </a:lnTo>
                <a:cubicBezTo>
                  <a:pt x="5874" y="42"/>
                  <a:pt x="5661" y="0"/>
                  <a:pt x="5237" y="42"/>
                </a:cubicBezTo>
                <a:cubicBezTo>
                  <a:pt x="4815" y="84"/>
                  <a:pt x="4051" y="169"/>
                  <a:pt x="3650" y="296"/>
                </a:cubicBezTo>
                <a:cubicBezTo>
                  <a:pt x="3250" y="424"/>
                  <a:pt x="3101" y="420"/>
                  <a:pt x="2836" y="802"/>
                </a:cubicBezTo>
                <a:cubicBezTo>
                  <a:pt x="2572" y="1184"/>
                  <a:pt x="2350" y="2160"/>
                  <a:pt x="2063" y="2584"/>
                </a:cubicBezTo>
                <a:cubicBezTo>
                  <a:pt x="1775" y="3009"/>
                  <a:pt x="1375" y="3051"/>
                  <a:pt x="1110" y="3348"/>
                </a:cubicBezTo>
                <a:cubicBezTo>
                  <a:pt x="846" y="3645"/>
                  <a:pt x="633" y="3813"/>
                  <a:pt x="475" y="4365"/>
                </a:cubicBezTo>
                <a:cubicBezTo>
                  <a:pt x="317" y="4916"/>
                  <a:pt x="0" y="5932"/>
                  <a:pt x="159" y="6653"/>
                </a:cubicBezTo>
                <a:cubicBezTo>
                  <a:pt x="318" y="7374"/>
                  <a:pt x="514" y="8221"/>
                  <a:pt x="1428" y="8687"/>
                </a:cubicBezTo>
                <a:cubicBezTo>
                  <a:pt x="2344" y="9154"/>
                  <a:pt x="4592" y="9282"/>
                  <a:pt x="5650" y="9451"/>
                </a:cubicBezTo>
                <a:cubicBezTo>
                  <a:pt x="6708" y="9620"/>
                  <a:pt x="7052" y="9662"/>
                  <a:pt x="7777" y="9704"/>
                </a:cubicBezTo>
                <a:cubicBezTo>
                  <a:pt x="8502" y="9746"/>
                  <a:pt x="9577" y="9665"/>
                  <a:pt x="10000" y="9704"/>
                </a:cubicBezTo>
              </a:path>
            </a:pathLst>
          </a:custGeom>
          <a:noFill/>
          <a:ln w="9525">
            <a:solidFill>
              <a:schemeClr val="tx1"/>
            </a:solidFill>
            <a:round/>
            <a:headEnd/>
            <a:tailEnd/>
          </a:ln>
        </p:spPr>
        <p:txBody>
          <a:bodyPr/>
          <a:lstStyle/>
          <a:p>
            <a:endParaRPr lang="en-US"/>
          </a:p>
        </p:txBody>
      </p:sp>
      <p:sp>
        <p:nvSpPr>
          <p:cNvPr id="15" name="Freeform 19"/>
          <p:cNvSpPr>
            <a:spLocks/>
          </p:cNvSpPr>
          <p:nvPr/>
        </p:nvSpPr>
        <p:spPr bwMode="auto">
          <a:xfrm>
            <a:off x="6391275" y="3625259"/>
            <a:ext cx="2232025" cy="1439863"/>
          </a:xfrm>
          <a:custGeom>
            <a:avLst/>
            <a:gdLst>
              <a:gd name="T0" fmla="*/ 0 w 10691"/>
              <a:gd name="T1" fmla="*/ 0 h 12494"/>
              <a:gd name="T2" fmla="*/ 575958 w 10691"/>
              <a:gd name="T3" fmla="*/ 503308 h 12494"/>
              <a:gd name="T4" fmla="*/ 1007875 w 10691"/>
              <a:gd name="T5" fmla="*/ 1008114 h 12494"/>
              <a:gd name="T6" fmla="*/ 1800105 w 10691"/>
              <a:gd name="T7" fmla="*/ 1368508 h 12494"/>
              <a:gd name="T8" fmla="*/ 2231813 w 10691"/>
              <a:gd name="T9" fmla="*/ 1439965 h 12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1" h="12494">
                <a:moveTo>
                  <a:pt x="0" y="0"/>
                </a:moveTo>
                <a:cubicBezTo>
                  <a:pt x="708" y="1461"/>
                  <a:pt x="1954" y="2909"/>
                  <a:pt x="2759" y="4367"/>
                </a:cubicBezTo>
                <a:cubicBezTo>
                  <a:pt x="3564" y="5825"/>
                  <a:pt x="3847" y="7494"/>
                  <a:pt x="4828" y="8747"/>
                </a:cubicBezTo>
                <a:cubicBezTo>
                  <a:pt x="5809" y="10001"/>
                  <a:pt x="7649" y="11254"/>
                  <a:pt x="8623" y="11874"/>
                </a:cubicBezTo>
                <a:cubicBezTo>
                  <a:pt x="9596" y="12494"/>
                  <a:pt x="10143" y="12494"/>
                  <a:pt x="10691" y="12494"/>
                </a:cubicBezTo>
              </a:path>
            </a:pathLst>
          </a:custGeom>
          <a:noFill/>
          <a:ln w="9525">
            <a:solidFill>
              <a:schemeClr val="tx1"/>
            </a:solidFill>
            <a:round/>
            <a:headEnd/>
            <a:tailEnd/>
          </a:ln>
        </p:spPr>
        <p:txBody>
          <a:bodyPr/>
          <a:lstStyle/>
          <a:p>
            <a:endParaRPr lang="en-US"/>
          </a:p>
        </p:txBody>
      </p:sp>
      <p:sp>
        <p:nvSpPr>
          <p:cNvPr id="16" name="Freeform 20"/>
          <p:cNvSpPr>
            <a:spLocks/>
          </p:cNvSpPr>
          <p:nvPr/>
        </p:nvSpPr>
        <p:spPr bwMode="auto">
          <a:xfrm>
            <a:off x="6464300" y="3696697"/>
            <a:ext cx="2305050" cy="1944687"/>
          </a:xfrm>
          <a:custGeom>
            <a:avLst/>
            <a:gdLst>
              <a:gd name="T0" fmla="*/ 0 w 10003"/>
              <a:gd name="T1" fmla="*/ 0 h 11246"/>
              <a:gd name="T2" fmla="*/ 289514 w 10003"/>
              <a:gd name="T3" fmla="*/ 431332 h 11246"/>
              <a:gd name="T4" fmla="*/ 576954 w 10003"/>
              <a:gd name="T5" fmla="*/ 1296417 h 11246"/>
              <a:gd name="T6" fmla="*/ 1369200 w 10003"/>
              <a:gd name="T7" fmla="*/ 1799667 h 11246"/>
              <a:gd name="T8" fmla="*/ 2305742 w 10003"/>
              <a:gd name="T9" fmla="*/ 1944194 h 11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3" h="11246">
                <a:moveTo>
                  <a:pt x="0" y="0"/>
                </a:moveTo>
                <a:cubicBezTo>
                  <a:pt x="664" y="1183"/>
                  <a:pt x="839" y="1245"/>
                  <a:pt x="1256" y="2495"/>
                </a:cubicBezTo>
                <a:cubicBezTo>
                  <a:pt x="1673" y="3745"/>
                  <a:pt x="1725" y="6177"/>
                  <a:pt x="2503" y="7499"/>
                </a:cubicBezTo>
                <a:cubicBezTo>
                  <a:pt x="3281" y="8822"/>
                  <a:pt x="4693" y="9786"/>
                  <a:pt x="5940" y="10410"/>
                </a:cubicBezTo>
                <a:cubicBezTo>
                  <a:pt x="7186" y="11035"/>
                  <a:pt x="9273" y="11108"/>
                  <a:pt x="10003" y="11246"/>
                </a:cubicBezTo>
              </a:path>
            </a:pathLst>
          </a:custGeom>
          <a:noFill/>
          <a:ln w="9525">
            <a:solidFill>
              <a:schemeClr val="tx1"/>
            </a:solidFill>
            <a:round/>
            <a:headEnd/>
            <a:tailEnd/>
          </a:ln>
        </p:spPr>
        <p:txBody>
          <a:bodyPr/>
          <a:lstStyle/>
          <a:p>
            <a:endParaRPr lang="en-US"/>
          </a:p>
        </p:txBody>
      </p:sp>
      <p:sp>
        <p:nvSpPr>
          <p:cNvPr id="17" name="Freeform 21"/>
          <p:cNvSpPr>
            <a:spLocks/>
          </p:cNvSpPr>
          <p:nvPr/>
        </p:nvSpPr>
        <p:spPr bwMode="auto">
          <a:xfrm>
            <a:off x="6535738" y="3769722"/>
            <a:ext cx="2303462" cy="2592387"/>
          </a:xfrm>
          <a:custGeom>
            <a:avLst/>
            <a:gdLst>
              <a:gd name="T0" fmla="*/ 0 w 10001"/>
              <a:gd name="T1" fmla="*/ 0 h 10586"/>
              <a:gd name="T2" fmla="*/ 216065 w 10001"/>
              <a:gd name="T3" fmla="*/ 719911 h 10586"/>
              <a:gd name="T4" fmla="*/ 287472 w 10001"/>
              <a:gd name="T5" fmla="*/ 1512083 h 10586"/>
              <a:gd name="T6" fmla="*/ 503537 w 10001"/>
              <a:gd name="T7" fmla="*/ 1872406 h 10586"/>
              <a:gd name="T8" fmla="*/ 863798 w 10001"/>
              <a:gd name="T9" fmla="*/ 2159735 h 10586"/>
              <a:gd name="T10" fmla="*/ 1368717 w 10001"/>
              <a:gd name="T11" fmla="*/ 2448532 h 10586"/>
              <a:gd name="T12" fmla="*/ 2303692 w 10001"/>
              <a:gd name="T13" fmla="*/ 2593053 h 10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586">
                <a:moveTo>
                  <a:pt x="0" y="0"/>
                </a:moveTo>
                <a:cubicBezTo>
                  <a:pt x="365" y="713"/>
                  <a:pt x="732" y="2012"/>
                  <a:pt x="938" y="2939"/>
                </a:cubicBezTo>
                <a:cubicBezTo>
                  <a:pt x="1145" y="3865"/>
                  <a:pt x="1042" y="5388"/>
                  <a:pt x="1248" y="6173"/>
                </a:cubicBezTo>
                <a:cubicBezTo>
                  <a:pt x="1455" y="6957"/>
                  <a:pt x="1772" y="7203"/>
                  <a:pt x="2186" y="7644"/>
                </a:cubicBezTo>
                <a:cubicBezTo>
                  <a:pt x="2599" y="8084"/>
                  <a:pt x="3123" y="8428"/>
                  <a:pt x="3750" y="8817"/>
                </a:cubicBezTo>
                <a:cubicBezTo>
                  <a:pt x="4377" y="9206"/>
                  <a:pt x="4901" y="9705"/>
                  <a:pt x="5942" y="9996"/>
                </a:cubicBezTo>
                <a:cubicBezTo>
                  <a:pt x="6982" y="10288"/>
                  <a:pt x="9374" y="10534"/>
                  <a:pt x="10001" y="10586"/>
                </a:cubicBezTo>
              </a:path>
            </a:pathLst>
          </a:custGeom>
          <a:noFill/>
          <a:ln w="9525">
            <a:solidFill>
              <a:schemeClr val="tx1"/>
            </a:solidFill>
            <a:round/>
            <a:headEnd/>
            <a:tailEnd/>
          </a:ln>
        </p:spPr>
        <p:txBody>
          <a:bodyPr/>
          <a:lstStyle/>
          <a:p>
            <a:endParaRPr lang="en-US"/>
          </a:p>
        </p:txBody>
      </p:sp>
      <p:sp>
        <p:nvSpPr>
          <p:cNvPr id="18" name="Freeform 22"/>
          <p:cNvSpPr>
            <a:spLocks/>
          </p:cNvSpPr>
          <p:nvPr/>
        </p:nvSpPr>
        <p:spPr bwMode="auto">
          <a:xfrm>
            <a:off x="6223000" y="712197"/>
            <a:ext cx="2257425" cy="3884612"/>
          </a:xfrm>
          <a:custGeom>
            <a:avLst/>
            <a:gdLst>
              <a:gd name="T0" fmla="*/ 2256198 w 17417"/>
              <a:gd name="T1" fmla="*/ 3848833 h 28389"/>
              <a:gd name="T2" fmla="*/ 1752158 w 17417"/>
              <a:gd name="T3" fmla="*/ 3848833 h 28389"/>
              <a:gd name="T4" fmla="*/ 1392166 w 17417"/>
              <a:gd name="T5" fmla="*/ 3632759 h 28389"/>
              <a:gd name="T6" fmla="*/ 960150 w 17417"/>
              <a:gd name="T7" fmla="*/ 3344706 h 28389"/>
              <a:gd name="T8" fmla="*/ 240038 w 17417"/>
              <a:gd name="T9" fmla="*/ 2984673 h 28389"/>
              <a:gd name="T10" fmla="*/ 23965 w 17417"/>
              <a:gd name="T11" fmla="*/ 2552661 h 28389"/>
              <a:gd name="T12" fmla="*/ 23965 w 17417"/>
              <a:gd name="T13" fmla="*/ 2192628 h 28389"/>
              <a:gd name="T14" fmla="*/ 95989 w 17417"/>
              <a:gd name="T15" fmla="*/ 1688500 h 28389"/>
              <a:gd name="T16" fmla="*/ 312062 w 17417"/>
              <a:gd name="T17" fmla="*/ 1400447 h 28389"/>
              <a:gd name="T18" fmla="*/ 455981 w 17417"/>
              <a:gd name="T19" fmla="*/ 1112530 h 28389"/>
              <a:gd name="T20" fmla="*/ 672572 w 17417"/>
              <a:gd name="T21" fmla="*/ 463212 h 28389"/>
              <a:gd name="T22" fmla="*/ 1032045 w 17417"/>
              <a:gd name="T23" fmla="*/ 104411 h 28389"/>
              <a:gd name="T24" fmla="*/ 1824182 w 17417"/>
              <a:gd name="T25" fmla="*/ 32295 h 283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17" h="28389">
                <a:moveTo>
                  <a:pt x="17417" y="28126"/>
                </a:moveTo>
                <a:cubicBezTo>
                  <a:pt x="17414" y="28113"/>
                  <a:pt x="14638" y="28389"/>
                  <a:pt x="13526" y="28126"/>
                </a:cubicBezTo>
                <a:cubicBezTo>
                  <a:pt x="12414" y="27863"/>
                  <a:pt x="11766" y="27161"/>
                  <a:pt x="10747" y="26547"/>
                </a:cubicBezTo>
                <a:cubicBezTo>
                  <a:pt x="9728" y="25933"/>
                  <a:pt x="8894" y="25231"/>
                  <a:pt x="7412" y="24442"/>
                </a:cubicBezTo>
                <a:cubicBezTo>
                  <a:pt x="5930" y="23653"/>
                  <a:pt x="1947" y="22258"/>
                  <a:pt x="1853" y="21811"/>
                </a:cubicBezTo>
                <a:cubicBezTo>
                  <a:pt x="1855" y="21804"/>
                  <a:pt x="0" y="19443"/>
                  <a:pt x="185" y="18654"/>
                </a:cubicBezTo>
                <a:lnTo>
                  <a:pt x="185" y="16023"/>
                </a:lnTo>
                <a:cubicBezTo>
                  <a:pt x="276" y="14539"/>
                  <a:pt x="372" y="14174"/>
                  <a:pt x="741" y="12339"/>
                </a:cubicBezTo>
                <a:cubicBezTo>
                  <a:pt x="709" y="12346"/>
                  <a:pt x="1946" y="10935"/>
                  <a:pt x="2409" y="10234"/>
                </a:cubicBezTo>
                <a:cubicBezTo>
                  <a:pt x="2872" y="9533"/>
                  <a:pt x="3056" y="9272"/>
                  <a:pt x="3520" y="8130"/>
                </a:cubicBezTo>
                <a:cubicBezTo>
                  <a:pt x="3984" y="6989"/>
                  <a:pt x="4451" y="4613"/>
                  <a:pt x="5192" y="3385"/>
                </a:cubicBezTo>
                <a:cubicBezTo>
                  <a:pt x="5933" y="2157"/>
                  <a:pt x="6485" y="1288"/>
                  <a:pt x="7967" y="763"/>
                </a:cubicBezTo>
                <a:cubicBezTo>
                  <a:pt x="9449" y="238"/>
                  <a:pt x="12438" y="0"/>
                  <a:pt x="14082" y="236"/>
                </a:cubicBezTo>
              </a:path>
            </a:pathLst>
          </a:custGeom>
          <a:noFill/>
          <a:ln w="9525">
            <a:solidFill>
              <a:schemeClr val="tx1"/>
            </a:solidFill>
            <a:round/>
            <a:headEnd/>
            <a:tailEnd/>
          </a:ln>
        </p:spPr>
        <p:txBody>
          <a:bodyPr/>
          <a:lstStyle/>
          <a:p>
            <a:endParaRPr lang="en-US"/>
          </a:p>
        </p:txBody>
      </p:sp>
      <p:sp>
        <p:nvSpPr>
          <p:cNvPr id="19" name="AutoShape 24"/>
          <p:cNvSpPr>
            <a:spLocks noChangeArrowheads="1"/>
          </p:cNvSpPr>
          <p:nvPr/>
        </p:nvSpPr>
        <p:spPr bwMode="auto">
          <a:xfrm>
            <a:off x="8120063" y="2617197"/>
            <a:ext cx="287337" cy="215900"/>
          </a:xfrm>
          <a:prstGeom prst="leftArrow">
            <a:avLst>
              <a:gd name="adj1" fmla="val 50000"/>
              <a:gd name="adj2" fmla="val 33272"/>
            </a:avLst>
          </a:prstGeom>
          <a:solidFill>
            <a:srgbClr val="FF0000"/>
          </a:solidFill>
          <a:ln w="9525">
            <a:noFill/>
            <a:miter lim="800000"/>
            <a:headEnd/>
            <a:tailEnd/>
          </a:ln>
        </p:spPr>
        <p:txBody>
          <a:bodyPr wrap="none" anchor="ctr"/>
          <a:lstStyle/>
          <a:p>
            <a:endParaRPr lang="en-US"/>
          </a:p>
        </p:txBody>
      </p:sp>
      <p:sp>
        <p:nvSpPr>
          <p:cNvPr id="20" name="Line 25"/>
          <p:cNvSpPr>
            <a:spLocks noChangeShapeType="1"/>
          </p:cNvSpPr>
          <p:nvPr/>
        </p:nvSpPr>
        <p:spPr bwMode="auto">
          <a:xfrm flipH="1" flipV="1">
            <a:off x="7759700" y="2328272"/>
            <a:ext cx="288925" cy="215900"/>
          </a:xfrm>
          <a:prstGeom prst="line">
            <a:avLst/>
          </a:prstGeom>
          <a:noFill/>
          <a:ln w="9525">
            <a:solidFill>
              <a:srgbClr val="FF0000"/>
            </a:solidFill>
            <a:round/>
            <a:headEnd/>
            <a:tailEnd type="triangle" w="lg" len="lg"/>
          </a:ln>
        </p:spPr>
        <p:txBody>
          <a:bodyPr/>
          <a:lstStyle/>
          <a:p>
            <a:endParaRPr lang="en-US"/>
          </a:p>
        </p:txBody>
      </p:sp>
      <p:sp>
        <p:nvSpPr>
          <p:cNvPr id="21" name="Line 26"/>
          <p:cNvSpPr>
            <a:spLocks noChangeShapeType="1"/>
          </p:cNvSpPr>
          <p:nvPr/>
        </p:nvSpPr>
        <p:spPr bwMode="auto">
          <a:xfrm flipH="1" flipV="1">
            <a:off x="7615238" y="2688634"/>
            <a:ext cx="360362" cy="0"/>
          </a:xfrm>
          <a:prstGeom prst="line">
            <a:avLst/>
          </a:prstGeom>
          <a:noFill/>
          <a:ln w="9525">
            <a:solidFill>
              <a:srgbClr val="FF0000"/>
            </a:solidFill>
            <a:round/>
            <a:headEnd/>
            <a:tailEnd type="triangle" w="lg" len="lg"/>
          </a:ln>
        </p:spPr>
        <p:txBody>
          <a:bodyPr/>
          <a:lstStyle/>
          <a:p>
            <a:endParaRPr lang="en-US"/>
          </a:p>
        </p:txBody>
      </p:sp>
      <p:sp>
        <p:nvSpPr>
          <p:cNvPr id="22" name="Line 27"/>
          <p:cNvSpPr>
            <a:spLocks noChangeShapeType="1"/>
          </p:cNvSpPr>
          <p:nvPr/>
        </p:nvSpPr>
        <p:spPr bwMode="auto">
          <a:xfrm flipH="1">
            <a:off x="7759700" y="2833097"/>
            <a:ext cx="360363" cy="144462"/>
          </a:xfrm>
          <a:prstGeom prst="line">
            <a:avLst/>
          </a:prstGeom>
          <a:noFill/>
          <a:ln w="9525">
            <a:solidFill>
              <a:srgbClr val="FF0000"/>
            </a:solidFill>
            <a:round/>
            <a:headEnd/>
            <a:tailEnd type="triangle" w="lg" len="lg"/>
          </a:ln>
        </p:spPr>
        <p:txBody>
          <a:bodyPr/>
          <a:lstStyle/>
          <a:p>
            <a:endParaRPr lang="en-US"/>
          </a:p>
        </p:txBody>
      </p:sp>
      <p:sp>
        <p:nvSpPr>
          <p:cNvPr id="23" name="AutoShape 28"/>
          <p:cNvSpPr>
            <a:spLocks noChangeArrowheads="1"/>
          </p:cNvSpPr>
          <p:nvPr/>
        </p:nvSpPr>
        <p:spPr bwMode="auto">
          <a:xfrm rot="20584401">
            <a:off x="6896100" y="2545759"/>
            <a:ext cx="576263" cy="576263"/>
          </a:xfrm>
          <a:prstGeom prst="leftArrow">
            <a:avLst>
              <a:gd name="adj1" fmla="val 50000"/>
              <a:gd name="adj2" fmla="val 25000"/>
            </a:avLst>
          </a:prstGeom>
          <a:solidFill>
            <a:srgbClr val="FF0000"/>
          </a:solidFill>
          <a:ln w="9525">
            <a:noFill/>
            <a:miter lim="800000"/>
            <a:headEnd/>
            <a:tailEnd/>
          </a:ln>
        </p:spPr>
        <p:txBody>
          <a:bodyPr wrap="none" anchor="ctr"/>
          <a:lstStyle/>
          <a:p>
            <a:endParaRPr lang="en-US"/>
          </a:p>
        </p:txBody>
      </p:sp>
      <p:sp>
        <p:nvSpPr>
          <p:cNvPr id="24" name="Line 29"/>
          <p:cNvSpPr>
            <a:spLocks noChangeShapeType="1"/>
          </p:cNvSpPr>
          <p:nvPr/>
        </p:nvSpPr>
        <p:spPr bwMode="auto">
          <a:xfrm flipH="1" flipV="1">
            <a:off x="6510337" y="2133600"/>
            <a:ext cx="576263" cy="431800"/>
          </a:xfrm>
          <a:prstGeom prst="line">
            <a:avLst/>
          </a:prstGeom>
          <a:noFill/>
          <a:ln w="9525">
            <a:solidFill>
              <a:srgbClr val="FF0000"/>
            </a:solidFill>
            <a:round/>
            <a:headEnd/>
            <a:tailEnd type="triangle" w="lg" len="lg"/>
          </a:ln>
        </p:spPr>
        <p:txBody>
          <a:bodyPr/>
          <a:lstStyle/>
          <a:p>
            <a:endParaRPr lang="en-US"/>
          </a:p>
        </p:txBody>
      </p:sp>
      <p:sp>
        <p:nvSpPr>
          <p:cNvPr id="25" name="Line 31"/>
          <p:cNvSpPr>
            <a:spLocks noChangeShapeType="1"/>
          </p:cNvSpPr>
          <p:nvPr/>
        </p:nvSpPr>
        <p:spPr bwMode="auto">
          <a:xfrm flipH="1">
            <a:off x="6324600" y="3200400"/>
            <a:ext cx="647700" cy="433388"/>
          </a:xfrm>
          <a:prstGeom prst="line">
            <a:avLst/>
          </a:prstGeom>
          <a:noFill/>
          <a:ln w="9525">
            <a:solidFill>
              <a:srgbClr val="FF0000"/>
            </a:solidFill>
            <a:round/>
            <a:headEnd/>
            <a:tailEnd type="triangle" w="lg" len="lg"/>
          </a:ln>
        </p:spPr>
        <p:txBody>
          <a:bodyPr/>
          <a:lstStyle/>
          <a:p>
            <a:endParaRPr lang="en-US"/>
          </a:p>
        </p:txBody>
      </p:sp>
      <p:sp>
        <p:nvSpPr>
          <p:cNvPr id="26" name="Line 32"/>
          <p:cNvSpPr>
            <a:spLocks noChangeShapeType="1"/>
          </p:cNvSpPr>
          <p:nvPr/>
        </p:nvSpPr>
        <p:spPr bwMode="auto">
          <a:xfrm flipH="1">
            <a:off x="7010400" y="3352800"/>
            <a:ext cx="288925" cy="722312"/>
          </a:xfrm>
          <a:prstGeom prst="line">
            <a:avLst/>
          </a:prstGeom>
          <a:noFill/>
          <a:ln w="9525">
            <a:solidFill>
              <a:srgbClr val="FF0000"/>
            </a:solidFill>
            <a:round/>
            <a:headEnd/>
            <a:tailEnd type="triangle" w="lg" len="lg"/>
          </a:ln>
        </p:spPr>
        <p:txBody>
          <a:bodyPr/>
          <a:lstStyle/>
          <a:p>
            <a:endParaRPr lang="en-US"/>
          </a:p>
        </p:txBody>
      </p:sp>
      <p:sp>
        <p:nvSpPr>
          <p:cNvPr id="27" name="Line 33"/>
          <p:cNvSpPr>
            <a:spLocks noChangeShapeType="1"/>
          </p:cNvSpPr>
          <p:nvPr/>
        </p:nvSpPr>
        <p:spPr bwMode="auto">
          <a:xfrm flipH="1">
            <a:off x="6248400" y="2966041"/>
            <a:ext cx="576262" cy="5759"/>
          </a:xfrm>
          <a:prstGeom prst="line">
            <a:avLst/>
          </a:prstGeom>
          <a:noFill/>
          <a:ln w="9525">
            <a:solidFill>
              <a:srgbClr val="FF0000"/>
            </a:solidFill>
            <a:round/>
            <a:headEnd/>
            <a:tailEnd type="triangle" w="lg" len="lg"/>
          </a:ln>
        </p:spPr>
        <p:txBody>
          <a:bodyPr/>
          <a:lstStyle/>
          <a:p>
            <a:endParaRPr lang="en-US"/>
          </a:p>
        </p:txBody>
      </p:sp>
      <p:sp>
        <p:nvSpPr>
          <p:cNvPr id="28" name="AutoShape 34"/>
          <p:cNvSpPr>
            <a:spLocks noChangeArrowheads="1"/>
          </p:cNvSpPr>
          <p:nvPr/>
        </p:nvSpPr>
        <p:spPr bwMode="auto">
          <a:xfrm rot="309991">
            <a:off x="7312025" y="620122"/>
            <a:ext cx="504825" cy="1290637"/>
          </a:xfrm>
          <a:prstGeom prst="upArrow">
            <a:avLst>
              <a:gd name="adj1" fmla="val 50000"/>
              <a:gd name="adj2" fmla="val 63915"/>
            </a:avLst>
          </a:prstGeom>
          <a:solidFill>
            <a:srgbClr val="FF0000"/>
          </a:solidFill>
          <a:ln w="9525">
            <a:noFill/>
            <a:miter lim="800000"/>
            <a:headEnd/>
            <a:tailEnd/>
          </a:ln>
        </p:spPr>
        <p:txBody>
          <a:bodyPr wrap="none" anchor="ctr"/>
          <a:lstStyle/>
          <a:p>
            <a:endParaRPr lang="en-US"/>
          </a:p>
        </p:txBody>
      </p:sp>
      <p:sp>
        <p:nvSpPr>
          <p:cNvPr id="29" name="AutoShape 35"/>
          <p:cNvSpPr>
            <a:spLocks noChangeArrowheads="1"/>
          </p:cNvSpPr>
          <p:nvPr/>
        </p:nvSpPr>
        <p:spPr bwMode="auto">
          <a:xfrm rot="11207947">
            <a:off x="7516813" y="4368209"/>
            <a:ext cx="504825" cy="2009775"/>
          </a:xfrm>
          <a:prstGeom prst="upArrow">
            <a:avLst>
              <a:gd name="adj1" fmla="val 50000"/>
              <a:gd name="adj2" fmla="val 99528"/>
            </a:avLst>
          </a:prstGeom>
          <a:solidFill>
            <a:srgbClr val="FF0000"/>
          </a:solidFill>
          <a:ln w="9525">
            <a:noFill/>
            <a:miter lim="800000"/>
            <a:headEnd/>
            <a:tailEnd/>
          </a:ln>
        </p:spPr>
        <p:txBody>
          <a:bodyPr wrap="none" anchor="ctr"/>
          <a:lstStyle/>
          <a:p>
            <a:endParaRPr lang="en-US"/>
          </a:p>
        </p:txBody>
      </p:sp>
      <p:sp>
        <p:nvSpPr>
          <p:cNvPr id="31" name="Explosion 1 30"/>
          <p:cNvSpPr/>
          <p:nvPr/>
        </p:nvSpPr>
        <p:spPr>
          <a:xfrm>
            <a:off x="7010400" y="2057400"/>
            <a:ext cx="457200" cy="457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Explosion 1 31"/>
          <p:cNvSpPr/>
          <p:nvPr/>
        </p:nvSpPr>
        <p:spPr>
          <a:xfrm>
            <a:off x="6858000" y="3200400"/>
            <a:ext cx="457200" cy="457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Explosion 1 32"/>
          <p:cNvSpPr/>
          <p:nvPr/>
        </p:nvSpPr>
        <p:spPr>
          <a:xfrm>
            <a:off x="6248400" y="2514600"/>
            <a:ext cx="457200" cy="457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TextBox 33"/>
          <p:cNvSpPr txBox="1"/>
          <p:nvPr/>
        </p:nvSpPr>
        <p:spPr>
          <a:xfrm>
            <a:off x="3962400" y="5943600"/>
            <a:ext cx="3429000" cy="584775"/>
          </a:xfrm>
          <a:prstGeom prst="rect">
            <a:avLst/>
          </a:prstGeom>
          <a:noFill/>
        </p:spPr>
        <p:txBody>
          <a:bodyPr wrap="square" rtlCol="0">
            <a:spAutoFit/>
          </a:bodyPr>
          <a:lstStyle/>
          <a:p>
            <a:pPr algn="r"/>
            <a:r>
              <a:rPr lang="en-US" sz="1600" dirty="0" smtClean="0"/>
              <a:t>Sketch: position of the rupture front at regular times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0.70"/>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0.70"/>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Autofit/>
          </a:bodyPr>
          <a:lstStyle/>
          <a:p>
            <a:pPr algn="l"/>
            <a:r>
              <a:rPr lang="en-US" sz="2800" dirty="0" smtClean="0"/>
              <a:t>H</a:t>
            </a:r>
            <a:r>
              <a:rPr lang="en-US" sz="2800" dirty="0" smtClean="0"/>
              <a:t>igh-frequency </a:t>
            </a:r>
            <a:r>
              <a:rPr lang="en-US" sz="2800" dirty="0" smtClean="0"/>
              <a:t>radiation is deep</a:t>
            </a:r>
            <a:endParaRPr lang="en-US" sz="2800" dirty="0"/>
          </a:p>
        </p:txBody>
      </p:sp>
      <p:pic>
        <p:nvPicPr>
          <p:cNvPr id="16386" name="Picture 2"/>
          <p:cNvPicPr>
            <a:picLocks noChangeAspect="1" noChangeArrowheads="1"/>
          </p:cNvPicPr>
          <p:nvPr/>
        </p:nvPicPr>
        <p:blipFill>
          <a:blip r:embed="rId2" cstate="print"/>
          <a:srcRect/>
          <a:stretch>
            <a:fillRect/>
          </a:stretch>
        </p:blipFill>
        <p:spPr bwMode="auto">
          <a:xfrm>
            <a:off x="685800" y="1447800"/>
            <a:ext cx="4267200" cy="4994939"/>
          </a:xfrm>
          <a:prstGeom prst="rect">
            <a:avLst/>
          </a:prstGeom>
          <a:noFill/>
          <a:ln w="9525">
            <a:noFill/>
            <a:miter lim="800000"/>
            <a:headEnd/>
            <a:tailEnd/>
          </a:ln>
        </p:spPr>
      </p:pic>
      <p:sp>
        <p:nvSpPr>
          <p:cNvPr id="6" name="TextBox 5"/>
          <p:cNvSpPr txBox="1"/>
          <p:nvPr/>
        </p:nvSpPr>
        <p:spPr>
          <a:xfrm>
            <a:off x="4953000" y="1371600"/>
            <a:ext cx="3810000" cy="2308324"/>
          </a:xfrm>
          <a:prstGeom prst="rect">
            <a:avLst/>
          </a:prstGeom>
          <a:noFill/>
        </p:spPr>
        <p:txBody>
          <a:bodyPr wrap="square" rtlCol="0">
            <a:spAutoFit/>
          </a:bodyPr>
          <a:lstStyle/>
          <a:p>
            <a:r>
              <a:rPr lang="en-US" sz="1600" dirty="0" smtClean="0"/>
              <a:t>A p</a:t>
            </a:r>
            <a:r>
              <a:rPr lang="en-US" sz="1600" dirty="0" smtClean="0"/>
              <a:t>ossible </a:t>
            </a:r>
            <a:r>
              <a:rPr lang="en-US" sz="1600" dirty="0" smtClean="0"/>
              <a:t>interpretation, </a:t>
            </a:r>
            <a:r>
              <a:rPr lang="en-US" sz="1600" dirty="0" smtClean="0"/>
              <a:t>:</a:t>
            </a:r>
            <a:endParaRPr lang="en-US" sz="1600" dirty="0" smtClean="0"/>
          </a:p>
          <a:p>
            <a:pPr marL="342900" indent="-342900"/>
            <a:r>
              <a:rPr lang="en-US" sz="1600" dirty="0" smtClean="0"/>
              <a:t>Deep </a:t>
            </a:r>
            <a:r>
              <a:rPr lang="en-US" sz="1600" dirty="0" smtClean="0"/>
              <a:t>brittle asperities surrounded by </a:t>
            </a:r>
            <a:r>
              <a:rPr lang="en-US" sz="1600" dirty="0" smtClean="0"/>
              <a:t>creep</a:t>
            </a:r>
          </a:p>
          <a:p>
            <a:pPr marL="342900" indent="-342900"/>
            <a:r>
              <a:rPr lang="en-US" sz="1600" dirty="0" smtClean="0"/>
              <a:t>+ Stress </a:t>
            </a:r>
            <a:r>
              <a:rPr lang="en-US" sz="1600" dirty="0" smtClean="0"/>
              <a:t>concentrations at the edge of past </a:t>
            </a:r>
            <a:r>
              <a:rPr lang="en-US" sz="1600" dirty="0" smtClean="0"/>
              <a:t>earthquakes</a:t>
            </a:r>
          </a:p>
          <a:p>
            <a:pPr marL="342900" indent="-342900"/>
            <a:endParaRPr lang="en-US" sz="1600" dirty="0" smtClean="0"/>
          </a:p>
          <a:p>
            <a:pPr marL="342900" indent="-342900"/>
            <a:endParaRPr lang="en-US" sz="1600" dirty="0" smtClean="0"/>
          </a:p>
          <a:p>
            <a:pPr marL="342900" indent="-342900"/>
            <a:endParaRPr lang="en-US" sz="1600" dirty="0" smtClean="0"/>
          </a:p>
          <a:p>
            <a:pPr marL="342900" indent="-342900"/>
            <a:r>
              <a:rPr lang="en-US" sz="1600" dirty="0" smtClean="0"/>
              <a:t>Similar </a:t>
            </a:r>
            <a:r>
              <a:rPr lang="en-US" sz="1600" dirty="0" smtClean="0"/>
              <a:t>concept emerged from slow slip and tremor </a:t>
            </a:r>
            <a:r>
              <a:rPr lang="en-US" sz="1600" dirty="0" smtClean="0"/>
              <a:t>observations elsewhere</a:t>
            </a:r>
            <a:endParaRPr lang="en-US" sz="1600" dirty="0" smtClean="0"/>
          </a:p>
        </p:txBody>
      </p:sp>
      <p:pic>
        <p:nvPicPr>
          <p:cNvPr id="7" name="Picture 8"/>
          <p:cNvPicPr>
            <a:picLocks noChangeAspect="1" noChangeArrowheads="1"/>
          </p:cNvPicPr>
          <p:nvPr/>
        </p:nvPicPr>
        <p:blipFill>
          <a:blip r:embed="rId3" cstate="print"/>
          <a:srcRect/>
          <a:stretch>
            <a:fillRect/>
          </a:stretch>
        </p:blipFill>
        <p:spPr>
          <a:xfrm>
            <a:off x="5181600" y="3962400"/>
            <a:ext cx="2991820" cy="1846667"/>
          </a:xfrm>
          <a:prstGeom prst="rect">
            <a:avLst/>
          </a:prstGeom>
          <a:noFill/>
          <a:ln/>
        </p:spPr>
      </p:pic>
      <p:sp>
        <p:nvSpPr>
          <p:cNvPr id="8" name="Text Box 10"/>
          <p:cNvSpPr txBox="1">
            <a:spLocks noChangeArrowheads="1"/>
          </p:cNvSpPr>
          <p:nvPr/>
        </p:nvSpPr>
        <p:spPr bwMode="auto">
          <a:xfrm>
            <a:off x="6629400" y="5867400"/>
            <a:ext cx="1905000" cy="304800"/>
          </a:xfrm>
          <a:prstGeom prst="rect">
            <a:avLst/>
          </a:prstGeom>
          <a:noFill/>
          <a:ln w="9525">
            <a:noFill/>
            <a:miter lim="800000"/>
            <a:headEnd/>
            <a:tailEnd/>
          </a:ln>
          <a:effectLst/>
        </p:spPr>
        <p:txBody>
          <a:bodyPr>
            <a:spAutoFit/>
          </a:bodyPr>
          <a:lstStyle/>
          <a:p>
            <a:pPr algn="r">
              <a:spcBef>
                <a:spcPct val="50000"/>
              </a:spcBef>
            </a:pPr>
            <a:r>
              <a:rPr lang="en-US" sz="1400" dirty="0"/>
              <a:t>Ito et al (2007)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114800" cy="819912"/>
          </a:xfrm>
        </p:spPr>
        <p:txBody>
          <a:bodyPr>
            <a:normAutofit/>
          </a:bodyPr>
          <a:lstStyle/>
          <a:p>
            <a:r>
              <a:rPr lang="en-US" sz="3200" dirty="0" smtClean="0"/>
              <a:t>Dynamic modeling</a:t>
            </a:r>
            <a:endParaRPr lang="en-US" sz="3200" dirty="0"/>
          </a:p>
        </p:txBody>
      </p:sp>
      <p:sp>
        <p:nvSpPr>
          <p:cNvPr id="3" name="Content Placeholder 2"/>
          <p:cNvSpPr>
            <a:spLocks noGrp="1"/>
          </p:cNvSpPr>
          <p:nvPr>
            <p:ph idx="1"/>
          </p:nvPr>
        </p:nvSpPr>
        <p:spPr/>
        <p:txBody>
          <a:bodyPr/>
          <a:lstStyle/>
          <a:p>
            <a:endParaRPr lang="en-US" dirty="0"/>
          </a:p>
        </p:txBody>
      </p:sp>
      <p:pic>
        <p:nvPicPr>
          <p:cNvPr id="2050" name="Picture 2" descr="https://lh3.googleusercontent.com/-MvL3qhmnhwg/T-v2T2ZZBHI/AAAAAAAAACE/dnWPhvfll80/s900/Tohoku_Cycle.gif"/>
          <p:cNvPicPr>
            <a:picLocks noChangeAspect="1" noChangeArrowheads="1" noCrop="1"/>
          </p:cNvPicPr>
          <p:nvPr/>
        </p:nvPicPr>
        <p:blipFill>
          <a:blip r:embed="rId2" cstate="print"/>
          <a:srcRect/>
          <a:stretch>
            <a:fillRect/>
          </a:stretch>
        </p:blipFill>
        <p:spPr bwMode="auto">
          <a:xfrm>
            <a:off x="228600" y="2057400"/>
            <a:ext cx="5600700" cy="4356100"/>
          </a:xfrm>
          <a:prstGeom prst="rect">
            <a:avLst/>
          </a:prstGeom>
          <a:noFill/>
        </p:spPr>
      </p:pic>
      <p:pic>
        <p:nvPicPr>
          <p:cNvPr id="5" name="Picture 8"/>
          <p:cNvPicPr>
            <a:picLocks noChangeAspect="1" noChangeArrowheads="1"/>
          </p:cNvPicPr>
          <p:nvPr/>
        </p:nvPicPr>
        <p:blipFill>
          <a:blip r:embed="rId3" cstate="print"/>
          <a:srcRect/>
          <a:stretch>
            <a:fillRect/>
          </a:stretch>
        </p:blipFill>
        <p:spPr>
          <a:xfrm>
            <a:off x="5410200" y="609600"/>
            <a:ext cx="3124200" cy="1928377"/>
          </a:xfrm>
          <a:prstGeom prst="rect">
            <a:avLst/>
          </a:prstGeom>
          <a:noFill/>
          <a:ln/>
        </p:spPr>
      </p:pic>
      <p:sp>
        <p:nvSpPr>
          <p:cNvPr id="6" name="Text Box 10"/>
          <p:cNvSpPr txBox="1">
            <a:spLocks noChangeArrowheads="1"/>
          </p:cNvSpPr>
          <p:nvPr/>
        </p:nvSpPr>
        <p:spPr bwMode="auto">
          <a:xfrm rot="16200000">
            <a:off x="7658100" y="1257300"/>
            <a:ext cx="1905000" cy="304800"/>
          </a:xfrm>
          <a:prstGeom prst="rect">
            <a:avLst/>
          </a:prstGeom>
          <a:noFill/>
          <a:ln w="9525">
            <a:noFill/>
            <a:miter lim="800000"/>
            <a:headEnd/>
            <a:tailEnd/>
          </a:ln>
          <a:effectLst/>
        </p:spPr>
        <p:txBody>
          <a:bodyPr>
            <a:spAutoFit/>
          </a:bodyPr>
          <a:lstStyle/>
          <a:p>
            <a:pPr algn="r">
              <a:spcBef>
                <a:spcPct val="50000"/>
              </a:spcBef>
            </a:pPr>
            <a:r>
              <a:rPr lang="en-US" sz="1400" dirty="0"/>
              <a:t>Ito et al (2007)</a:t>
            </a:r>
          </a:p>
        </p:txBody>
      </p:sp>
      <p:pic>
        <p:nvPicPr>
          <p:cNvPr id="2052" name="Picture 4" descr="https://lh3.googleusercontent.com/HI-YKzPPg5VJSvm6_diUOV71Z9sKljZIcporNChu8j-LbUznuGXPm4v-2HesELte5hD9xn1nS6-_qgQz8pcnkaBcnpNz5SENLeUelM_EeEt1f-GSW1a3"/>
          <p:cNvPicPr>
            <a:picLocks noChangeAspect="1" noChangeArrowheads="1"/>
          </p:cNvPicPr>
          <p:nvPr/>
        </p:nvPicPr>
        <p:blipFill>
          <a:blip r:embed="rId4" cstate="print"/>
          <a:srcRect l="47946"/>
          <a:stretch>
            <a:fillRect/>
          </a:stretch>
        </p:blipFill>
        <p:spPr bwMode="auto">
          <a:xfrm>
            <a:off x="6096000" y="2704894"/>
            <a:ext cx="2858512" cy="3878309"/>
          </a:xfrm>
          <a:prstGeom prst="rect">
            <a:avLst/>
          </a:prstGeom>
          <a:noFill/>
        </p:spPr>
      </p:pic>
      <p:sp>
        <p:nvSpPr>
          <p:cNvPr id="8" name="TextBox 7"/>
          <p:cNvSpPr txBox="1"/>
          <p:nvPr/>
        </p:nvSpPr>
        <p:spPr>
          <a:xfrm>
            <a:off x="228600" y="6324600"/>
            <a:ext cx="4724400" cy="369332"/>
          </a:xfrm>
          <a:prstGeom prst="rect">
            <a:avLst/>
          </a:prstGeom>
          <a:noFill/>
        </p:spPr>
        <p:txBody>
          <a:bodyPr wrap="square" rtlCol="0">
            <a:spAutoFit/>
          </a:bodyPr>
          <a:lstStyle/>
          <a:p>
            <a:r>
              <a:rPr lang="en-US" dirty="0" err="1" smtClean="0"/>
              <a:t>Yingdi</a:t>
            </a:r>
            <a:r>
              <a:rPr lang="en-US" dirty="0" smtClean="0"/>
              <a:t> </a:t>
            </a:r>
            <a:r>
              <a:rPr lang="en-US" dirty="0" err="1" smtClean="0"/>
              <a:t>Luo</a:t>
            </a:r>
            <a:r>
              <a:rPr lang="en-US" dirty="0" smtClean="0"/>
              <a:t>, earthquake cycle simulations</a:t>
            </a:r>
            <a:endParaRPr lang="en-US" dirty="0"/>
          </a:p>
        </p:txBody>
      </p:sp>
      <p:sp>
        <p:nvSpPr>
          <p:cNvPr id="9" name="TextBox 8"/>
          <p:cNvSpPr txBox="1"/>
          <p:nvPr/>
        </p:nvSpPr>
        <p:spPr>
          <a:xfrm>
            <a:off x="6019800" y="6336268"/>
            <a:ext cx="1752600" cy="369332"/>
          </a:xfrm>
          <a:prstGeom prst="rect">
            <a:avLst/>
          </a:prstGeom>
          <a:noFill/>
        </p:spPr>
        <p:txBody>
          <a:bodyPr wrap="square" rtlCol="0">
            <a:spAutoFit/>
          </a:bodyPr>
          <a:lstStyle/>
          <a:p>
            <a:r>
              <a:rPr lang="en-US" dirty="0" smtClean="0"/>
              <a:t>Percy Galvez</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Picture 8" descr="http://geoscience.wisc.edu/~chuck/MORVEL/global_plate_geom.jpg"/>
          <p:cNvPicPr>
            <a:picLocks noChangeAspect="1" noChangeArrowheads="1"/>
          </p:cNvPicPr>
          <p:nvPr/>
        </p:nvPicPr>
        <p:blipFill>
          <a:blip r:embed="rId3" cstate="print"/>
          <a:srcRect/>
          <a:stretch>
            <a:fillRect/>
          </a:stretch>
        </p:blipFill>
        <p:spPr bwMode="auto">
          <a:xfrm>
            <a:off x="990600" y="2057400"/>
            <a:ext cx="7543800" cy="3847417"/>
          </a:xfrm>
          <a:prstGeom prst="rect">
            <a:avLst/>
          </a:prstGeom>
          <a:noFill/>
        </p:spPr>
      </p:pic>
      <p:sp>
        <p:nvSpPr>
          <p:cNvPr id="2" name="Title 1"/>
          <p:cNvSpPr>
            <a:spLocks noGrp="1"/>
          </p:cNvSpPr>
          <p:nvPr>
            <p:ph type="title"/>
          </p:nvPr>
        </p:nvSpPr>
        <p:spPr>
          <a:xfrm>
            <a:off x="457200" y="704088"/>
            <a:ext cx="4495800" cy="972312"/>
          </a:xfrm>
        </p:spPr>
        <p:txBody>
          <a:bodyPr>
            <a:normAutofit fontScale="90000"/>
          </a:bodyPr>
          <a:lstStyle/>
          <a:p>
            <a:pPr algn="l"/>
            <a:r>
              <a:rPr lang="en-US" sz="4000" dirty="0" smtClean="0"/>
              <a:t>2012 M8.6 Indian </a:t>
            </a:r>
            <a:r>
              <a:rPr lang="en-US" sz="4000" dirty="0" smtClean="0"/>
              <a:t>Ocean earthquake</a:t>
            </a:r>
            <a:endParaRPr lang="en-US" sz="4000" dirty="0"/>
          </a:p>
        </p:txBody>
      </p:sp>
      <p:sp>
        <p:nvSpPr>
          <p:cNvPr id="6" name="TextBox 5"/>
          <p:cNvSpPr txBox="1"/>
          <p:nvPr/>
        </p:nvSpPr>
        <p:spPr>
          <a:xfrm>
            <a:off x="5029200" y="5483423"/>
            <a:ext cx="2133600" cy="307777"/>
          </a:xfrm>
          <a:prstGeom prst="rect">
            <a:avLst/>
          </a:prstGeom>
          <a:noFill/>
        </p:spPr>
        <p:txBody>
          <a:bodyPr wrap="square" rtlCol="0">
            <a:spAutoFit/>
          </a:bodyPr>
          <a:lstStyle/>
          <a:p>
            <a:r>
              <a:rPr lang="en-US" sz="1400" dirty="0" err="1" smtClean="0"/>
              <a:t>DeMets</a:t>
            </a:r>
            <a:r>
              <a:rPr lang="en-US" sz="1400" dirty="0" smtClean="0"/>
              <a:t> et al, 2010</a:t>
            </a:r>
            <a:endParaRPr lang="en-US" sz="1400" dirty="0"/>
          </a:p>
        </p:txBody>
      </p:sp>
      <p:sp>
        <p:nvSpPr>
          <p:cNvPr id="5" name="Oval 4"/>
          <p:cNvSpPr/>
          <p:nvPr/>
        </p:nvSpPr>
        <p:spPr>
          <a:xfrm>
            <a:off x="5334000" y="3352800"/>
            <a:ext cx="1524000" cy="14478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19600" y="914400"/>
            <a:ext cx="4724400" cy="923330"/>
          </a:xfrm>
          <a:prstGeom prst="rect">
            <a:avLst/>
          </a:prstGeom>
          <a:noFill/>
        </p:spPr>
        <p:txBody>
          <a:bodyPr wrap="square" rtlCol="0">
            <a:spAutoFit/>
          </a:bodyPr>
          <a:lstStyle/>
          <a:p>
            <a:pPr algn="ctr"/>
            <a:r>
              <a:rPr lang="en-US" b="1" dirty="0" smtClean="0">
                <a:solidFill>
                  <a:srgbClr val="00B050"/>
                </a:solidFill>
              </a:rPr>
              <a:t>India-Australia </a:t>
            </a:r>
          </a:p>
          <a:p>
            <a:pPr algn="ctr"/>
            <a:r>
              <a:rPr lang="en-US" b="1" dirty="0" smtClean="0">
                <a:solidFill>
                  <a:srgbClr val="00B050"/>
                </a:solidFill>
              </a:rPr>
              <a:t>diffuse deformation zone,</a:t>
            </a:r>
          </a:p>
          <a:p>
            <a:pPr algn="ctr"/>
            <a:r>
              <a:rPr lang="en-US" b="1" dirty="0" smtClean="0">
                <a:solidFill>
                  <a:srgbClr val="00B050"/>
                </a:solidFill>
              </a:rPr>
              <a:t>an emerging plate boundary</a:t>
            </a:r>
            <a:endParaRPr lang="en-US" b="1" dirty="0">
              <a:solidFill>
                <a:srgbClr val="00B050"/>
              </a:solidFill>
            </a:endParaRPr>
          </a:p>
        </p:txBody>
      </p:sp>
      <p:cxnSp>
        <p:nvCxnSpPr>
          <p:cNvPr id="13" name="Straight Arrow Connector 12"/>
          <p:cNvCxnSpPr>
            <a:stCxn id="11" idx="2"/>
          </p:cNvCxnSpPr>
          <p:nvPr/>
        </p:nvCxnSpPr>
        <p:spPr>
          <a:xfrm flipH="1">
            <a:off x="6096000" y="1837730"/>
            <a:ext cx="685800" cy="22008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9200" y="6019800"/>
            <a:ext cx="6781800" cy="646331"/>
          </a:xfrm>
          <a:prstGeom prst="rect">
            <a:avLst/>
          </a:prstGeom>
          <a:noFill/>
        </p:spPr>
        <p:txBody>
          <a:bodyPr wrap="square" rtlCol="0">
            <a:spAutoFit/>
          </a:bodyPr>
          <a:lstStyle/>
          <a:p>
            <a:r>
              <a:rPr lang="en-US" dirty="0" smtClean="0"/>
              <a:t>Largest strike-slip earthquake ever. </a:t>
            </a:r>
          </a:p>
          <a:p>
            <a:r>
              <a:rPr lang="en-US" dirty="0" smtClean="0"/>
              <a:t>Not really </a:t>
            </a:r>
            <a:r>
              <a:rPr lang="en-US" dirty="0" smtClean="0"/>
              <a:t>an intra-plate </a:t>
            </a:r>
            <a:r>
              <a:rPr lang="en-US" dirty="0" smtClean="0"/>
              <a:t>event.</a:t>
            </a:r>
            <a:endParaRPr lang="en-US" dirty="0"/>
          </a:p>
        </p:txBody>
      </p:sp>
      <p:pic>
        <p:nvPicPr>
          <p:cNvPr id="10" name="Picture 5" descr="Moment Tensor Solution"/>
          <p:cNvPicPr>
            <a:picLocks noChangeAspect="1" noChangeArrowheads="1"/>
          </p:cNvPicPr>
          <p:nvPr/>
        </p:nvPicPr>
        <p:blipFill>
          <a:blip r:embed="rId4" cstate="print"/>
          <a:srcRect/>
          <a:stretch>
            <a:fillRect/>
          </a:stretch>
        </p:blipFill>
        <p:spPr bwMode="auto">
          <a:xfrm>
            <a:off x="381000" y="1981200"/>
            <a:ext cx="990600" cy="990601"/>
          </a:xfrm>
          <a:prstGeom prst="rect">
            <a:avLst/>
          </a:prstGeom>
          <a:noFill/>
        </p:spPr>
      </p:pic>
    </p:spTree>
    <p:extLst>
      <p:ext uri="{BB962C8B-B14F-4D97-AF65-F5344CB8AC3E}">
        <p14:creationId xmlns="" xmlns:p14="http://schemas.microsoft.com/office/powerpoint/2010/main" val="123980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1904" y="-762000"/>
            <a:ext cx="4335667" cy="6069935"/>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4648200" y="-762000"/>
            <a:ext cx="4335667" cy="6069935"/>
          </a:xfrm>
        </p:spPr>
      </p:pic>
      <p:pic>
        <p:nvPicPr>
          <p:cNvPr id="1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90600" y="4154394"/>
            <a:ext cx="7467600" cy="3084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95400" y="4343400"/>
            <a:ext cx="1066800" cy="369332"/>
          </a:xfrm>
          <a:prstGeom prst="rect">
            <a:avLst/>
          </a:prstGeom>
          <a:noFill/>
          <a:ln w="28575">
            <a:solidFill>
              <a:srgbClr val="7030A0"/>
            </a:solidFill>
          </a:ln>
        </p:spPr>
        <p:txBody>
          <a:bodyPr wrap="square" rtlCol="0">
            <a:spAutoFit/>
          </a:bodyPr>
          <a:lstStyle/>
          <a:p>
            <a:pPr algn="ctr"/>
            <a:r>
              <a:rPr lang="en-US" dirty="0" smtClean="0"/>
              <a:t>Europe</a:t>
            </a:r>
            <a:endParaRPr lang="en-US" dirty="0"/>
          </a:p>
        </p:txBody>
      </p:sp>
      <p:sp>
        <p:nvSpPr>
          <p:cNvPr id="7" name="TextBox 6"/>
          <p:cNvSpPr txBox="1"/>
          <p:nvPr/>
        </p:nvSpPr>
        <p:spPr>
          <a:xfrm>
            <a:off x="7315200" y="6172200"/>
            <a:ext cx="838200" cy="369332"/>
          </a:xfrm>
          <a:prstGeom prst="rect">
            <a:avLst/>
          </a:prstGeom>
          <a:noFill/>
          <a:ln w="28575">
            <a:solidFill>
              <a:srgbClr val="7030A0"/>
            </a:solidFill>
          </a:ln>
        </p:spPr>
        <p:txBody>
          <a:bodyPr wrap="square" rtlCol="0">
            <a:spAutoFit/>
          </a:bodyPr>
          <a:lstStyle/>
          <a:p>
            <a:pPr algn="ctr"/>
            <a:r>
              <a:rPr lang="en-US" dirty="0" smtClean="0"/>
              <a:t>Japan</a:t>
            </a:r>
            <a:endParaRPr lang="en-US" dirty="0"/>
          </a:p>
        </p:txBody>
      </p:sp>
    </p:spTree>
    <p:extLst>
      <p:ext uri="{BB962C8B-B14F-4D97-AF65-F5344CB8AC3E}">
        <p14:creationId xmlns="" xmlns:p14="http://schemas.microsoft.com/office/powerpoint/2010/main" val="320675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81000" y="389114"/>
            <a:ext cx="4343400" cy="3880908"/>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4191000" y="367404"/>
            <a:ext cx="4419600" cy="3823596"/>
          </a:xfrm>
          <a:prstGeom prst="rect">
            <a:avLst/>
          </a:prstGeom>
          <a:noFill/>
          <a:ln w="9525">
            <a:noFill/>
            <a:miter lim="800000"/>
            <a:headEnd/>
            <a:tailEnd/>
          </a:ln>
        </p:spPr>
      </p:pic>
      <p:sp>
        <p:nvSpPr>
          <p:cNvPr id="54" name="Rounded Rectangle 53"/>
          <p:cNvSpPr/>
          <p:nvPr/>
        </p:nvSpPr>
        <p:spPr>
          <a:xfrm>
            <a:off x="2057400" y="4343400"/>
            <a:ext cx="4114800" cy="2362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743200" y="5638800"/>
            <a:ext cx="1676400" cy="68580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2242107">
            <a:off x="3061520" y="5798330"/>
            <a:ext cx="762000" cy="2286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3733800" y="4495800"/>
            <a:ext cx="685800" cy="182880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rot="17374292">
            <a:off x="3855065" y="4898395"/>
            <a:ext cx="762000" cy="22860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6633908">
            <a:off x="3569149" y="5616814"/>
            <a:ext cx="762000" cy="22860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733800" y="5257800"/>
            <a:ext cx="1524000" cy="60960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Left-Right Arrow 27"/>
          <p:cNvSpPr/>
          <p:nvPr/>
        </p:nvSpPr>
        <p:spPr>
          <a:xfrm rot="1338194">
            <a:off x="4053475" y="5426558"/>
            <a:ext cx="762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5400000">
            <a:off x="8040588" y="2017811"/>
            <a:ext cx="1295400" cy="307777"/>
          </a:xfrm>
          <a:prstGeom prst="rect">
            <a:avLst/>
          </a:prstGeom>
          <a:noFill/>
        </p:spPr>
        <p:txBody>
          <a:bodyPr wrap="square" rtlCol="0">
            <a:spAutoFit/>
          </a:bodyPr>
          <a:lstStyle/>
          <a:p>
            <a:pPr algn="ctr"/>
            <a:r>
              <a:rPr lang="en-US" sz="1400" dirty="0" smtClean="0"/>
              <a:t>Time (s)</a:t>
            </a:r>
            <a:endParaRPr lang="en-US" sz="1400" dirty="0"/>
          </a:p>
        </p:txBody>
      </p:sp>
      <p:cxnSp>
        <p:nvCxnSpPr>
          <p:cNvPr id="6" name="Straight Connector 5"/>
          <p:cNvCxnSpPr/>
          <p:nvPr/>
        </p:nvCxnSpPr>
        <p:spPr>
          <a:xfrm>
            <a:off x="1752600" y="1828800"/>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1828800"/>
            <a:ext cx="838200" cy="3810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286000"/>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295400" y="1752601"/>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1905000"/>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1828800"/>
            <a:ext cx="685800" cy="3048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2286000"/>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81600" y="1752601"/>
            <a:ext cx="1524000" cy="6096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5181600"/>
            <a:ext cx="1143000" cy="533400"/>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5-Point Star 26"/>
          <p:cNvSpPr/>
          <p:nvPr/>
        </p:nvSpPr>
        <p:spPr>
          <a:xfrm>
            <a:off x="4343400" y="5410200"/>
            <a:ext cx="228600" cy="22860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2242107">
            <a:off x="2844096" y="5393854"/>
            <a:ext cx="512399" cy="1469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257800" y="5715000"/>
            <a:ext cx="304800" cy="369332"/>
          </a:xfrm>
          <a:prstGeom prst="rect">
            <a:avLst/>
          </a:prstGeom>
          <a:noFill/>
        </p:spPr>
        <p:txBody>
          <a:bodyPr wrap="square" rtlCol="0">
            <a:spAutoFit/>
          </a:bodyPr>
          <a:lstStyle/>
          <a:p>
            <a:r>
              <a:rPr lang="en-US" b="1" dirty="0" smtClean="0"/>
              <a:t>A</a:t>
            </a:r>
            <a:endParaRPr lang="en-US" b="1" dirty="0"/>
          </a:p>
        </p:txBody>
      </p:sp>
      <p:sp>
        <p:nvSpPr>
          <p:cNvPr id="46" name="TextBox 45"/>
          <p:cNvSpPr txBox="1"/>
          <p:nvPr/>
        </p:nvSpPr>
        <p:spPr>
          <a:xfrm>
            <a:off x="3505200" y="6248400"/>
            <a:ext cx="304800" cy="369332"/>
          </a:xfrm>
          <a:prstGeom prst="rect">
            <a:avLst/>
          </a:prstGeom>
          <a:noFill/>
        </p:spPr>
        <p:txBody>
          <a:bodyPr wrap="square" rtlCol="0">
            <a:spAutoFit/>
          </a:bodyPr>
          <a:lstStyle/>
          <a:p>
            <a:r>
              <a:rPr lang="en-US" b="1" dirty="0" smtClean="0"/>
              <a:t>B</a:t>
            </a:r>
            <a:endParaRPr lang="en-US" b="1" dirty="0"/>
          </a:p>
        </p:txBody>
      </p:sp>
      <p:sp>
        <p:nvSpPr>
          <p:cNvPr id="48" name="TextBox 47"/>
          <p:cNvSpPr txBox="1"/>
          <p:nvPr/>
        </p:nvSpPr>
        <p:spPr>
          <a:xfrm>
            <a:off x="4343400" y="6183868"/>
            <a:ext cx="304800" cy="369332"/>
          </a:xfrm>
          <a:prstGeom prst="rect">
            <a:avLst/>
          </a:prstGeom>
          <a:noFill/>
        </p:spPr>
        <p:txBody>
          <a:bodyPr wrap="square" rtlCol="0">
            <a:spAutoFit/>
          </a:bodyPr>
          <a:lstStyle/>
          <a:p>
            <a:r>
              <a:rPr lang="en-US" b="1" dirty="0" smtClean="0"/>
              <a:t>C</a:t>
            </a:r>
            <a:endParaRPr lang="en-US" b="1" dirty="0"/>
          </a:p>
        </p:txBody>
      </p:sp>
      <p:sp>
        <p:nvSpPr>
          <p:cNvPr id="49" name="TextBox 48"/>
          <p:cNvSpPr txBox="1"/>
          <p:nvPr/>
        </p:nvSpPr>
        <p:spPr>
          <a:xfrm>
            <a:off x="4267200" y="5105400"/>
            <a:ext cx="533400" cy="369332"/>
          </a:xfrm>
          <a:prstGeom prst="rect">
            <a:avLst/>
          </a:prstGeom>
          <a:noFill/>
        </p:spPr>
        <p:txBody>
          <a:bodyPr wrap="square" rtlCol="0">
            <a:spAutoFit/>
          </a:bodyPr>
          <a:lstStyle/>
          <a:p>
            <a:r>
              <a:rPr lang="en-US" b="1" dirty="0" smtClean="0"/>
              <a:t>①</a:t>
            </a:r>
            <a:endParaRPr lang="en-US" b="1" dirty="0"/>
          </a:p>
        </p:txBody>
      </p:sp>
      <p:sp>
        <p:nvSpPr>
          <p:cNvPr id="50" name="TextBox 49"/>
          <p:cNvSpPr txBox="1"/>
          <p:nvPr/>
        </p:nvSpPr>
        <p:spPr>
          <a:xfrm>
            <a:off x="3886200" y="5712023"/>
            <a:ext cx="762000" cy="307777"/>
          </a:xfrm>
          <a:prstGeom prst="rect">
            <a:avLst/>
          </a:prstGeom>
          <a:noFill/>
        </p:spPr>
        <p:txBody>
          <a:bodyPr wrap="square" rtlCol="0">
            <a:spAutoFit/>
          </a:bodyPr>
          <a:lstStyle/>
          <a:p>
            <a:r>
              <a:rPr lang="en-US" sz="1400" b="1" dirty="0" smtClean="0"/>
              <a:t>②-SW</a:t>
            </a:r>
            <a:endParaRPr lang="en-US" sz="1400" b="1" dirty="0"/>
          </a:p>
        </p:txBody>
      </p:sp>
      <p:sp>
        <p:nvSpPr>
          <p:cNvPr id="51" name="TextBox 50"/>
          <p:cNvSpPr txBox="1"/>
          <p:nvPr/>
        </p:nvSpPr>
        <p:spPr>
          <a:xfrm>
            <a:off x="4343400" y="4724400"/>
            <a:ext cx="762000" cy="307777"/>
          </a:xfrm>
          <a:prstGeom prst="rect">
            <a:avLst/>
          </a:prstGeom>
          <a:noFill/>
        </p:spPr>
        <p:txBody>
          <a:bodyPr wrap="square" rtlCol="0">
            <a:spAutoFit/>
          </a:bodyPr>
          <a:lstStyle/>
          <a:p>
            <a:r>
              <a:rPr lang="en-US" sz="1400" b="1" dirty="0" smtClean="0"/>
              <a:t>②-NE</a:t>
            </a:r>
            <a:endParaRPr lang="en-US" sz="1400" b="1" dirty="0"/>
          </a:p>
        </p:txBody>
      </p:sp>
      <p:sp>
        <p:nvSpPr>
          <p:cNvPr id="52" name="TextBox 51"/>
          <p:cNvSpPr txBox="1"/>
          <p:nvPr/>
        </p:nvSpPr>
        <p:spPr>
          <a:xfrm>
            <a:off x="3048000" y="5867400"/>
            <a:ext cx="457200" cy="307777"/>
          </a:xfrm>
          <a:prstGeom prst="rect">
            <a:avLst/>
          </a:prstGeom>
          <a:noFill/>
        </p:spPr>
        <p:txBody>
          <a:bodyPr wrap="square" rtlCol="0">
            <a:spAutoFit/>
          </a:bodyPr>
          <a:lstStyle/>
          <a:p>
            <a:r>
              <a:rPr lang="en-US" sz="1400" b="1" dirty="0" smtClean="0"/>
              <a:t>③</a:t>
            </a:r>
            <a:endParaRPr lang="en-US" sz="1400" b="1" dirty="0"/>
          </a:p>
        </p:txBody>
      </p:sp>
      <p:sp>
        <p:nvSpPr>
          <p:cNvPr id="53" name="TextBox 52"/>
          <p:cNvSpPr txBox="1"/>
          <p:nvPr/>
        </p:nvSpPr>
        <p:spPr>
          <a:xfrm>
            <a:off x="2971800" y="5105400"/>
            <a:ext cx="457200" cy="276999"/>
          </a:xfrm>
          <a:prstGeom prst="rect">
            <a:avLst/>
          </a:prstGeom>
          <a:noFill/>
        </p:spPr>
        <p:txBody>
          <a:bodyPr wrap="square" rtlCol="0">
            <a:spAutoFit/>
          </a:bodyPr>
          <a:lstStyle/>
          <a:p>
            <a:r>
              <a:rPr lang="en-US" sz="1200" b="1" dirty="0" smtClean="0"/>
              <a:t>④</a:t>
            </a:r>
            <a:endParaRPr lang="en-US" sz="1400" b="1" dirty="0"/>
          </a:p>
        </p:txBody>
      </p:sp>
      <p:pic>
        <p:nvPicPr>
          <p:cNvPr id="1029" name="Picture 5" descr="Moment Tensor Solution"/>
          <p:cNvPicPr>
            <a:picLocks noChangeAspect="1" noChangeArrowheads="1"/>
          </p:cNvPicPr>
          <p:nvPr/>
        </p:nvPicPr>
        <p:blipFill>
          <a:blip r:embed="rId5" cstate="print"/>
          <a:srcRect/>
          <a:stretch>
            <a:fillRect/>
          </a:stretch>
        </p:blipFill>
        <p:spPr bwMode="auto">
          <a:xfrm>
            <a:off x="457200" y="4267199"/>
            <a:ext cx="990600" cy="990601"/>
          </a:xfrm>
          <a:prstGeom prst="rect">
            <a:avLst/>
          </a:prstGeom>
          <a:noFill/>
        </p:spPr>
      </p:pic>
      <p:sp>
        <p:nvSpPr>
          <p:cNvPr id="60" name="TextBox 59"/>
          <p:cNvSpPr txBox="1"/>
          <p:nvPr/>
        </p:nvSpPr>
        <p:spPr>
          <a:xfrm>
            <a:off x="5486400" y="3364468"/>
            <a:ext cx="2133600" cy="369332"/>
          </a:xfrm>
          <a:prstGeom prst="rect">
            <a:avLst/>
          </a:prstGeom>
          <a:noFill/>
          <a:ln w="28575">
            <a:solidFill>
              <a:srgbClr val="7030A0"/>
            </a:solidFill>
          </a:ln>
        </p:spPr>
        <p:txBody>
          <a:bodyPr wrap="square" rtlCol="0">
            <a:spAutoFit/>
          </a:bodyPr>
          <a:lstStyle/>
          <a:p>
            <a:pPr algn="ctr"/>
            <a:r>
              <a:rPr lang="en-US" dirty="0" smtClean="0"/>
              <a:t>As seen from Japan</a:t>
            </a:r>
            <a:endParaRPr lang="en-US" dirty="0"/>
          </a:p>
        </p:txBody>
      </p:sp>
      <p:sp>
        <p:nvSpPr>
          <p:cNvPr id="61" name="TextBox 60"/>
          <p:cNvSpPr txBox="1"/>
          <p:nvPr/>
        </p:nvSpPr>
        <p:spPr>
          <a:xfrm>
            <a:off x="1447800" y="3364468"/>
            <a:ext cx="2438400" cy="369332"/>
          </a:xfrm>
          <a:prstGeom prst="rect">
            <a:avLst/>
          </a:prstGeom>
          <a:noFill/>
          <a:ln w="28575">
            <a:solidFill>
              <a:srgbClr val="7030A0"/>
            </a:solidFill>
          </a:ln>
        </p:spPr>
        <p:txBody>
          <a:bodyPr wrap="square" rtlCol="0">
            <a:spAutoFit/>
          </a:bodyPr>
          <a:lstStyle/>
          <a:p>
            <a:pPr algn="ctr"/>
            <a:r>
              <a:rPr lang="en-US" dirty="0" smtClean="0"/>
              <a:t>As seen from Europe</a:t>
            </a:r>
            <a:endParaRPr lang="en-US" dirty="0"/>
          </a:p>
        </p:txBody>
      </p:sp>
      <p:pic>
        <p:nvPicPr>
          <p:cNvPr id="17410" name="Picture 2" descr="http://gwydir.demon.co.uk/jo/maze/design/drmaze4.gif"/>
          <p:cNvPicPr>
            <a:picLocks noChangeAspect="1" noChangeArrowheads="1"/>
          </p:cNvPicPr>
          <p:nvPr/>
        </p:nvPicPr>
        <p:blipFill>
          <a:blip r:embed="rId6" cstate="print"/>
          <a:srcRect/>
          <a:stretch>
            <a:fillRect/>
          </a:stretch>
        </p:blipFill>
        <p:spPr bwMode="auto">
          <a:xfrm rot="6507959">
            <a:off x="486709" y="5507618"/>
            <a:ext cx="1092273" cy="1092273"/>
          </a:xfrm>
          <a:prstGeom prst="rect">
            <a:avLst/>
          </a:prstGeom>
          <a:noFill/>
        </p:spPr>
      </p:pic>
      <p:sp>
        <p:nvSpPr>
          <p:cNvPr id="38" name="Rectangle 37"/>
          <p:cNvSpPr/>
          <p:nvPr/>
        </p:nvSpPr>
        <p:spPr>
          <a:xfrm>
            <a:off x="6400800" y="4572000"/>
            <a:ext cx="2514600" cy="1754326"/>
          </a:xfrm>
          <a:prstGeom prst="rect">
            <a:avLst/>
          </a:prstGeom>
        </p:spPr>
        <p:txBody>
          <a:bodyPr wrap="square">
            <a:spAutoFit/>
          </a:bodyPr>
          <a:lstStyle/>
          <a:p>
            <a:r>
              <a:rPr lang="en-US" dirty="0" smtClean="0"/>
              <a:t>Rupture branching despite compressive dynamic </a:t>
            </a:r>
            <a:r>
              <a:rPr lang="en-US" dirty="0" smtClean="0"/>
              <a:t>stresses</a:t>
            </a:r>
          </a:p>
          <a:p>
            <a:r>
              <a:rPr lang="en-US" dirty="0" smtClean="0">
                <a:sym typeface="Wingdings" pitchFamily="2" charset="2"/>
              </a:rPr>
              <a:t> </a:t>
            </a:r>
            <a:r>
              <a:rPr lang="en-US" dirty="0" smtClean="0"/>
              <a:t>low </a:t>
            </a:r>
            <a:r>
              <a:rPr lang="en-US" dirty="0" smtClean="0"/>
              <a:t>pressure-sensitivity of fault strength</a:t>
            </a:r>
            <a:endParaRPr lang="en-US" dirty="0"/>
          </a:p>
        </p:txBody>
      </p:sp>
    </p:spTree>
    <p:extLst>
      <p:ext uri="{BB962C8B-B14F-4D97-AF65-F5344CB8AC3E}">
        <p14:creationId xmlns="" xmlns:p14="http://schemas.microsoft.com/office/powerpoint/2010/main" val="349718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0129"/>
            <a:ext cx="8229600" cy="4525963"/>
          </a:xfrm>
        </p:spPr>
        <p:txBody>
          <a:bodyPr/>
          <a:lstStyle/>
          <a:p>
            <a:pPr>
              <a:buNone/>
            </a:pPr>
            <a:endParaRPr lang="en-US" dirty="0"/>
          </a:p>
        </p:txBody>
      </p:sp>
      <p:sp>
        <p:nvSpPr>
          <p:cNvPr id="4" name="Title 1"/>
          <p:cNvSpPr txBox="1">
            <a:spLocks/>
          </p:cNvSpPr>
          <p:nvPr/>
        </p:nvSpPr>
        <p:spPr>
          <a:xfrm>
            <a:off x="609600" y="381000"/>
            <a:ext cx="8305800" cy="600529"/>
          </a:xfrm>
          <a:prstGeom prst="rect">
            <a:avLst/>
          </a:prstGeom>
        </p:spPr>
        <p:txBody>
          <a:bodyPr vert="horz" lIns="0" rIns="0" bIns="0"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Theoretical expectations confirmed by dynamic rupture simulations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8130" name="Picture 2"/>
          <p:cNvPicPr>
            <a:picLocks noChangeAspect="1" noChangeArrowheads="1"/>
          </p:cNvPicPr>
          <p:nvPr/>
        </p:nvPicPr>
        <p:blipFill>
          <a:blip r:embed="rId2" cstate="print"/>
          <a:srcRect/>
          <a:stretch>
            <a:fillRect/>
          </a:stretch>
        </p:blipFill>
        <p:spPr bwMode="auto">
          <a:xfrm>
            <a:off x="381000" y="1210129"/>
            <a:ext cx="1592597" cy="2143125"/>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2590800" y="1210129"/>
            <a:ext cx="6172200" cy="4470073"/>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228600" y="3953329"/>
            <a:ext cx="2362200" cy="1496549"/>
          </a:xfrm>
          <a:prstGeom prst="rect">
            <a:avLst/>
          </a:prstGeom>
          <a:noFill/>
          <a:ln w="9525">
            <a:noFill/>
            <a:miter lim="800000"/>
            <a:headEnd/>
            <a:tailEnd/>
          </a:ln>
        </p:spPr>
      </p:pic>
      <p:sp>
        <p:nvSpPr>
          <p:cNvPr id="7" name="Rectangle 6"/>
          <p:cNvSpPr/>
          <p:nvPr/>
        </p:nvSpPr>
        <p:spPr>
          <a:xfrm>
            <a:off x="685800" y="5867400"/>
            <a:ext cx="6324600" cy="646331"/>
          </a:xfrm>
          <a:prstGeom prst="rect">
            <a:avLst/>
          </a:prstGeom>
        </p:spPr>
        <p:txBody>
          <a:bodyPr wrap="square">
            <a:spAutoFit/>
          </a:bodyPr>
          <a:lstStyle/>
          <a:p>
            <a:r>
              <a:rPr lang="en-US" dirty="0" smtClean="0"/>
              <a:t>Rupture branching despite compressive dynamic </a:t>
            </a:r>
            <a:r>
              <a:rPr lang="en-US" dirty="0" smtClean="0"/>
              <a:t>stresses</a:t>
            </a:r>
          </a:p>
          <a:p>
            <a:r>
              <a:rPr lang="en-US" dirty="0" smtClean="0">
                <a:sym typeface="Wingdings" pitchFamily="2" charset="2"/>
              </a:rPr>
              <a:t> </a:t>
            </a:r>
            <a:r>
              <a:rPr lang="en-US" dirty="0" smtClean="0"/>
              <a:t>low </a:t>
            </a:r>
            <a:r>
              <a:rPr lang="en-US" dirty="0" smtClean="0"/>
              <a:t>pressure-sensitivity of fault strength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Perspectives</a:t>
            </a:r>
            <a:endParaRPr lang="en-US" dirty="0"/>
          </a:p>
        </p:txBody>
      </p:sp>
      <p:sp>
        <p:nvSpPr>
          <p:cNvPr id="4" name="Content Placeholder 3"/>
          <p:cNvSpPr>
            <a:spLocks noGrp="1"/>
          </p:cNvSpPr>
          <p:nvPr>
            <p:ph idx="1"/>
          </p:nvPr>
        </p:nvSpPr>
        <p:spPr>
          <a:xfrm>
            <a:off x="457200" y="1600200"/>
            <a:ext cx="8229600" cy="4724400"/>
          </a:xfrm>
        </p:spPr>
        <p:txBody>
          <a:bodyPr>
            <a:normAutofit fontScale="70000" lnSpcReduction="20000"/>
          </a:bodyPr>
          <a:lstStyle/>
          <a:p>
            <a:r>
              <a:rPr lang="en-US" dirty="0" smtClean="0"/>
              <a:t>Contributions of array seismology:</a:t>
            </a:r>
          </a:p>
          <a:p>
            <a:pPr lvl="1"/>
            <a:r>
              <a:rPr lang="en-US" dirty="0" smtClean="0"/>
              <a:t>Provides observational constraints on rupture history with minimal assumptions</a:t>
            </a:r>
          </a:p>
          <a:p>
            <a:pPr lvl="1"/>
            <a:r>
              <a:rPr lang="en-US" dirty="0" smtClean="0"/>
              <a:t>Breaks the high-frequency (</a:t>
            </a:r>
            <a:r>
              <a:rPr lang="en-US" dirty="0" smtClean="0">
                <a:sym typeface="Wingdings" pitchFamily="2" charset="2"/>
              </a:rPr>
              <a:t>1Hz) </a:t>
            </a:r>
            <a:r>
              <a:rPr lang="en-US" dirty="0" smtClean="0"/>
              <a:t>barrier in source imaging</a:t>
            </a:r>
          </a:p>
          <a:p>
            <a:pPr lvl="1"/>
            <a:r>
              <a:rPr lang="en-US" dirty="0" smtClean="0"/>
              <a:t>Reveals unexpected rupture patterns</a:t>
            </a:r>
          </a:p>
          <a:p>
            <a:pPr lvl="1"/>
            <a:r>
              <a:rPr lang="en-US" dirty="0" smtClean="0"/>
              <a:t>Provides a fast estimate of rupture size and areas of high-frequency radiation for situational awareness (</a:t>
            </a:r>
            <a:r>
              <a:rPr lang="en-US" dirty="0" smtClean="0">
                <a:sym typeface="Wingdings" pitchFamily="2" charset="2"/>
              </a:rPr>
              <a:t></a:t>
            </a:r>
            <a:r>
              <a:rPr lang="en-US" dirty="0" err="1" smtClean="0"/>
              <a:t>ShakeMap</a:t>
            </a:r>
            <a:r>
              <a:rPr lang="en-US" dirty="0" smtClean="0"/>
              <a:t> in poorly instrumented regions, or when local system fails)</a:t>
            </a:r>
          </a:p>
          <a:p>
            <a:r>
              <a:rPr lang="en-US" dirty="0" smtClean="0"/>
              <a:t>Challenges:</a:t>
            </a:r>
          </a:p>
          <a:p>
            <a:pPr lvl="1"/>
            <a:r>
              <a:rPr lang="en-US" b="1" dirty="0" smtClean="0"/>
              <a:t>Broadband</a:t>
            </a:r>
            <a:r>
              <a:rPr lang="en-US" dirty="0" smtClean="0"/>
              <a:t> integration of HF </a:t>
            </a:r>
            <a:r>
              <a:rPr lang="en-US" dirty="0" smtClean="0"/>
              <a:t>array imaging and </a:t>
            </a:r>
            <a:r>
              <a:rPr lang="en-US" dirty="0" smtClean="0"/>
              <a:t>LF </a:t>
            </a:r>
            <a:r>
              <a:rPr lang="en-US" dirty="0" smtClean="0"/>
              <a:t>source inversion</a:t>
            </a:r>
          </a:p>
          <a:p>
            <a:pPr lvl="1"/>
            <a:r>
              <a:rPr lang="en-US" dirty="0" smtClean="0"/>
              <a:t>Optimal data fusion: how to merge information from </a:t>
            </a:r>
            <a:r>
              <a:rPr lang="en-US" b="1" dirty="0" smtClean="0"/>
              <a:t>multiple arrays</a:t>
            </a:r>
            <a:r>
              <a:rPr lang="en-US" dirty="0" smtClean="0"/>
              <a:t>?</a:t>
            </a:r>
          </a:p>
          <a:p>
            <a:pPr lvl="1"/>
            <a:r>
              <a:rPr lang="en-US" dirty="0" smtClean="0"/>
              <a:t>Quantify and mitigate uncertainties on location, timing and amplitude of high-frequency sub-sources </a:t>
            </a:r>
            <a:endParaRPr lang="en-US" dirty="0" smtClean="0"/>
          </a:p>
          <a:p>
            <a:pPr lvl="1"/>
            <a:r>
              <a:rPr lang="en-US" dirty="0" smtClean="0"/>
              <a:t>Can we push to </a:t>
            </a:r>
            <a:r>
              <a:rPr lang="en-US" b="1" dirty="0" smtClean="0"/>
              <a:t>higher frequencies </a:t>
            </a:r>
            <a:r>
              <a:rPr lang="en-US" dirty="0" smtClean="0"/>
              <a:t>&gt; 1Hz? Can we beat scattering? </a:t>
            </a:r>
            <a:r>
              <a:rPr lang="en-US" dirty="0" smtClean="0">
                <a:sym typeface="Wingdings" pitchFamily="2" charset="2"/>
              </a:rPr>
              <a:t>smaller magnitude earthquakes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Earthquake physics: how earthquakes start, propagate and stop? + broader impact</a:t>
            </a:r>
          </a:p>
          <a:p>
            <a:r>
              <a:rPr lang="en-US" dirty="0" smtClean="0"/>
              <a:t>More specific open questions</a:t>
            </a:r>
          </a:p>
          <a:p>
            <a:r>
              <a:rPr lang="en-US" dirty="0" smtClean="0"/>
              <a:t>Limitations of source inversion</a:t>
            </a:r>
          </a:p>
          <a:p>
            <a:r>
              <a:rPr lang="en-US" dirty="0" smtClean="0"/>
              <a:t>Contribution of array seismology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goals </a:t>
            </a:r>
            <a:br>
              <a:rPr lang="en-US" dirty="0" smtClean="0"/>
            </a:br>
            <a:r>
              <a:rPr lang="en-US" dirty="0" smtClean="0"/>
              <a:t>of earthquake dynamics research</a:t>
            </a:r>
            <a:endParaRPr lang="en-US" dirty="0"/>
          </a:p>
        </p:txBody>
      </p:sp>
      <p:sp>
        <p:nvSpPr>
          <p:cNvPr id="3" name="Content Placeholder 2"/>
          <p:cNvSpPr>
            <a:spLocks noGrp="1"/>
          </p:cNvSpPr>
          <p:nvPr>
            <p:ph idx="1"/>
          </p:nvPr>
        </p:nvSpPr>
        <p:spPr>
          <a:xfrm>
            <a:off x="457200" y="1828801"/>
            <a:ext cx="8229600" cy="4114800"/>
          </a:xfrm>
        </p:spPr>
        <p:txBody>
          <a:bodyPr>
            <a:normAutofit fontScale="70000" lnSpcReduction="20000"/>
          </a:bodyPr>
          <a:lstStyle/>
          <a:p>
            <a:r>
              <a:rPr lang="en-US" dirty="0" smtClean="0"/>
              <a:t>How </a:t>
            </a:r>
            <a:r>
              <a:rPr lang="en-US" dirty="0" smtClean="0"/>
              <a:t>earthquakes start, propagate and stop</a:t>
            </a:r>
            <a:r>
              <a:rPr lang="en-US" dirty="0" smtClean="0"/>
              <a:t>?</a:t>
            </a:r>
          </a:p>
          <a:p>
            <a:pPr>
              <a:buNone/>
            </a:pPr>
            <a:endParaRPr lang="en-US" dirty="0" smtClean="0"/>
          </a:p>
          <a:p>
            <a:r>
              <a:rPr lang="en-US" dirty="0" smtClean="0"/>
              <a:t>Relation between rupture patterns and mechanical properties of the fault zone at a variety of scales: friction law, state of stress, off-fault inelastic deformation, geometrical roughness</a:t>
            </a:r>
          </a:p>
          <a:p>
            <a:endParaRPr lang="en-US" dirty="0" smtClean="0"/>
          </a:p>
          <a:p>
            <a:r>
              <a:rPr lang="en-US" dirty="0" smtClean="0"/>
              <a:t>Fundamental quest: bridge the gap between first principles and observations at laboratory and natural scales</a:t>
            </a:r>
          </a:p>
          <a:p>
            <a:endParaRPr lang="en-US" dirty="0" smtClean="0"/>
          </a:p>
          <a:p>
            <a:r>
              <a:rPr lang="en-US" dirty="0" smtClean="0"/>
              <a:t>Practical impact:</a:t>
            </a:r>
            <a:r>
              <a:rPr lang="en-US" dirty="0" smtClean="0">
                <a:sym typeface="Wingdings" pitchFamily="2" charset="2"/>
              </a:rPr>
              <a:t> physics-based earthquake hazard assessment, time-dependent hazard, earthquake predictability, </a:t>
            </a:r>
            <a:r>
              <a:rPr lang="en-US" dirty="0" smtClean="0">
                <a:sym typeface="Wingdings" pitchFamily="2" charset="2"/>
              </a:rPr>
              <a:t>situational </a:t>
            </a:r>
            <a:r>
              <a:rPr lang="en-US" dirty="0" smtClean="0">
                <a:sym typeface="Wingdings" pitchFamily="2" charset="2"/>
              </a:rPr>
              <a:t>awareness, earthquake early warning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038600" cy="1143000"/>
          </a:xfrm>
        </p:spPr>
        <p:txBody>
          <a:bodyPr>
            <a:noAutofit/>
          </a:bodyPr>
          <a:lstStyle/>
          <a:p>
            <a:pPr algn="l"/>
            <a:r>
              <a:rPr lang="en-US" sz="2800" dirty="0" smtClean="0"/>
              <a:t>Some open questions </a:t>
            </a:r>
            <a:br>
              <a:rPr lang="en-US" sz="2800" dirty="0" smtClean="0"/>
            </a:br>
            <a:r>
              <a:rPr lang="en-US" sz="2800" dirty="0" smtClean="0"/>
              <a:t>in earthquake seismology</a:t>
            </a:r>
            <a:endParaRPr lang="en-US" sz="2800" dirty="0"/>
          </a:p>
        </p:txBody>
      </p:sp>
      <p:sp>
        <p:nvSpPr>
          <p:cNvPr id="3" name="Content Placeholder 2"/>
          <p:cNvSpPr>
            <a:spLocks noGrp="1"/>
          </p:cNvSpPr>
          <p:nvPr>
            <p:ph idx="1"/>
          </p:nvPr>
        </p:nvSpPr>
        <p:spPr>
          <a:xfrm>
            <a:off x="228600" y="2057400"/>
            <a:ext cx="4648200" cy="4068763"/>
          </a:xfrm>
        </p:spPr>
        <p:txBody>
          <a:bodyPr>
            <a:normAutofit fontScale="55000" lnSpcReduction="20000"/>
          </a:bodyPr>
          <a:lstStyle/>
          <a:p>
            <a:r>
              <a:rPr lang="en-US" dirty="0" smtClean="0"/>
              <a:t>What controls rupture speed? </a:t>
            </a:r>
          </a:p>
          <a:p>
            <a:r>
              <a:rPr lang="en-US" dirty="0" smtClean="0"/>
              <a:t>What controls rise time?</a:t>
            </a:r>
            <a:r>
              <a:rPr lang="en-US" dirty="0" smtClean="0"/>
              <a:t> </a:t>
            </a:r>
            <a:endParaRPr lang="en-US" dirty="0" smtClean="0"/>
          </a:p>
          <a:p>
            <a:r>
              <a:rPr lang="en-US" dirty="0" smtClean="0"/>
              <a:t>What controls the location of high and low frequency slip?</a:t>
            </a:r>
          </a:p>
          <a:p>
            <a:r>
              <a:rPr lang="en-US" dirty="0" smtClean="0"/>
              <a:t>How large is the spatial variability of these source parameters?</a:t>
            </a:r>
          </a:p>
          <a:p>
            <a:r>
              <a:rPr lang="en-US" dirty="0" smtClean="0"/>
              <a:t>How do frictional properties and stress vary along active faults?</a:t>
            </a:r>
          </a:p>
          <a:p>
            <a:r>
              <a:rPr lang="en-US" dirty="0" smtClean="0"/>
              <a:t>How deep can ruptures propagate?</a:t>
            </a:r>
          </a:p>
          <a:p>
            <a:r>
              <a:rPr lang="en-US" dirty="0" smtClean="0"/>
              <a:t>When and how far can rupture jump/branch to other fault segments?</a:t>
            </a:r>
          </a:p>
          <a:p>
            <a:r>
              <a:rPr lang="en-US" dirty="0" smtClean="0"/>
              <a:t>How is rupture affected by the </a:t>
            </a:r>
            <a:r>
              <a:rPr lang="en-US" dirty="0" err="1" smtClean="0"/>
              <a:t>subduction</a:t>
            </a:r>
            <a:r>
              <a:rPr lang="en-US" dirty="0" smtClean="0"/>
              <a:t> wedge, the fault geometry, the presence of a low velocity fault zone?</a:t>
            </a:r>
          </a:p>
          <a:p>
            <a:r>
              <a:rPr lang="en-US" dirty="0" smtClean="0"/>
              <a:t>Can slip nucleate repeatedly during a single earthquake?</a:t>
            </a:r>
          </a:p>
        </p:txBody>
      </p:sp>
      <p:pic>
        <p:nvPicPr>
          <p:cNvPr id="4" name="Picture 5"/>
          <p:cNvPicPr>
            <a:picLocks noChangeAspect="1" noChangeArrowheads="1"/>
          </p:cNvPicPr>
          <p:nvPr/>
        </p:nvPicPr>
        <p:blipFill>
          <a:blip r:embed="rId2" cstate="print"/>
          <a:srcRect/>
          <a:stretch>
            <a:fillRect/>
          </a:stretch>
        </p:blipFill>
        <p:spPr bwMode="auto">
          <a:xfrm>
            <a:off x="4648200" y="228600"/>
            <a:ext cx="4267200" cy="2205620"/>
          </a:xfrm>
          <a:prstGeom prst="rect">
            <a:avLst/>
          </a:prstGeom>
          <a:noFill/>
          <a:ln w="9525">
            <a:noFill/>
            <a:miter lim="800000"/>
            <a:headEnd/>
            <a:tailEnd/>
          </a:ln>
          <a:effectLst/>
        </p:spPr>
      </p:pic>
      <p:sp>
        <p:nvSpPr>
          <p:cNvPr id="5" name="TextBox 4"/>
          <p:cNvSpPr txBox="1"/>
          <p:nvPr/>
        </p:nvSpPr>
        <p:spPr>
          <a:xfrm>
            <a:off x="5715000" y="2438400"/>
            <a:ext cx="3124200" cy="369332"/>
          </a:xfrm>
          <a:prstGeom prst="rect">
            <a:avLst/>
          </a:prstGeom>
          <a:noFill/>
        </p:spPr>
        <p:txBody>
          <a:bodyPr wrap="square" rtlCol="0">
            <a:spAutoFit/>
          </a:bodyPr>
          <a:lstStyle/>
          <a:p>
            <a:pPr algn="r"/>
            <a:r>
              <a:rPr lang="en-US" dirty="0" smtClean="0"/>
              <a:t>from </a:t>
            </a:r>
            <a:r>
              <a:rPr lang="en-US" dirty="0" err="1" smtClean="0"/>
              <a:t>Rippeger</a:t>
            </a:r>
            <a:r>
              <a:rPr lang="en-US" dirty="0" smtClean="0"/>
              <a:t> et al (2007)</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334000" y="3443920"/>
            <a:ext cx="3392556" cy="2728280"/>
          </a:xfrm>
          <a:prstGeom prst="rect">
            <a:avLst/>
          </a:prstGeom>
          <a:noFill/>
          <a:ln w="9525">
            <a:noFill/>
            <a:miter lim="800000"/>
            <a:headEnd/>
            <a:tailEnd/>
          </a:ln>
        </p:spPr>
      </p:pic>
      <p:sp>
        <p:nvSpPr>
          <p:cNvPr id="7" name="TextBox 6"/>
          <p:cNvSpPr txBox="1"/>
          <p:nvPr/>
        </p:nvSpPr>
        <p:spPr>
          <a:xfrm>
            <a:off x="6248400" y="6183868"/>
            <a:ext cx="2438400" cy="369332"/>
          </a:xfrm>
          <a:prstGeom prst="rect">
            <a:avLst/>
          </a:prstGeom>
          <a:noFill/>
        </p:spPr>
        <p:txBody>
          <a:bodyPr wrap="square" rtlCol="0">
            <a:spAutoFit/>
          </a:bodyPr>
          <a:lstStyle/>
          <a:p>
            <a:pPr algn="r"/>
            <a:r>
              <a:rPr lang="en-US" dirty="0" smtClean="0"/>
              <a:t>Gabriel et al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5105400" cy="1020762"/>
          </a:xfrm>
        </p:spPr>
        <p:txBody>
          <a:bodyPr>
            <a:noAutofit/>
          </a:bodyPr>
          <a:lstStyle/>
          <a:p>
            <a:r>
              <a:rPr lang="en-US" sz="3600" dirty="0" smtClean="0"/>
              <a:t>Rupture complexity: multiple rupture fronts</a:t>
            </a:r>
            <a:endParaRPr lang="en-US" sz="3600" dirty="0"/>
          </a:p>
        </p:txBody>
      </p:sp>
      <p:pic>
        <p:nvPicPr>
          <p:cNvPr id="5" name="Picture 2"/>
          <p:cNvPicPr>
            <a:picLocks noChangeAspect="1" noChangeArrowheads="1"/>
          </p:cNvPicPr>
          <p:nvPr/>
        </p:nvPicPr>
        <p:blipFill>
          <a:blip r:embed="rId2" cstate="print"/>
          <a:srcRect/>
          <a:stretch>
            <a:fillRect/>
          </a:stretch>
        </p:blipFill>
        <p:spPr bwMode="auto">
          <a:xfrm>
            <a:off x="304800" y="1981200"/>
            <a:ext cx="3032097" cy="24384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04800" y="4876800"/>
            <a:ext cx="3124200" cy="895911"/>
          </a:xfrm>
          <a:prstGeom prst="rect">
            <a:avLst/>
          </a:prstGeom>
          <a:noFill/>
          <a:ln w="9525">
            <a:noFill/>
            <a:miter lim="800000"/>
            <a:headEnd/>
            <a:tailEnd/>
          </a:ln>
        </p:spPr>
      </p:pic>
      <p:cxnSp>
        <p:nvCxnSpPr>
          <p:cNvPr id="7" name="Straight Connector 6"/>
          <p:cNvCxnSpPr/>
          <p:nvPr/>
        </p:nvCxnSpPr>
        <p:spPr>
          <a:xfrm>
            <a:off x="2057400" y="3124200"/>
            <a:ext cx="1219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09600" y="3124200"/>
            <a:ext cx="1447800" cy="167640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3"/>
          </p:cNvCxnSpPr>
          <p:nvPr/>
        </p:nvCxnSpPr>
        <p:spPr>
          <a:xfrm>
            <a:off x="3336897" y="3200400"/>
            <a:ext cx="15903" cy="175260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5943600"/>
            <a:ext cx="2438400" cy="369332"/>
          </a:xfrm>
          <a:prstGeom prst="rect">
            <a:avLst/>
          </a:prstGeom>
          <a:noFill/>
        </p:spPr>
        <p:txBody>
          <a:bodyPr wrap="square" rtlCol="0">
            <a:spAutoFit/>
          </a:bodyPr>
          <a:lstStyle/>
          <a:p>
            <a:pPr algn="r"/>
            <a:r>
              <a:rPr lang="en-US" dirty="0" smtClean="0"/>
              <a:t>Gabriel et al (2011)</a:t>
            </a:r>
            <a:endParaRPr lang="en-US" dirty="0"/>
          </a:p>
        </p:txBody>
      </p:sp>
      <p:sp>
        <p:nvSpPr>
          <p:cNvPr id="11" name="TextBox 10"/>
          <p:cNvSpPr txBox="1"/>
          <p:nvPr/>
        </p:nvSpPr>
        <p:spPr>
          <a:xfrm>
            <a:off x="1066800" y="4648200"/>
            <a:ext cx="1752600" cy="369332"/>
          </a:xfrm>
          <a:prstGeom prst="rect">
            <a:avLst/>
          </a:prstGeom>
          <a:noFill/>
        </p:spPr>
        <p:txBody>
          <a:bodyPr wrap="square" rtlCol="0">
            <a:spAutoFit/>
          </a:bodyPr>
          <a:lstStyle/>
          <a:p>
            <a:r>
              <a:rPr lang="en-US" b="1" dirty="0" smtClean="0">
                <a:solidFill>
                  <a:srgbClr val="0070C0"/>
                </a:solidFill>
              </a:rPr>
              <a:t>Slip rate</a:t>
            </a:r>
            <a:endParaRPr lang="en-US" b="1" dirty="0">
              <a:solidFill>
                <a:srgbClr val="0070C0"/>
              </a:solidFill>
            </a:endParaRPr>
          </a:p>
        </p:txBody>
      </p:sp>
      <p:pic>
        <p:nvPicPr>
          <p:cNvPr id="28" name="Picture 3"/>
          <p:cNvPicPr>
            <a:picLocks noChangeAspect="1" noChangeArrowheads="1"/>
          </p:cNvPicPr>
          <p:nvPr/>
        </p:nvPicPr>
        <p:blipFill>
          <a:blip r:embed="rId4" cstate="print"/>
          <a:srcRect/>
          <a:stretch>
            <a:fillRect/>
          </a:stretch>
        </p:blipFill>
        <p:spPr bwMode="auto">
          <a:xfrm>
            <a:off x="6477000" y="1219200"/>
            <a:ext cx="2438400" cy="4890433"/>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srcRect/>
          <a:stretch>
            <a:fillRect/>
          </a:stretch>
        </p:blipFill>
        <p:spPr bwMode="auto">
          <a:xfrm>
            <a:off x="6629400" y="392668"/>
            <a:ext cx="2084832" cy="2895600"/>
          </a:xfrm>
          <a:prstGeom prst="rect">
            <a:avLst/>
          </a:prstGeom>
          <a:noFill/>
          <a:ln w="9525">
            <a:noFill/>
            <a:miter lim="800000"/>
            <a:headEnd/>
            <a:tailEnd/>
          </a:ln>
        </p:spPr>
      </p:pic>
      <p:sp>
        <p:nvSpPr>
          <p:cNvPr id="30" name="TextBox 29"/>
          <p:cNvSpPr txBox="1"/>
          <p:nvPr/>
        </p:nvSpPr>
        <p:spPr>
          <a:xfrm>
            <a:off x="6477000" y="6183868"/>
            <a:ext cx="2590800" cy="369332"/>
          </a:xfrm>
          <a:prstGeom prst="rect">
            <a:avLst/>
          </a:prstGeom>
          <a:noFill/>
        </p:spPr>
        <p:txBody>
          <a:bodyPr wrap="square" rtlCol="0">
            <a:spAutoFit/>
          </a:bodyPr>
          <a:lstStyle/>
          <a:p>
            <a:pPr algn="r"/>
            <a:r>
              <a:rPr lang="en-US" dirty="0" smtClean="0"/>
              <a:t>Nielsen et al (2010)</a:t>
            </a:r>
            <a:endParaRPr lang="en-US" dirty="0"/>
          </a:p>
        </p:txBody>
      </p:sp>
      <p:cxnSp>
        <p:nvCxnSpPr>
          <p:cNvPr id="31" name="Straight Arrow Connector 30"/>
          <p:cNvCxnSpPr/>
          <p:nvPr/>
        </p:nvCxnSpPr>
        <p:spPr>
          <a:xfrm flipV="1">
            <a:off x="5334000" y="5410200"/>
            <a:ext cx="2286000" cy="68580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5029200"/>
            <a:ext cx="2057400" cy="307777"/>
          </a:xfrm>
          <a:prstGeom prst="rect">
            <a:avLst/>
          </a:prstGeom>
          <a:solidFill>
            <a:schemeClr val="bg1"/>
          </a:solidFill>
          <a:ln w="38100">
            <a:solidFill>
              <a:srgbClr val="FFFF00"/>
            </a:solidFill>
          </a:ln>
        </p:spPr>
        <p:txBody>
          <a:bodyPr wrap="square" rtlCol="0">
            <a:spAutoFit/>
          </a:bodyPr>
          <a:lstStyle/>
          <a:p>
            <a:pPr algn="ctr"/>
            <a:r>
              <a:rPr lang="en-US" sz="1400" dirty="0" smtClean="0"/>
              <a:t>Rupture front splitting</a:t>
            </a:r>
            <a:endParaRPr lang="en-US" sz="1400" dirty="0"/>
          </a:p>
        </p:txBody>
      </p:sp>
      <p:sp>
        <p:nvSpPr>
          <p:cNvPr id="35" name="TextBox 34"/>
          <p:cNvSpPr txBox="1"/>
          <p:nvPr/>
        </p:nvSpPr>
        <p:spPr>
          <a:xfrm>
            <a:off x="4114800" y="6019801"/>
            <a:ext cx="1447800" cy="304800"/>
          </a:xfrm>
          <a:prstGeom prst="rect">
            <a:avLst/>
          </a:prstGeom>
          <a:solidFill>
            <a:schemeClr val="bg1"/>
          </a:solidFill>
          <a:ln w="38100">
            <a:solidFill>
              <a:srgbClr val="FFFF00"/>
            </a:solidFill>
          </a:ln>
        </p:spPr>
        <p:txBody>
          <a:bodyPr wrap="square" rtlCol="0">
            <a:spAutoFit/>
          </a:bodyPr>
          <a:lstStyle/>
          <a:p>
            <a:pPr algn="ctr"/>
            <a:r>
              <a:rPr lang="en-US" sz="1400" dirty="0" smtClean="0"/>
              <a:t>Reverse front</a:t>
            </a:r>
            <a:endParaRPr lang="en-US" sz="1400" dirty="0"/>
          </a:p>
        </p:txBody>
      </p:sp>
      <p:pic>
        <p:nvPicPr>
          <p:cNvPr id="36" name="Picture 3"/>
          <p:cNvPicPr>
            <a:picLocks noChangeAspect="1" noChangeArrowheads="1"/>
          </p:cNvPicPr>
          <p:nvPr/>
        </p:nvPicPr>
        <p:blipFill>
          <a:blip r:embed="rId6" cstate="print"/>
          <a:srcRect/>
          <a:stretch>
            <a:fillRect/>
          </a:stretch>
        </p:blipFill>
        <p:spPr bwMode="auto">
          <a:xfrm>
            <a:off x="3505200" y="1666875"/>
            <a:ext cx="2854582" cy="3286125"/>
          </a:xfrm>
          <a:prstGeom prst="rect">
            <a:avLst/>
          </a:prstGeom>
          <a:noFill/>
          <a:ln w="9525">
            <a:noFill/>
            <a:miter lim="800000"/>
            <a:headEnd/>
            <a:tailEnd/>
          </a:ln>
        </p:spPr>
      </p:pic>
      <p:sp>
        <p:nvSpPr>
          <p:cNvPr id="41" name="TextBox 40"/>
          <p:cNvSpPr txBox="1"/>
          <p:nvPr/>
        </p:nvSpPr>
        <p:spPr>
          <a:xfrm>
            <a:off x="4419600" y="1858744"/>
            <a:ext cx="1524000" cy="646331"/>
          </a:xfrm>
          <a:prstGeom prst="rect">
            <a:avLst/>
          </a:prstGeom>
          <a:noFill/>
        </p:spPr>
        <p:txBody>
          <a:bodyPr wrap="square" rtlCol="0">
            <a:spAutoFit/>
          </a:bodyPr>
          <a:lstStyle/>
          <a:p>
            <a:r>
              <a:rPr lang="en-US" sz="1200" dirty="0" smtClean="0"/>
              <a:t>based on source inversion by Lee et al (2011)</a:t>
            </a:r>
            <a:endParaRPr lang="en-US" sz="1200" dirty="0"/>
          </a:p>
        </p:txBody>
      </p:sp>
      <p:cxnSp>
        <p:nvCxnSpPr>
          <p:cNvPr id="52" name="Straight Arrow Connector 51"/>
          <p:cNvCxnSpPr/>
          <p:nvPr/>
        </p:nvCxnSpPr>
        <p:spPr>
          <a:xfrm flipV="1">
            <a:off x="5410200" y="4953000"/>
            <a:ext cx="2057400" cy="8396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038600" y="5562600"/>
            <a:ext cx="1600200" cy="307777"/>
          </a:xfrm>
          <a:prstGeom prst="rect">
            <a:avLst/>
          </a:prstGeom>
          <a:solidFill>
            <a:schemeClr val="bg1"/>
          </a:solidFill>
          <a:ln w="38100">
            <a:solidFill>
              <a:srgbClr val="FFFF00"/>
            </a:solidFill>
          </a:ln>
        </p:spPr>
        <p:txBody>
          <a:bodyPr wrap="square" rtlCol="0">
            <a:spAutoFit/>
          </a:bodyPr>
          <a:lstStyle/>
          <a:p>
            <a:pPr algn="ctr"/>
            <a:r>
              <a:rPr lang="en-US" sz="1400" dirty="0" smtClean="0"/>
              <a:t>Repeated front</a:t>
            </a:r>
            <a:endParaRPr lang="en-US" sz="1400" dirty="0"/>
          </a:p>
        </p:txBody>
      </p:sp>
      <p:cxnSp>
        <p:nvCxnSpPr>
          <p:cNvPr id="32" name="Straight Arrow Connector 31"/>
          <p:cNvCxnSpPr/>
          <p:nvPr/>
        </p:nvCxnSpPr>
        <p:spPr>
          <a:xfrm flipV="1">
            <a:off x="5867400" y="4267200"/>
            <a:ext cx="1600200" cy="762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4038600" cy="972312"/>
          </a:xfrm>
        </p:spPr>
        <p:txBody>
          <a:bodyPr>
            <a:noAutofit/>
          </a:bodyPr>
          <a:lstStyle/>
          <a:p>
            <a:r>
              <a:rPr lang="en-US" sz="2800" dirty="0" smtClean="0"/>
              <a:t>Intrinsic limitations of</a:t>
            </a:r>
            <a:br>
              <a:rPr lang="en-US" sz="2800" dirty="0" smtClean="0"/>
            </a:br>
            <a:r>
              <a:rPr lang="en-US" sz="2800" dirty="0" smtClean="0"/>
              <a:t>source inversion</a:t>
            </a:r>
            <a:endParaRPr lang="en-US" sz="2800" dirty="0"/>
          </a:p>
        </p:txBody>
      </p:sp>
      <p:sp>
        <p:nvSpPr>
          <p:cNvPr id="15363" name="Rectangle 3"/>
          <p:cNvSpPr>
            <a:spLocks noGrp="1" noChangeArrowheads="1"/>
          </p:cNvSpPr>
          <p:nvPr>
            <p:ph type="body" idx="1"/>
          </p:nvPr>
        </p:nvSpPr>
        <p:spPr>
          <a:xfrm>
            <a:off x="304800" y="1447800"/>
            <a:ext cx="4114800" cy="4389120"/>
          </a:xfrm>
        </p:spPr>
        <p:txBody>
          <a:bodyPr>
            <a:noAutofit/>
          </a:bodyPr>
          <a:lstStyle/>
          <a:p>
            <a:r>
              <a:rPr lang="en-US" sz="1800" dirty="0">
                <a:latin typeface="Times New Roman" pitchFamily="18" charset="0"/>
                <a:cs typeface="Times New Roman" pitchFamily="18" charset="0"/>
              </a:rPr>
              <a:t>Source </a:t>
            </a:r>
            <a:r>
              <a:rPr lang="en-US" sz="1800" dirty="0" smtClean="0">
                <a:latin typeface="Times New Roman" pitchFamily="18" charset="0"/>
                <a:cs typeface="Times New Roman" pitchFamily="18" charset="0"/>
              </a:rPr>
              <a:t>inversion = </a:t>
            </a:r>
            <a:r>
              <a:rPr lang="en-US" sz="1800" dirty="0" smtClean="0">
                <a:latin typeface="Times New Roman" pitchFamily="18" charset="0"/>
                <a:cs typeface="Times New Roman" pitchFamily="18" charset="0"/>
              </a:rPr>
              <a:t>infer </a:t>
            </a:r>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space-time </a:t>
            </a:r>
            <a:r>
              <a:rPr lang="en-US" sz="1800" dirty="0">
                <a:latin typeface="Times New Roman" pitchFamily="18" charset="0"/>
                <a:cs typeface="Times New Roman" pitchFamily="18" charset="0"/>
              </a:rPr>
              <a:t>distribution of </a:t>
            </a:r>
            <a:r>
              <a:rPr lang="en-US" sz="1800" dirty="0" smtClean="0">
                <a:latin typeface="Times New Roman" pitchFamily="18" charset="0"/>
                <a:cs typeface="Times New Roman" pitchFamily="18" charset="0"/>
              </a:rPr>
              <a:t>slip </a:t>
            </a:r>
            <a:r>
              <a:rPr lang="en-US" sz="1800" dirty="0">
                <a:latin typeface="Times New Roman" pitchFamily="18" charset="0"/>
                <a:cs typeface="Times New Roman" pitchFamily="18" charset="0"/>
              </a:rPr>
              <a:t>from seismological + geodetic + field </a:t>
            </a:r>
            <a:r>
              <a:rPr lang="en-US" sz="1800" dirty="0" smtClean="0">
                <a:latin typeface="Times New Roman" pitchFamily="18" charset="0"/>
                <a:cs typeface="Times New Roman" pitchFamily="18" charset="0"/>
              </a:rPr>
              <a:t>+ tsunami + remote sensing data</a:t>
            </a:r>
          </a:p>
          <a:p>
            <a:r>
              <a:rPr lang="en-US" sz="1800" dirty="0" smtClean="0">
                <a:latin typeface="Times New Roman" pitchFamily="18" charset="0"/>
                <a:cs typeface="Times New Roman" pitchFamily="18" charset="0"/>
              </a:rPr>
              <a:t>Only seismological data constrains the time-dependency of the source</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Poor </a:t>
            </a:r>
            <a:r>
              <a:rPr lang="en-US" sz="1800" dirty="0">
                <a:latin typeface="Times New Roman" pitchFamily="18" charset="0"/>
                <a:cs typeface="Times New Roman" pitchFamily="18" charset="0"/>
              </a:rPr>
              <a:t>knowledge of the </a:t>
            </a:r>
            <a:r>
              <a:rPr lang="en-US" sz="1800" dirty="0" smtClean="0">
                <a:latin typeface="Times New Roman" pitchFamily="18" charset="0"/>
                <a:cs typeface="Times New Roman" pitchFamily="18" charset="0"/>
              </a:rPr>
              <a:t>crust structure at </a:t>
            </a:r>
            <a:r>
              <a:rPr lang="en-US" sz="1800" dirty="0">
                <a:latin typeface="Times New Roman" pitchFamily="18" charset="0"/>
                <a:cs typeface="Times New Roman" pitchFamily="18" charset="0"/>
              </a:rPr>
              <a:t>small </a:t>
            </a:r>
            <a:r>
              <a:rPr lang="en-US" sz="1800" dirty="0" smtClean="0">
                <a:latin typeface="Times New Roman" pitchFamily="18" charset="0"/>
                <a:cs typeface="Times New Roman" pitchFamily="18" charset="0"/>
              </a:rPr>
              <a:t>scales </a:t>
            </a:r>
            <a:r>
              <a:rPr lang="en-US" sz="1800" dirty="0" smtClean="0">
                <a:latin typeface="Times New Roman" pitchFamily="18" charset="0"/>
                <a:cs typeface="Times New Roman" pitchFamily="18" charset="0"/>
                <a:sym typeface="Wingdings" pitchFamily="2" charset="2"/>
              </a:rPr>
              <a:t></a:t>
            </a:r>
            <a:r>
              <a:rPr lang="en-US" sz="1800" dirty="0" smtClean="0">
                <a:latin typeface="Times New Roman" pitchFamily="18" charset="0"/>
                <a:cs typeface="Times New Roman" pitchFamily="18" charset="0"/>
              </a:rPr>
              <a:t> only low frequencies </a:t>
            </a:r>
            <a:r>
              <a:rPr lang="en-US" sz="1800" dirty="0" smtClean="0">
                <a:latin typeface="Times New Roman" pitchFamily="18" charset="0"/>
                <a:cs typeface="Times New Roman" pitchFamily="18" charset="0"/>
              </a:rPr>
              <a:t>(&lt;&lt;1Hz</a:t>
            </a:r>
            <a:r>
              <a:rPr lang="en-US" sz="1800" dirty="0" smtClean="0">
                <a:latin typeface="Times New Roman" pitchFamily="18" charset="0"/>
                <a:cs typeface="Times New Roman" pitchFamily="18" charset="0"/>
              </a:rPr>
              <a:t>) are exploited</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Resulting slip models are notoriously heterogeneous (spatial variability)</a:t>
            </a:r>
          </a:p>
          <a:p>
            <a:r>
              <a:rPr lang="en-US" sz="1800" dirty="0">
                <a:latin typeface="Times New Roman" pitchFamily="18" charset="0"/>
                <a:cs typeface="Times New Roman" pitchFamily="18" charset="0"/>
              </a:rPr>
              <a:t>However, </a:t>
            </a:r>
            <a:r>
              <a:rPr lang="en-US" sz="1800" dirty="0" smtClean="0">
                <a:latin typeface="Times New Roman" pitchFamily="18" charset="0"/>
                <a:cs typeface="Times New Roman" pitchFamily="18" charset="0"/>
              </a:rPr>
              <a:t>the inverse problem is intrinsically ill-posed </a:t>
            </a:r>
            <a:r>
              <a:rPr lang="en-US" sz="1800" dirty="0" smtClean="0">
                <a:latin typeface="Times New Roman" pitchFamily="18" charset="0"/>
                <a:cs typeface="Times New Roman" pitchFamily="18" charset="0"/>
                <a:sym typeface="Wingdings" pitchFamily="2" charset="2"/>
              </a:rPr>
              <a: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limited spatial resolution (&gt;10km</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Can we distinguish real source complexity from inversion artifacts</a:t>
            </a:r>
            <a:r>
              <a:rPr lang="en-US" sz="1800" dirty="0" smtClean="0">
                <a:latin typeface="Times New Roman" pitchFamily="18" charset="0"/>
                <a:cs typeface="Times New Roman" pitchFamily="18" charset="0"/>
              </a:rPr>
              <a:t>? What can we trust?</a:t>
            </a:r>
            <a:endParaRPr lang="en-US" sz="18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4705350" y="685800"/>
            <a:ext cx="4286250" cy="2335213"/>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4857750" y="3124200"/>
            <a:ext cx="3943350" cy="3124200"/>
          </a:xfrm>
          <a:prstGeom prst="rect">
            <a:avLst/>
          </a:prstGeom>
          <a:noFill/>
          <a:ln w="9525">
            <a:noFill/>
            <a:miter lim="800000"/>
            <a:headEnd/>
            <a:tailEnd/>
          </a:ln>
          <a:effectLst/>
        </p:spPr>
      </p:pic>
      <p:sp>
        <p:nvSpPr>
          <p:cNvPr id="8" name="TextBox 7"/>
          <p:cNvSpPr txBox="1"/>
          <p:nvPr/>
        </p:nvSpPr>
        <p:spPr>
          <a:xfrm>
            <a:off x="5334000" y="6324600"/>
            <a:ext cx="3429000" cy="369332"/>
          </a:xfrm>
          <a:prstGeom prst="rect">
            <a:avLst/>
          </a:prstGeom>
          <a:noFill/>
        </p:spPr>
        <p:txBody>
          <a:bodyPr wrap="square" rtlCol="0">
            <a:spAutoFit/>
          </a:bodyPr>
          <a:lstStyle/>
          <a:p>
            <a:pPr algn="r"/>
            <a:r>
              <a:rPr lang="en-US" dirty="0" smtClean="0"/>
              <a:t>from </a:t>
            </a:r>
            <a:r>
              <a:rPr lang="en-US" dirty="0" smtClean="0"/>
              <a:t>M</a:t>
            </a:r>
            <a:r>
              <a:rPr lang="en-US" dirty="0" smtClean="0"/>
              <a:t>artin Mai </a:t>
            </a:r>
            <a:r>
              <a:rPr lang="en-US" dirty="0" smtClean="0"/>
              <a:t>and </a:t>
            </a:r>
            <a:r>
              <a:rPr lang="en-US" dirty="0" smtClean="0"/>
              <a:t>SIV project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2971800"/>
            <a:ext cx="6096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3"/>
          <p:cNvSpPr>
            <a:spLocks noChangeArrowheads="1"/>
          </p:cNvSpPr>
          <p:nvPr/>
        </p:nvSpPr>
        <p:spPr bwMode="auto">
          <a:xfrm>
            <a:off x="6705600" y="5407223"/>
            <a:ext cx="13201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zh-CN" sz="1400" dirty="0"/>
              <a:t> (</a:t>
            </a:r>
            <a:r>
              <a:rPr lang="en-US" altLang="zh-CN" sz="1400" dirty="0" err="1"/>
              <a:t>Hutko</a:t>
            </a:r>
            <a:r>
              <a:rPr lang="en-US" altLang="zh-CN" sz="1400" dirty="0"/>
              <a:t>, 2009)</a:t>
            </a:r>
            <a:endParaRPr lang="zh-CN" altLang="en-US" sz="1400" dirty="0"/>
          </a:p>
        </p:txBody>
      </p:sp>
      <p:sp>
        <p:nvSpPr>
          <p:cNvPr id="8" name="Content Placeholder 2"/>
          <p:cNvSpPr txBox="1">
            <a:spLocks/>
          </p:cNvSpPr>
          <p:nvPr/>
        </p:nvSpPr>
        <p:spPr bwMode="auto">
          <a:xfrm>
            <a:off x="381000" y="1905000"/>
            <a:ext cx="4495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a:solidFill>
                  <a:schemeClr val="tx1"/>
                </a:solidFill>
                <a:latin typeface="Arial" pitchFamily="34" charset="0"/>
                <a:ea typeface="宋体" pitchFamily="2" charset="-122"/>
              </a:defRPr>
            </a:lvl1pPr>
            <a:lvl2pPr marL="742950" indent="-285750" eaLnBrk="0" hangingPunct="0">
              <a:defRPr sz="3200">
                <a:solidFill>
                  <a:schemeClr val="tx1"/>
                </a:solidFill>
                <a:latin typeface="Arial" pitchFamily="34" charset="0"/>
                <a:ea typeface="宋体" pitchFamily="2" charset="-122"/>
              </a:defRPr>
            </a:lvl2pPr>
            <a:lvl3pPr marL="1143000" indent="-228600" eaLnBrk="0" hangingPunct="0">
              <a:defRPr sz="3200">
                <a:solidFill>
                  <a:schemeClr val="tx1"/>
                </a:solidFill>
                <a:latin typeface="Arial" pitchFamily="34" charset="0"/>
                <a:ea typeface="宋体" pitchFamily="2" charset="-122"/>
              </a:defRPr>
            </a:lvl3pPr>
            <a:lvl4pPr marL="1600200" indent="-228600" eaLnBrk="0" hangingPunct="0">
              <a:defRPr sz="3200">
                <a:solidFill>
                  <a:schemeClr val="tx1"/>
                </a:solidFill>
                <a:latin typeface="Arial" pitchFamily="34" charset="0"/>
                <a:ea typeface="宋体" pitchFamily="2" charset="-122"/>
              </a:defRPr>
            </a:lvl4pPr>
            <a:lvl5pPr marL="2057400" indent="-228600" eaLnBrk="0" hangingPunct="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200">
                <a:solidFill>
                  <a:schemeClr val="tx1"/>
                </a:solidFill>
                <a:latin typeface="Arial" pitchFamily="34" charset="0"/>
                <a:ea typeface="宋体" pitchFamily="2" charset="-122"/>
              </a:defRPr>
            </a:lvl9pPr>
          </a:lstStyle>
          <a:p>
            <a:pPr marL="0" indent="0" eaLnBrk="1" hangingPunct="1">
              <a:spcBef>
                <a:spcPct val="20000"/>
              </a:spcBef>
              <a:defRPr/>
            </a:pPr>
            <a:r>
              <a:rPr lang="en-US" altLang="zh-CN" sz="1800" dirty="0" smtClean="0">
                <a:latin typeface="Calibri" pitchFamily="34" charset="0"/>
              </a:rPr>
              <a:t>Introduced by Ishii, Shearer et al (2005)</a:t>
            </a:r>
          </a:p>
          <a:p>
            <a:pPr marL="0" indent="0" eaLnBrk="1" hangingPunct="1">
              <a:spcBef>
                <a:spcPct val="20000"/>
              </a:spcBef>
              <a:defRPr/>
            </a:pPr>
            <a:r>
              <a:rPr lang="en-US" altLang="zh-CN" sz="1800" i="1" dirty="0" smtClean="0">
                <a:latin typeface="Calibri" pitchFamily="34" charset="0"/>
              </a:rPr>
              <a:t>Principle: </a:t>
            </a:r>
          </a:p>
          <a:p>
            <a:pPr eaLnBrk="1" hangingPunct="1">
              <a:spcBef>
                <a:spcPct val="20000"/>
              </a:spcBef>
              <a:buFont typeface="+mj-lt"/>
              <a:buAutoNum type="arabicPeriod"/>
              <a:defRPr/>
            </a:pPr>
            <a:r>
              <a:rPr lang="en-US" altLang="zh-CN" sz="1800" dirty="0" smtClean="0">
                <a:latin typeface="Calibri" pitchFamily="34" charset="0"/>
              </a:rPr>
              <a:t>Identify coherent wave arrivals across a dense </a:t>
            </a:r>
            <a:r>
              <a:rPr lang="en-US" altLang="zh-CN" sz="1800" dirty="0" err="1" smtClean="0">
                <a:latin typeface="Calibri" pitchFamily="34" charset="0"/>
              </a:rPr>
              <a:t>tele</a:t>
            </a:r>
            <a:r>
              <a:rPr lang="en-US" altLang="zh-CN" sz="1800" dirty="0" smtClean="0">
                <a:latin typeface="Calibri" pitchFamily="34" charset="0"/>
              </a:rPr>
              <a:t>-seismic array</a:t>
            </a:r>
          </a:p>
          <a:p>
            <a:pPr eaLnBrk="1" hangingPunct="1">
              <a:spcBef>
                <a:spcPct val="20000"/>
              </a:spcBef>
              <a:buFont typeface="+mj-lt"/>
              <a:buAutoNum type="arabicPeriod"/>
              <a:defRPr/>
            </a:pPr>
            <a:r>
              <a:rPr lang="en-US" altLang="zh-CN" sz="1800" dirty="0" smtClean="0">
                <a:latin typeface="Calibri" pitchFamily="34" charset="0"/>
              </a:rPr>
              <a:t>Use their differential arrival times to infer source locations</a:t>
            </a:r>
          </a:p>
          <a:p>
            <a:pPr eaLnBrk="1" hangingPunct="1">
              <a:spcBef>
                <a:spcPct val="20000"/>
              </a:spcBef>
              <a:buFont typeface="+mj-lt"/>
              <a:buAutoNum type="arabicPeriod"/>
              <a:defRPr/>
            </a:pPr>
            <a:r>
              <a:rPr lang="en-US" altLang="zh-CN" sz="1800" dirty="0" smtClean="0">
                <a:latin typeface="Calibri" pitchFamily="34" charset="0"/>
              </a:rPr>
              <a:t>Repeat as the earthquake unfolds, in order to </a:t>
            </a:r>
            <a:r>
              <a:rPr lang="en-US" altLang="zh-CN" sz="1800" b="1" dirty="0" smtClean="0">
                <a:latin typeface="Calibri" pitchFamily="34" charset="0"/>
              </a:rPr>
              <a:t>track the rupture</a:t>
            </a:r>
            <a:endParaRPr lang="en-US" sz="1800" b="1" dirty="0" smtClean="0">
              <a:latin typeface="Calibri" pitchFamily="34" charset="0"/>
              <a:sym typeface="Wingdings" pitchFamily="2" charset="2"/>
            </a:endParaRPr>
          </a:p>
          <a:p>
            <a:pPr>
              <a:spcBef>
                <a:spcPct val="20000"/>
              </a:spcBef>
              <a:buFont typeface="Arial" pitchFamily="34" charset="0"/>
              <a:buChar char="•"/>
              <a:defRPr/>
            </a:pPr>
            <a:endParaRPr lang="en-US" sz="1800" dirty="0" smtClean="0">
              <a:latin typeface="Calibri" pitchFamily="34" charset="0"/>
              <a:sym typeface="Wingdings" pitchFamily="2" charset="2"/>
            </a:endParaRPr>
          </a:p>
        </p:txBody>
      </p:sp>
      <p:sp>
        <p:nvSpPr>
          <p:cNvPr id="11" name="Title 1"/>
          <p:cNvSpPr txBox="1">
            <a:spLocks/>
          </p:cNvSpPr>
          <p:nvPr/>
        </p:nvSpPr>
        <p:spPr>
          <a:xfrm>
            <a:off x="304800" y="6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Earthquake source imaging by </a:t>
            </a:r>
          </a:p>
          <a:p>
            <a:pPr algn="l"/>
            <a:r>
              <a:rPr lang="en-US" sz="2800" dirty="0" smtClean="0"/>
              <a:t>back-projection of </a:t>
            </a:r>
            <a:r>
              <a:rPr lang="en-US" sz="2800" dirty="0" err="1" smtClean="0"/>
              <a:t>teleseismic</a:t>
            </a:r>
            <a:r>
              <a:rPr lang="en-US" sz="2800" dirty="0" smtClean="0"/>
              <a:t> array data</a:t>
            </a:r>
            <a:endParaRPr lang="en-US" sz="2800" dirty="0"/>
          </a:p>
        </p:txBody>
      </p:sp>
      <p:sp>
        <p:nvSpPr>
          <p:cNvPr id="13" name="TextBox 12"/>
          <p:cNvSpPr txBox="1"/>
          <p:nvPr/>
        </p:nvSpPr>
        <p:spPr>
          <a:xfrm>
            <a:off x="2133600" y="5029200"/>
            <a:ext cx="914400" cy="646331"/>
          </a:xfrm>
          <a:prstGeom prst="rect">
            <a:avLst/>
          </a:prstGeom>
          <a:noFill/>
        </p:spPr>
        <p:txBody>
          <a:bodyPr wrap="square" rtlCol="0">
            <a:spAutoFit/>
          </a:bodyPr>
          <a:lstStyle/>
          <a:p>
            <a:r>
              <a:rPr lang="en-US" b="1" dirty="0" smtClean="0">
                <a:solidFill>
                  <a:schemeClr val="accent2">
                    <a:lumMod val="75000"/>
                  </a:schemeClr>
                </a:solidFill>
              </a:rPr>
              <a:t>Source region</a:t>
            </a:r>
            <a:endParaRPr lang="en-US" b="1" dirty="0">
              <a:solidFill>
                <a:schemeClr val="accent2">
                  <a:lumMod val="75000"/>
                </a:schemeClr>
              </a:solidFill>
            </a:endParaRPr>
          </a:p>
        </p:txBody>
      </p:sp>
      <p:sp>
        <p:nvSpPr>
          <p:cNvPr id="14" name="TextBox 13"/>
          <p:cNvSpPr txBox="1"/>
          <p:nvPr/>
        </p:nvSpPr>
        <p:spPr>
          <a:xfrm>
            <a:off x="7543800" y="4343400"/>
            <a:ext cx="1295400" cy="646331"/>
          </a:xfrm>
          <a:prstGeom prst="rect">
            <a:avLst/>
          </a:prstGeom>
          <a:noFill/>
        </p:spPr>
        <p:txBody>
          <a:bodyPr wrap="square" rtlCol="0">
            <a:spAutoFit/>
          </a:bodyPr>
          <a:lstStyle/>
          <a:p>
            <a:r>
              <a:rPr lang="en-US" b="1" dirty="0" smtClean="0">
                <a:solidFill>
                  <a:schemeClr val="accent2">
                    <a:lumMod val="75000"/>
                  </a:schemeClr>
                </a:solidFill>
              </a:rPr>
              <a:t>Seismic array</a:t>
            </a:r>
            <a:endParaRPr lang="en-US" b="1" dirty="0">
              <a:solidFill>
                <a:schemeClr val="accent2">
                  <a:lumMod val="75000"/>
                </a:schemeClr>
              </a:solidFill>
            </a:endParaRPr>
          </a:p>
        </p:txBody>
      </p:sp>
      <p:sp>
        <p:nvSpPr>
          <p:cNvPr id="15" name="TextBox 14"/>
          <p:cNvSpPr txBox="1"/>
          <p:nvPr/>
        </p:nvSpPr>
        <p:spPr>
          <a:xfrm>
            <a:off x="4267200" y="5574268"/>
            <a:ext cx="2057400" cy="369332"/>
          </a:xfrm>
          <a:prstGeom prst="rect">
            <a:avLst/>
          </a:prstGeom>
          <a:noFill/>
        </p:spPr>
        <p:txBody>
          <a:bodyPr wrap="square" rtlCol="0">
            <a:spAutoFit/>
          </a:bodyPr>
          <a:lstStyle/>
          <a:p>
            <a:r>
              <a:rPr lang="en-US" b="1" dirty="0" smtClean="0">
                <a:solidFill>
                  <a:schemeClr val="accent2">
                    <a:lumMod val="75000"/>
                  </a:schemeClr>
                </a:solidFill>
              </a:rPr>
              <a:t>Seismic rays</a:t>
            </a:r>
            <a:endParaRPr lang="en-US" b="1" dirty="0">
              <a:solidFill>
                <a:schemeClr val="accent2">
                  <a:lumMod val="75000"/>
                </a:schemeClr>
              </a:solidFill>
            </a:endParaRPr>
          </a:p>
        </p:txBody>
      </p:sp>
      <p:sp>
        <p:nvSpPr>
          <p:cNvPr id="9" name="TextBox 8"/>
          <p:cNvSpPr txBox="1"/>
          <p:nvPr/>
        </p:nvSpPr>
        <p:spPr>
          <a:xfrm>
            <a:off x="762000" y="6248400"/>
            <a:ext cx="7924800" cy="369332"/>
          </a:xfrm>
          <a:prstGeom prst="rect">
            <a:avLst/>
          </a:prstGeom>
          <a:noFill/>
        </p:spPr>
        <p:txBody>
          <a:bodyPr wrap="square" rtlCol="0">
            <a:spAutoFit/>
          </a:bodyPr>
          <a:lstStyle/>
          <a:p>
            <a:r>
              <a:rPr lang="en-US" b="1" dirty="0" smtClean="0"/>
              <a:t>High-resolution is obtained by exploiting high-frequency waves (~1Hz)</a:t>
            </a:r>
            <a:endParaRPr lang="en-US" b="1" dirty="0"/>
          </a:p>
        </p:txBody>
      </p:sp>
    </p:spTree>
    <p:extLst>
      <p:ext uri="{BB962C8B-B14F-4D97-AF65-F5344CB8AC3E}">
        <p14:creationId xmlns:p14="http://schemas.microsoft.com/office/powerpoint/2010/main" xmlns="" val="345142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srcRect/>
          <a:stretch>
            <a:fillRect/>
          </a:stretch>
        </p:blipFill>
        <p:spPr bwMode="auto">
          <a:xfrm>
            <a:off x="1981200" y="2076450"/>
            <a:ext cx="6076950" cy="4324350"/>
          </a:xfrm>
          <a:prstGeom prst="rect">
            <a:avLst/>
          </a:prstGeom>
          <a:noFill/>
          <a:ln w="9525">
            <a:noFill/>
            <a:miter lim="800000"/>
            <a:headEnd/>
            <a:tailEnd/>
          </a:ln>
        </p:spPr>
      </p:pic>
      <p:sp>
        <p:nvSpPr>
          <p:cNvPr id="6147" name="Rectangle 3"/>
          <p:cNvSpPr>
            <a:spLocks noChangeArrowheads="1"/>
          </p:cNvSpPr>
          <p:nvPr/>
        </p:nvSpPr>
        <p:spPr bwMode="auto">
          <a:xfrm>
            <a:off x="6833230" y="5483423"/>
            <a:ext cx="13201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zh-CN" sz="1400" dirty="0"/>
              <a:t> (</a:t>
            </a:r>
            <a:r>
              <a:rPr lang="en-US" altLang="zh-CN" sz="1400" dirty="0" err="1"/>
              <a:t>Hutko</a:t>
            </a:r>
            <a:r>
              <a:rPr lang="en-US" altLang="zh-CN" sz="1400" dirty="0"/>
              <a:t>, 2009)</a:t>
            </a:r>
            <a:endParaRPr lang="zh-CN" altLang="en-US" sz="1400" dirty="0"/>
          </a:p>
        </p:txBody>
      </p:sp>
      <p:sp>
        <p:nvSpPr>
          <p:cNvPr id="11" name="Title 1"/>
          <p:cNvSpPr txBox="1">
            <a:spLocks/>
          </p:cNvSpPr>
          <p:nvPr/>
        </p:nvSpPr>
        <p:spPr>
          <a:xfrm>
            <a:off x="304800" y="6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Earthquake source imaging by </a:t>
            </a:r>
          </a:p>
          <a:p>
            <a:pPr algn="l"/>
            <a:r>
              <a:rPr lang="en-US" sz="2800" dirty="0" smtClean="0"/>
              <a:t>back-projection of </a:t>
            </a:r>
            <a:r>
              <a:rPr lang="en-US" sz="2800" dirty="0" err="1" smtClean="0"/>
              <a:t>teleseismic</a:t>
            </a:r>
            <a:r>
              <a:rPr lang="en-US" sz="2800" dirty="0" smtClean="0"/>
              <a:t> array data</a:t>
            </a:r>
            <a:endParaRPr lang="en-US" sz="2800" dirty="0"/>
          </a:p>
        </p:txBody>
      </p:sp>
      <p:sp>
        <p:nvSpPr>
          <p:cNvPr id="9" name="TextBox 8"/>
          <p:cNvSpPr txBox="1"/>
          <p:nvPr/>
        </p:nvSpPr>
        <p:spPr>
          <a:xfrm>
            <a:off x="762000" y="6248400"/>
            <a:ext cx="7924800" cy="369332"/>
          </a:xfrm>
          <a:prstGeom prst="rect">
            <a:avLst/>
          </a:prstGeom>
          <a:noFill/>
        </p:spPr>
        <p:txBody>
          <a:bodyPr wrap="square" rtlCol="0">
            <a:spAutoFit/>
          </a:bodyPr>
          <a:lstStyle/>
          <a:p>
            <a:r>
              <a:rPr lang="en-US" b="1" dirty="0" smtClean="0"/>
              <a:t>High-resolution is obtained by exploiting high-frequency waves (~1Hz)</a:t>
            </a:r>
            <a:endParaRPr lang="en-US" b="1" dirty="0"/>
          </a:p>
        </p:txBody>
      </p:sp>
      <p:sp>
        <p:nvSpPr>
          <p:cNvPr id="12" name="Rectangle 11"/>
          <p:cNvSpPr/>
          <p:nvPr/>
        </p:nvSpPr>
        <p:spPr>
          <a:xfrm>
            <a:off x="2209800" y="2133600"/>
            <a:ext cx="4648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381000" y="1905000"/>
            <a:ext cx="4495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a:solidFill>
                  <a:schemeClr val="tx1"/>
                </a:solidFill>
                <a:latin typeface="Arial" pitchFamily="34" charset="0"/>
                <a:ea typeface="宋体" pitchFamily="2" charset="-122"/>
              </a:defRPr>
            </a:lvl1pPr>
            <a:lvl2pPr marL="742950" indent="-285750" eaLnBrk="0" hangingPunct="0">
              <a:defRPr sz="3200">
                <a:solidFill>
                  <a:schemeClr val="tx1"/>
                </a:solidFill>
                <a:latin typeface="Arial" pitchFamily="34" charset="0"/>
                <a:ea typeface="宋体" pitchFamily="2" charset="-122"/>
              </a:defRPr>
            </a:lvl2pPr>
            <a:lvl3pPr marL="1143000" indent="-228600" eaLnBrk="0" hangingPunct="0">
              <a:defRPr sz="3200">
                <a:solidFill>
                  <a:schemeClr val="tx1"/>
                </a:solidFill>
                <a:latin typeface="Arial" pitchFamily="34" charset="0"/>
                <a:ea typeface="宋体" pitchFamily="2" charset="-122"/>
              </a:defRPr>
            </a:lvl3pPr>
            <a:lvl4pPr marL="1600200" indent="-228600" eaLnBrk="0" hangingPunct="0">
              <a:defRPr sz="3200">
                <a:solidFill>
                  <a:schemeClr val="tx1"/>
                </a:solidFill>
                <a:latin typeface="Arial" pitchFamily="34" charset="0"/>
                <a:ea typeface="宋体" pitchFamily="2" charset="-122"/>
              </a:defRPr>
            </a:lvl4pPr>
            <a:lvl5pPr marL="2057400" indent="-228600" eaLnBrk="0" hangingPunct="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200">
                <a:solidFill>
                  <a:schemeClr val="tx1"/>
                </a:solidFill>
                <a:latin typeface="Arial" pitchFamily="34" charset="0"/>
                <a:ea typeface="宋体" pitchFamily="2" charset="-122"/>
              </a:defRPr>
            </a:lvl9pPr>
          </a:lstStyle>
          <a:p>
            <a:pPr marL="0" indent="0" eaLnBrk="1" hangingPunct="1">
              <a:spcBef>
                <a:spcPct val="20000"/>
              </a:spcBef>
              <a:defRPr/>
            </a:pPr>
            <a:r>
              <a:rPr lang="en-US" altLang="zh-CN" sz="1800" dirty="0" smtClean="0">
                <a:latin typeface="Calibri" pitchFamily="34" charset="0"/>
              </a:rPr>
              <a:t>Introduced by Ishii, Shearer et al (2005)</a:t>
            </a:r>
          </a:p>
          <a:p>
            <a:pPr marL="0" indent="0" eaLnBrk="1" hangingPunct="1">
              <a:spcBef>
                <a:spcPct val="20000"/>
              </a:spcBef>
              <a:defRPr/>
            </a:pPr>
            <a:r>
              <a:rPr lang="en-US" altLang="zh-CN" sz="1800" i="1" dirty="0" smtClean="0">
                <a:latin typeface="Calibri" pitchFamily="34" charset="0"/>
              </a:rPr>
              <a:t>Principle: </a:t>
            </a:r>
          </a:p>
          <a:p>
            <a:pPr eaLnBrk="1" hangingPunct="1">
              <a:spcBef>
                <a:spcPct val="20000"/>
              </a:spcBef>
              <a:buFont typeface="+mj-lt"/>
              <a:buAutoNum type="arabicPeriod"/>
              <a:defRPr/>
            </a:pPr>
            <a:r>
              <a:rPr lang="en-US" altLang="zh-CN" sz="1800" dirty="0" smtClean="0">
                <a:latin typeface="Calibri" pitchFamily="34" charset="0"/>
              </a:rPr>
              <a:t>Identify coherent wave arrivals across a dense </a:t>
            </a:r>
            <a:r>
              <a:rPr lang="en-US" altLang="zh-CN" sz="1800" dirty="0" err="1" smtClean="0">
                <a:latin typeface="Calibri" pitchFamily="34" charset="0"/>
              </a:rPr>
              <a:t>tele</a:t>
            </a:r>
            <a:r>
              <a:rPr lang="en-US" altLang="zh-CN" sz="1800" dirty="0" smtClean="0">
                <a:latin typeface="Calibri" pitchFamily="34" charset="0"/>
              </a:rPr>
              <a:t>-seismic array</a:t>
            </a:r>
          </a:p>
          <a:p>
            <a:pPr eaLnBrk="1" hangingPunct="1">
              <a:spcBef>
                <a:spcPct val="20000"/>
              </a:spcBef>
              <a:buFont typeface="+mj-lt"/>
              <a:buAutoNum type="arabicPeriod"/>
              <a:defRPr/>
            </a:pPr>
            <a:r>
              <a:rPr lang="en-US" altLang="zh-CN" sz="1800" dirty="0" smtClean="0">
                <a:latin typeface="Calibri" pitchFamily="34" charset="0"/>
              </a:rPr>
              <a:t>Use their differential arrival times to infer source locations</a:t>
            </a:r>
          </a:p>
          <a:p>
            <a:pPr eaLnBrk="1" hangingPunct="1">
              <a:spcBef>
                <a:spcPct val="20000"/>
              </a:spcBef>
              <a:buFont typeface="+mj-lt"/>
              <a:buAutoNum type="arabicPeriod"/>
              <a:defRPr/>
            </a:pPr>
            <a:r>
              <a:rPr lang="en-US" altLang="zh-CN" sz="1800" dirty="0" smtClean="0">
                <a:latin typeface="Calibri" pitchFamily="34" charset="0"/>
              </a:rPr>
              <a:t>Repeat as the earthquake unfolds, in order to </a:t>
            </a:r>
            <a:r>
              <a:rPr lang="en-US" altLang="zh-CN" sz="1800" b="1" dirty="0" smtClean="0">
                <a:latin typeface="Calibri" pitchFamily="34" charset="0"/>
              </a:rPr>
              <a:t>track the rupture</a:t>
            </a:r>
            <a:endParaRPr lang="en-US" sz="1800" b="1" dirty="0" smtClean="0">
              <a:latin typeface="Calibri" pitchFamily="34" charset="0"/>
              <a:sym typeface="Wingdings" pitchFamily="2" charset="2"/>
            </a:endParaRPr>
          </a:p>
          <a:p>
            <a:pPr>
              <a:spcBef>
                <a:spcPct val="20000"/>
              </a:spcBef>
              <a:buFont typeface="Arial" pitchFamily="34" charset="0"/>
              <a:buChar char="•"/>
              <a:defRPr/>
            </a:pPr>
            <a:endParaRPr lang="en-US" sz="1800" dirty="0" smtClean="0">
              <a:latin typeface="Calibri" pitchFamily="34" charset="0"/>
              <a:sym typeface="Wingdings" pitchFamily="2" charset="2"/>
            </a:endParaRPr>
          </a:p>
        </p:txBody>
      </p:sp>
    </p:spTree>
    <p:extLst>
      <p:ext uri="{BB962C8B-B14F-4D97-AF65-F5344CB8AC3E}">
        <p14:creationId xmlns:p14="http://schemas.microsoft.com/office/powerpoint/2010/main" xmlns="" val="345142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US" sz="2800" dirty="0" smtClean="0">
                <a:solidFill>
                  <a:prstClr val="black"/>
                </a:solidFill>
                <a:ea typeface="+mn-ea"/>
                <a:cs typeface="+mn-cs"/>
              </a:rPr>
              <a:t>Earthquake source imaging by </a:t>
            </a:r>
            <a:br>
              <a:rPr lang="en-US" sz="2800" dirty="0" smtClean="0">
                <a:solidFill>
                  <a:prstClr val="black"/>
                </a:solidFill>
                <a:ea typeface="+mn-ea"/>
                <a:cs typeface="+mn-cs"/>
              </a:rPr>
            </a:br>
            <a:r>
              <a:rPr lang="en-US" sz="2800" dirty="0" smtClean="0">
                <a:solidFill>
                  <a:prstClr val="black"/>
                </a:solidFill>
                <a:ea typeface="+mn-ea"/>
                <a:cs typeface="+mn-cs"/>
              </a:rPr>
              <a:t>back-projection of </a:t>
            </a:r>
            <a:r>
              <a:rPr lang="en-US" sz="2800" dirty="0" err="1" smtClean="0">
                <a:solidFill>
                  <a:prstClr val="black"/>
                </a:solidFill>
                <a:ea typeface="+mn-ea"/>
                <a:cs typeface="+mn-cs"/>
              </a:rPr>
              <a:t>teleseismic</a:t>
            </a:r>
            <a:r>
              <a:rPr lang="en-US" sz="2800" dirty="0" smtClean="0">
                <a:solidFill>
                  <a:prstClr val="black"/>
                </a:solidFill>
                <a:ea typeface="+mn-ea"/>
                <a:cs typeface="+mn-cs"/>
              </a:rPr>
              <a:t> array </a:t>
            </a:r>
            <a:r>
              <a:rPr lang="en-US" sz="2800" dirty="0" smtClean="0">
                <a:solidFill>
                  <a:prstClr val="black"/>
                </a:solidFill>
                <a:ea typeface="+mn-ea"/>
                <a:cs typeface="+mn-cs"/>
              </a:rPr>
              <a:t>data</a:t>
            </a:r>
            <a:endParaRPr lang="en-US" dirty="0"/>
          </a:p>
        </p:txBody>
      </p:sp>
      <p:sp>
        <p:nvSpPr>
          <p:cNvPr id="3" name="Content Placeholder 2"/>
          <p:cNvSpPr>
            <a:spLocks noGrp="1"/>
          </p:cNvSpPr>
          <p:nvPr>
            <p:ph idx="1"/>
          </p:nvPr>
        </p:nvSpPr>
        <p:spPr>
          <a:xfrm>
            <a:off x="762000" y="2057400"/>
            <a:ext cx="7696200" cy="3733799"/>
          </a:xfrm>
        </p:spPr>
        <p:txBody>
          <a:bodyPr>
            <a:normAutofit fontScale="70000" lnSpcReduction="20000"/>
          </a:bodyPr>
          <a:lstStyle/>
          <a:p>
            <a:pPr>
              <a:buNone/>
            </a:pPr>
            <a:r>
              <a:rPr lang="en-US" dirty="0" smtClean="0"/>
              <a:t>Advantages of back-projection compared to source inversion:</a:t>
            </a:r>
          </a:p>
          <a:p>
            <a:r>
              <a:rPr lang="en-US" dirty="0" smtClean="0"/>
              <a:t>High frequency </a:t>
            </a:r>
            <a:r>
              <a:rPr lang="en-US" dirty="0" err="1" smtClean="0"/>
              <a:t>teleseismic</a:t>
            </a:r>
            <a:r>
              <a:rPr lang="en-US" dirty="0" smtClean="0"/>
              <a:t> data (1 Hz)</a:t>
            </a:r>
          </a:p>
          <a:p>
            <a:r>
              <a:rPr lang="en-US" dirty="0" smtClean="0"/>
              <a:t>Less affected by uncertainties in velocity model</a:t>
            </a:r>
          </a:p>
          <a:p>
            <a:r>
              <a:rPr lang="en-US" dirty="0" smtClean="0"/>
              <a:t>Minimal assumptions about fault geometry</a:t>
            </a:r>
          </a:p>
          <a:p>
            <a:r>
              <a:rPr lang="en-US" dirty="0" smtClean="0"/>
              <a:t>No assumptions on rupture kinematics and size</a:t>
            </a:r>
          </a:p>
          <a:p>
            <a:endParaRPr lang="en-US" dirty="0" smtClean="0"/>
          </a:p>
          <a:p>
            <a:pPr>
              <a:buNone/>
            </a:pPr>
            <a:r>
              <a:rPr lang="en-US" dirty="0" smtClean="0"/>
              <a:t>Challenges and how we addressed them:</a:t>
            </a:r>
          </a:p>
          <a:p>
            <a:r>
              <a:rPr lang="en-US" dirty="0" smtClean="0"/>
              <a:t>Multiple sources </a:t>
            </a:r>
            <a:r>
              <a:rPr lang="en-US" dirty="0" smtClean="0">
                <a:sym typeface="Wingdings" pitchFamily="2" charset="2"/>
              </a:rPr>
              <a:t> MUSIC method</a:t>
            </a:r>
            <a:endParaRPr lang="en-US" dirty="0" smtClean="0"/>
          </a:p>
          <a:p>
            <a:r>
              <a:rPr lang="en-US" dirty="0" smtClean="0"/>
              <a:t>Non-stationary signals </a:t>
            </a:r>
            <a:r>
              <a:rPr lang="en-US" dirty="0" smtClean="0">
                <a:sym typeface="Wingdings" pitchFamily="2" charset="2"/>
              </a:rPr>
              <a:t> </a:t>
            </a:r>
            <a:r>
              <a:rPr lang="en-US" dirty="0" err="1" smtClean="0">
                <a:sym typeface="Wingdings" pitchFamily="2" charset="2"/>
              </a:rPr>
              <a:t>multitaper</a:t>
            </a:r>
            <a:r>
              <a:rPr lang="en-US" dirty="0" smtClean="0">
                <a:sym typeface="Wingdings" pitchFamily="2" charset="2"/>
              </a:rPr>
              <a:t> method</a:t>
            </a:r>
            <a:endParaRPr lang="en-US" dirty="0" smtClean="0"/>
          </a:p>
          <a:p>
            <a:r>
              <a:rPr lang="en-US" dirty="0" smtClean="0"/>
              <a:t>Swimming artifacts </a:t>
            </a:r>
            <a:r>
              <a:rPr lang="en-US" dirty="0" smtClean="0">
                <a:sym typeface="Wingdings" pitchFamily="2" charset="2"/>
              </a:rPr>
              <a:t> reference window method</a:t>
            </a:r>
            <a:endParaRPr lang="en-US" dirty="0" smtClean="0"/>
          </a:p>
          <a:p>
            <a:r>
              <a:rPr lang="en-US" dirty="0" smtClean="0"/>
              <a:t>Limited coherency </a:t>
            </a:r>
            <a:r>
              <a:rPr lang="en-US" dirty="0" smtClean="0">
                <a:sym typeface="Wingdings" pitchFamily="2" charset="2"/>
              </a:rPr>
              <a:t>(see </a:t>
            </a:r>
            <a:r>
              <a:rPr lang="en-US" dirty="0" smtClean="0"/>
              <a:t>later talks by C. Langston and L. </a:t>
            </a:r>
            <a:r>
              <a:rPr lang="en-US" dirty="0" err="1" smtClean="0"/>
              <a:t>Meng</a:t>
            </a:r>
            <a:r>
              <a:rPr lang="en-US"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1236</Words>
  <Application>Microsoft Office PowerPoint</Application>
  <PresentationFormat>On-screen Show (4:3)</PresentationFormat>
  <Paragraphs>138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Open questions in earthquake physics  and  the contribution of array seismology</vt:lpstr>
      <vt:lpstr>Overview</vt:lpstr>
      <vt:lpstr>General goals  of earthquake dynamics research</vt:lpstr>
      <vt:lpstr>Some open questions  in earthquake seismology</vt:lpstr>
      <vt:lpstr>Rupture complexity: multiple rupture fronts</vt:lpstr>
      <vt:lpstr>Intrinsic limitations of source inversion</vt:lpstr>
      <vt:lpstr>Slide 7</vt:lpstr>
      <vt:lpstr>Slide 8</vt:lpstr>
      <vt:lpstr>Earthquake source imaging by  back-projection of teleseismic array data</vt:lpstr>
      <vt:lpstr>Tohoku earthquake</vt:lpstr>
      <vt:lpstr>Details of the rupture process</vt:lpstr>
      <vt:lpstr>High-frequency radiation is deep</vt:lpstr>
      <vt:lpstr>Dynamic modeling</vt:lpstr>
      <vt:lpstr>2012 M8.6 Indian Ocean earthquake</vt:lpstr>
      <vt:lpstr>Slide 15</vt:lpstr>
      <vt:lpstr>Slide 16</vt:lpstr>
      <vt:lpstr>Slide 17</vt:lpstr>
      <vt:lpstr>Perspectives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questions in earthquake physics  and  the contribution of array seismology</dc:title>
  <dc:creator>Pablo</dc:creator>
  <cp:lastModifiedBy>Pablo</cp:lastModifiedBy>
  <cp:revision>55</cp:revision>
  <dcterms:created xsi:type="dcterms:W3CDTF">2006-08-16T00:00:00Z</dcterms:created>
  <dcterms:modified xsi:type="dcterms:W3CDTF">2013-05-15T17:45:19Z</dcterms:modified>
</cp:coreProperties>
</file>