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70" r:id="rId14"/>
    <p:sldId id="273" r:id="rId15"/>
    <p:sldId id="274" r:id="rId16"/>
    <p:sldId id="280" r:id="rId17"/>
    <p:sldId id="281" r:id="rId18"/>
    <p:sldId id="282" r:id="rId19"/>
    <p:sldId id="284" r:id="rId20"/>
    <p:sldId id="28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E1A7-B1F6-D246-8BB2-06F3898CCC8E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248C7-B7AF-9343-A90F-F6C132399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86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bad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EA993-6426-A643-B5C1-E33A378030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248C7-B7AF-9343-A90F-F6C132399F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the amplitude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EA993-6426-A643-B5C1-E33A378030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34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64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62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00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174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9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367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083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9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49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33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2EE3-D91B-774A-99F1-6FEAFB3E24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A401-5675-CC4F-A5F6-E29AD549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2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237"/>
            <a:ext cx="7772400" cy="1470025"/>
          </a:xfrm>
        </p:spPr>
        <p:txBody>
          <a:bodyPr/>
          <a:lstStyle/>
          <a:p>
            <a:r>
              <a:rPr lang="en-US" dirty="0" smtClean="0"/>
              <a:t>An array analysis of seismic surface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8571" y="2687633"/>
            <a:ext cx="4075678" cy="15903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</a:rPr>
              <a:t>James Gaherty and </a:t>
            </a:r>
            <a:r>
              <a:rPr lang="en-US" sz="2400" dirty="0" err="1" smtClean="0">
                <a:solidFill>
                  <a:srgbClr val="404040"/>
                </a:solidFill>
              </a:rPr>
              <a:t>Ge</a:t>
            </a:r>
            <a:r>
              <a:rPr lang="en-US" sz="2400" dirty="0" smtClean="0">
                <a:solidFill>
                  <a:srgbClr val="404040"/>
                </a:solidFill>
              </a:rPr>
              <a:t> Jin</a:t>
            </a:r>
          </a:p>
          <a:p>
            <a:r>
              <a:rPr lang="en-US" sz="2400" dirty="0" smtClean="0">
                <a:solidFill>
                  <a:srgbClr val="404040"/>
                </a:solidFill>
              </a:rPr>
              <a:t>LDEO Columbia University</a:t>
            </a:r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4" name="Picture 3" descr="Screen Shot 2013-05-10 at 9.20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0" y="1846262"/>
            <a:ext cx="4668571" cy="3508375"/>
          </a:xfrm>
          <a:prstGeom prst="rect">
            <a:avLst/>
          </a:prstGeom>
        </p:spPr>
      </p:pic>
      <p:pic>
        <p:nvPicPr>
          <p:cNvPr id="5" name="Picture 4" descr="new LDEO logo_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093" y="5760833"/>
            <a:ext cx="4824984" cy="6705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8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Velocity Inversion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17032" y="1534019"/>
            <a:ext cx="1430164" cy="1430164"/>
            <a:chOff x="2885146" y="2638403"/>
            <a:chExt cx="1430164" cy="1430164"/>
          </a:xfrm>
        </p:grpSpPr>
        <p:sp>
          <p:nvSpPr>
            <p:cNvPr id="6" name="Oval 5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8051" y="2964181"/>
              <a:ext cx="1371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Eikonal</a:t>
              </a:r>
              <a:endParaRPr lang="en-US" dirty="0" smtClean="0"/>
            </a:p>
            <a:p>
              <a:pPr algn="ctr"/>
              <a:r>
                <a:rPr lang="en-US" dirty="0" smtClean="0"/>
                <a:t>Tomography</a:t>
              </a:r>
              <a:endParaRPr lang="en-US" dirty="0"/>
            </a:p>
          </p:txBody>
        </p:sp>
      </p:grp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2589234" y="2249101"/>
            <a:ext cx="11277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27452" y="1641898"/>
            <a:ext cx="1861782" cy="1214405"/>
            <a:chOff x="727452" y="1904828"/>
            <a:chExt cx="1861782" cy="1214405"/>
          </a:xfrm>
          <a:solidFill>
            <a:schemeClr val="accent3"/>
          </a:solidFill>
        </p:grpSpPr>
        <p:sp>
          <p:nvSpPr>
            <p:cNvPr id="4" name="Rectangle 3"/>
            <p:cNvSpPr/>
            <p:nvPr/>
          </p:nvSpPr>
          <p:spPr>
            <a:xfrm>
              <a:off x="727452" y="1904828"/>
              <a:ext cx="1861782" cy="12144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Phase difference Between Stations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5677" y="2646683"/>
              <a:ext cx="1676400" cy="317500"/>
            </a:xfrm>
            <a:prstGeom prst="rect">
              <a:avLst/>
            </a:prstGeom>
            <a:grpFill/>
          </p:spPr>
        </p:pic>
      </p:grpSp>
      <p:grpSp>
        <p:nvGrpSpPr>
          <p:cNvPr id="25" name="Group 24"/>
          <p:cNvGrpSpPr/>
          <p:nvPr/>
        </p:nvGrpSpPr>
        <p:grpSpPr>
          <a:xfrm>
            <a:off x="6337457" y="1641898"/>
            <a:ext cx="1861782" cy="1214405"/>
            <a:chOff x="6337457" y="1641898"/>
            <a:chExt cx="1861782" cy="1214405"/>
          </a:xfrm>
        </p:grpSpPr>
        <p:sp>
          <p:nvSpPr>
            <p:cNvPr id="11" name="Rectangle 10"/>
            <p:cNvSpPr/>
            <p:nvPr/>
          </p:nvSpPr>
          <p:spPr>
            <a:xfrm>
              <a:off x="6337457" y="1641898"/>
              <a:ext cx="1861782" cy="12144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Apparent Phase Velocity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786" y="2383753"/>
              <a:ext cx="762000" cy="3175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553216" y="3342723"/>
            <a:ext cx="1430164" cy="1430164"/>
            <a:chOff x="2885146" y="2638403"/>
            <a:chExt cx="1430164" cy="1430164"/>
          </a:xfrm>
        </p:grpSpPr>
        <p:sp>
          <p:nvSpPr>
            <p:cNvPr id="21" name="Oval 20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1890" y="2964181"/>
              <a:ext cx="964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Event</a:t>
              </a:r>
            </a:p>
            <a:p>
              <a:pPr algn="ctr"/>
              <a:r>
                <a:rPr lang="en-US" dirty="0" smtClean="0"/>
                <a:t>Stacking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37457" y="5220822"/>
            <a:ext cx="1861782" cy="1214405"/>
            <a:chOff x="6427261" y="5438893"/>
            <a:chExt cx="1861782" cy="1214405"/>
          </a:xfrm>
        </p:grpSpPr>
        <p:sp>
          <p:nvSpPr>
            <p:cNvPr id="23" name="Rectangle 22"/>
            <p:cNvSpPr/>
            <p:nvPr/>
          </p:nvSpPr>
          <p:spPr>
            <a:xfrm>
              <a:off x="6427261" y="5438893"/>
              <a:ext cx="1861782" cy="12144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Averaged Apparent Phase Velocity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9815" y="6310142"/>
              <a:ext cx="685800" cy="3175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717032" y="3342723"/>
            <a:ext cx="1430164" cy="1430164"/>
            <a:chOff x="2885146" y="2638403"/>
            <a:chExt cx="1430164" cy="1430164"/>
          </a:xfrm>
        </p:grpSpPr>
        <p:sp>
          <p:nvSpPr>
            <p:cNvPr id="28" name="Oval 27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1636" y="2964181"/>
              <a:ext cx="1164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Amplitude</a:t>
              </a:r>
            </a:p>
            <a:p>
              <a:pPr algn="ctr"/>
              <a:r>
                <a:rPr lang="en-US" dirty="0" smtClean="0"/>
                <a:t>Correction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stCxn id="6" idx="6"/>
            <a:endCxn id="11" idx="1"/>
          </p:cNvCxnSpPr>
          <p:nvPr/>
        </p:nvCxnSpPr>
        <p:spPr>
          <a:xfrm>
            <a:off x="5147196" y="2249101"/>
            <a:ext cx="11902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1" idx="0"/>
          </p:cNvCxnSpPr>
          <p:nvPr/>
        </p:nvCxnSpPr>
        <p:spPr>
          <a:xfrm flipH="1">
            <a:off x="7268298" y="2856303"/>
            <a:ext cx="50" cy="48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4"/>
            <a:endCxn id="23" idx="0"/>
          </p:cNvCxnSpPr>
          <p:nvPr/>
        </p:nvCxnSpPr>
        <p:spPr>
          <a:xfrm>
            <a:off x="7268298" y="4772887"/>
            <a:ext cx="50" cy="44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8" idx="7"/>
          </p:cNvCxnSpPr>
          <p:nvPr/>
        </p:nvCxnSpPr>
        <p:spPr>
          <a:xfrm flipH="1">
            <a:off x="4937753" y="2856303"/>
            <a:ext cx="1399704" cy="695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8" idx="5"/>
          </p:cNvCxnSpPr>
          <p:nvPr/>
        </p:nvCxnSpPr>
        <p:spPr>
          <a:xfrm flipH="1" flipV="1">
            <a:off x="4937753" y="4563444"/>
            <a:ext cx="1399705" cy="65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10988" y="5220822"/>
            <a:ext cx="1861782" cy="1214405"/>
            <a:chOff x="3510988" y="5220822"/>
            <a:chExt cx="1861782" cy="1214405"/>
          </a:xfrm>
        </p:grpSpPr>
        <p:sp>
          <p:nvSpPr>
            <p:cNvPr id="32" name="Rectangle 31"/>
            <p:cNvSpPr/>
            <p:nvPr/>
          </p:nvSpPr>
          <p:spPr>
            <a:xfrm>
              <a:off x="3510988" y="5220822"/>
              <a:ext cx="1861782" cy="12144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Structure Phase Velocity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0837" y="6010464"/>
              <a:ext cx="825500" cy="317500"/>
            </a:xfrm>
            <a:prstGeom prst="rect">
              <a:avLst/>
            </a:prstGeom>
          </p:spPr>
        </p:pic>
      </p:grpSp>
      <p:cxnSp>
        <p:nvCxnSpPr>
          <p:cNvPr id="35" name="Straight Arrow Connector 34"/>
          <p:cNvCxnSpPr>
            <a:stCxn id="28" idx="4"/>
            <a:endCxn id="32" idx="0"/>
          </p:cNvCxnSpPr>
          <p:nvPr/>
        </p:nvCxnSpPr>
        <p:spPr>
          <a:xfrm>
            <a:off x="4432114" y="4772887"/>
            <a:ext cx="9765" cy="44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47398" y="5108409"/>
            <a:ext cx="1430164" cy="1430164"/>
            <a:chOff x="2885146" y="2638403"/>
            <a:chExt cx="1430164" cy="1430164"/>
          </a:xfrm>
        </p:grpSpPr>
        <p:sp>
          <p:nvSpPr>
            <p:cNvPr id="38" name="Oval 37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21890" y="2964181"/>
              <a:ext cx="964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Event</a:t>
              </a:r>
            </a:p>
            <a:p>
              <a:pPr algn="ctr"/>
              <a:r>
                <a:rPr lang="en-US" dirty="0" smtClean="0"/>
                <a:t>Stacking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7452" y="3465002"/>
            <a:ext cx="1861782" cy="1214405"/>
            <a:chOff x="727452" y="3465002"/>
            <a:chExt cx="1861782" cy="1214405"/>
          </a:xfrm>
          <a:solidFill>
            <a:schemeClr val="accent2"/>
          </a:solidFill>
        </p:grpSpPr>
        <p:sp>
          <p:nvSpPr>
            <p:cNvPr id="43" name="Rectangle 42"/>
            <p:cNvSpPr/>
            <p:nvPr/>
          </p:nvSpPr>
          <p:spPr>
            <a:xfrm>
              <a:off x="727452" y="3465002"/>
              <a:ext cx="1861782" cy="12144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Averaged Phase Velocity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1984" y="4327284"/>
              <a:ext cx="762000" cy="317500"/>
            </a:xfrm>
            <a:prstGeom prst="rect">
              <a:avLst/>
            </a:prstGeom>
            <a:grpFill/>
          </p:spPr>
        </p:pic>
      </p:grpSp>
      <p:cxnSp>
        <p:nvCxnSpPr>
          <p:cNvPr id="45" name="Straight Arrow Connector 44"/>
          <p:cNvCxnSpPr>
            <a:stCxn id="32" idx="1"/>
            <a:endCxn id="38" idx="6"/>
          </p:cNvCxnSpPr>
          <p:nvPr/>
        </p:nvCxnSpPr>
        <p:spPr>
          <a:xfrm flipH="1" flipV="1">
            <a:off x="2377562" y="5823491"/>
            <a:ext cx="1133426" cy="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8" idx="0"/>
            <a:endCxn id="43" idx="2"/>
          </p:cNvCxnSpPr>
          <p:nvPr/>
        </p:nvCxnSpPr>
        <p:spPr>
          <a:xfrm flipH="1" flipV="1">
            <a:off x="1658343" y="4679407"/>
            <a:ext cx="4137" cy="429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" y="1547619"/>
            <a:ext cx="3903932" cy="4541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52" y="1503383"/>
            <a:ext cx="3736341" cy="4438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816"/>
          </a:xfrm>
        </p:spPr>
        <p:txBody>
          <a:bodyPr>
            <a:normAutofit/>
          </a:bodyPr>
          <a:lstStyle/>
          <a:p>
            <a:r>
              <a:rPr lang="en-US" dirty="0" smtClean="0"/>
              <a:t>Phase </a:t>
            </a:r>
            <a:r>
              <a:rPr lang="en-US" dirty="0" err="1" smtClean="0"/>
              <a:t>Gradiometry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80" y="2352358"/>
            <a:ext cx="1816100" cy="1016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3973768" y="3438264"/>
            <a:ext cx="1285835" cy="375920"/>
          </a:xfrm>
          <a:prstGeom prst="rightArrow">
            <a:avLst>
              <a:gd name="adj1" fmla="val 50000"/>
              <a:gd name="adj2" fmla="val 654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0823" y="1041718"/>
            <a:ext cx="264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Travel Time Surface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85954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Apparent Phase Velocity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6851" y="6089322"/>
            <a:ext cx="248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Eikonal</a:t>
            </a:r>
            <a:r>
              <a:rPr lang="en-US" dirty="0" smtClean="0"/>
              <a:t> Tomography</a:t>
            </a:r>
            <a:br>
              <a:rPr lang="en-US" dirty="0" smtClean="0"/>
            </a:br>
            <a:r>
              <a:rPr lang="en-US" dirty="0" smtClean="0"/>
              <a:t>Lin et al.,2009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9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4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Eikonal</a:t>
            </a:r>
            <a:r>
              <a:rPr lang="en-US" dirty="0" smtClean="0"/>
              <a:t> Tomography</a:t>
            </a:r>
            <a:br>
              <a:rPr lang="en-US" dirty="0" smtClean="0"/>
            </a:br>
            <a:r>
              <a:rPr lang="en-US" sz="3600" dirty="0" smtClean="0"/>
              <a:t>From Phase Difference to Phase Velocity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2041"/>
          <a:stretch>
            <a:fillRect/>
          </a:stretch>
        </p:blipFill>
        <p:spPr>
          <a:xfrm>
            <a:off x="3356378" y="1746394"/>
            <a:ext cx="1940539" cy="113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380" y="1205349"/>
            <a:ext cx="202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Observations: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80816"/>
          <a:stretch>
            <a:fillRect/>
          </a:stretch>
        </p:blipFill>
        <p:spPr>
          <a:xfrm>
            <a:off x="2807717" y="954441"/>
            <a:ext cx="477516" cy="113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7" y="2914440"/>
            <a:ext cx="5651500" cy="1206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37" y="5226685"/>
            <a:ext cx="72263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r="88989"/>
          <a:stretch>
            <a:fillRect/>
          </a:stretch>
        </p:blipFill>
        <p:spPr>
          <a:xfrm>
            <a:off x="2807717" y="1746394"/>
            <a:ext cx="622320" cy="1206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7519" y="2084741"/>
            <a:ext cx="173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Modeled as: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94" y="4456711"/>
            <a:ext cx="792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Invert for slowness variations </a:t>
            </a:r>
            <a:r>
              <a:rPr lang="en-US" sz="3600" i="1" dirty="0" err="1" smtClean="0">
                <a:latin typeface="Times"/>
                <a:cs typeface="Times"/>
              </a:rPr>
              <a:t>S(x,y</a:t>
            </a:r>
            <a:r>
              <a:rPr lang="en-US" sz="3600" i="1" dirty="0" smtClean="0">
                <a:latin typeface="Times"/>
                <a:cs typeface="Times"/>
              </a:rPr>
              <a:t>)</a:t>
            </a:r>
            <a:r>
              <a:rPr lang="en-US" sz="2400" dirty="0" smtClean="0"/>
              <a:t> with a penalty function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517" y="6231805"/>
            <a:ext cx="2800513" cy="3343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5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991"/>
            <a:ext cx="8229600" cy="51726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Eikonal</a:t>
            </a:r>
            <a:r>
              <a:rPr lang="en-US" dirty="0" smtClean="0"/>
              <a:t> Tomography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1" y="1143000"/>
            <a:ext cx="3379718" cy="692321"/>
          </a:xfrm>
          <a:prstGeom prst="rect">
            <a:avLst/>
          </a:prstGeom>
        </p:spPr>
      </p:pic>
      <p:pic>
        <p:nvPicPr>
          <p:cNvPr id="4" name="Picture 3" descr="200806171742_0_grd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l="6600" r="9000"/>
          <a:stretch>
            <a:fillRect/>
          </a:stretch>
        </p:blipFill>
        <p:spPr>
          <a:xfrm>
            <a:off x="423179" y="2024149"/>
            <a:ext cx="4252363" cy="3782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68" y="5597361"/>
            <a:ext cx="223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Event: </a:t>
            </a:r>
            <a:r>
              <a:rPr lang="en-US" dirty="0" smtClean="0"/>
              <a:t>200806171742</a:t>
            </a:r>
          </a:p>
          <a:p>
            <a:r>
              <a:rPr lang="en-US" dirty="0" smtClean="0"/>
              <a:t>Period: 60s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9515" y="12110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03" y="1143000"/>
            <a:ext cx="4218977" cy="699709"/>
          </a:xfrm>
          <a:prstGeom prst="rect">
            <a:avLst/>
          </a:prstGeom>
        </p:spPr>
      </p:pic>
      <p:pic>
        <p:nvPicPr>
          <p:cNvPr id="9" name="Picture 8" descr="200806171742_0_azim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l="7500" r="10001" b="3330"/>
          <a:stretch>
            <a:fillRect/>
          </a:stretch>
        </p:blipFill>
        <p:spPr>
          <a:xfrm>
            <a:off x="4857721" y="2021678"/>
            <a:ext cx="4082159" cy="35916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58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Effect</a:t>
            </a:r>
            <a:endParaRPr lang="en-US" dirty="0"/>
          </a:p>
        </p:txBody>
      </p:sp>
      <p:pic>
        <p:nvPicPr>
          <p:cNvPr id="4" name="Picture 3" descr="200806171742_0_azi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2122719"/>
            <a:ext cx="4871388" cy="3657600"/>
          </a:xfrm>
          <a:prstGeom prst="rect">
            <a:avLst/>
          </a:prstGeom>
        </p:spPr>
      </p:pic>
      <p:pic>
        <p:nvPicPr>
          <p:cNvPr id="5" name="Picture 4" descr="200806171742_0_amp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r="5000"/>
          <a:stretch>
            <a:fillRect/>
          </a:stretch>
        </p:blipFill>
        <p:spPr>
          <a:xfrm>
            <a:off x="4500161" y="2122719"/>
            <a:ext cx="462778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477" y="1985085"/>
            <a:ext cx="3202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Propagation Direction Anomaly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8405" y="1985085"/>
            <a:ext cx="11645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2470221">
            <a:off x="6081142" y="4190190"/>
            <a:ext cx="1280428" cy="458572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470221">
            <a:off x="1565731" y="4190190"/>
            <a:ext cx="1280428" cy="458572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40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Amplitude Correction of Phase Velocity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143000"/>
            <a:ext cx="393700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l="9071" r="7701"/>
          <a:stretch/>
        </p:blipFill>
        <p:spPr>
          <a:xfrm>
            <a:off x="288945" y="2671352"/>
            <a:ext cx="8855055" cy="361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7985" y="6488668"/>
            <a:ext cx="21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Friederich</a:t>
            </a:r>
            <a:r>
              <a:rPr lang="en-US" dirty="0" smtClean="0"/>
              <a:t> et al. 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1968" y="2440519"/>
            <a:ext cx="72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25876" y="2440519"/>
            <a:ext cx="142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21066" y="2440519"/>
            <a:ext cx="175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Uncorrected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74106" y="2081210"/>
            <a:ext cx="2010768" cy="1505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51479" y="2253519"/>
            <a:ext cx="740810" cy="1332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36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135"/>
          </a:xfrm>
        </p:spPr>
        <p:txBody>
          <a:bodyPr/>
          <a:lstStyle/>
          <a:p>
            <a:r>
              <a:rPr lang="en-US" dirty="0" smtClean="0"/>
              <a:t>Single Event 1</a:t>
            </a:r>
            <a:endParaRPr lang="en-US" dirty="0"/>
          </a:p>
        </p:txBody>
      </p:sp>
      <p:pic>
        <p:nvPicPr>
          <p:cNvPr id="4" name="Content Placeholder 3" descr="200901181411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6443" t="3437" r="6443" b="6873"/>
          <a:stretch>
            <a:fillRect/>
          </a:stretch>
        </p:blipFill>
        <p:spPr>
          <a:xfrm>
            <a:off x="745513" y="973753"/>
            <a:ext cx="7475725" cy="577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135"/>
          </a:xfrm>
        </p:spPr>
        <p:txBody>
          <a:bodyPr/>
          <a:lstStyle/>
          <a:p>
            <a:r>
              <a:rPr lang="en-US" dirty="0" smtClean="0"/>
              <a:t>Single Event 2</a:t>
            </a:r>
            <a:endParaRPr lang="en-US" dirty="0"/>
          </a:p>
        </p:txBody>
      </p:sp>
      <p:pic>
        <p:nvPicPr>
          <p:cNvPr id="6" name="Content Placeholder 5" descr="200810051552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6443" t="3437" r="6443" b="6873"/>
          <a:stretch>
            <a:fillRect/>
          </a:stretch>
        </p:blipFill>
        <p:spPr>
          <a:xfrm>
            <a:off x="741541" y="973270"/>
            <a:ext cx="7513715" cy="580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Multi-Event Average </a:t>
            </a:r>
            <a:endParaRPr lang="en-US" dirty="0"/>
          </a:p>
        </p:txBody>
      </p:sp>
      <p:pic>
        <p:nvPicPr>
          <p:cNvPr id="4" name="Content Placeholder 3" descr="Screen Shot 2013-05-14 at 9.08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34" b="-2934"/>
          <a:stretch>
            <a:fillRect/>
          </a:stretch>
        </p:blipFill>
        <p:spPr>
          <a:xfrm>
            <a:off x="117001" y="1044530"/>
            <a:ext cx="4486882" cy="2467612"/>
          </a:xfrm>
        </p:spPr>
      </p:pic>
      <p:pic>
        <p:nvPicPr>
          <p:cNvPr id="5" name="Picture 4" descr="Screen Shot 2013-05-14 at 9.11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0" y="3581966"/>
            <a:ext cx="4486882" cy="2492713"/>
          </a:xfrm>
          <a:prstGeom prst="rect">
            <a:avLst/>
          </a:prstGeom>
        </p:spPr>
      </p:pic>
      <p:pic>
        <p:nvPicPr>
          <p:cNvPr id="6" name="Picture 5" descr="Screen Shot 2013-05-14 at 9.11.45 PM.png"/>
          <p:cNvPicPr>
            <a:picLocks noChangeAspect="1"/>
          </p:cNvPicPr>
          <p:nvPr/>
        </p:nvPicPr>
        <p:blipFill>
          <a:blip r:embed="rId4"/>
          <a:srcRect l="4675"/>
          <a:stretch>
            <a:fillRect/>
          </a:stretch>
        </p:blipFill>
        <p:spPr>
          <a:xfrm>
            <a:off x="4581203" y="3584898"/>
            <a:ext cx="4513194" cy="2336538"/>
          </a:xfrm>
          <a:prstGeom prst="rect">
            <a:avLst/>
          </a:prstGeom>
        </p:spPr>
      </p:pic>
      <p:pic>
        <p:nvPicPr>
          <p:cNvPr id="7" name="Picture 6" descr="Screen Shot 2013-05-14 at 9.13.04 PM.png"/>
          <p:cNvPicPr>
            <a:picLocks noChangeAspect="1"/>
          </p:cNvPicPr>
          <p:nvPr/>
        </p:nvPicPr>
        <p:blipFill>
          <a:blip r:embed="rId5"/>
          <a:srcRect l="4655"/>
          <a:stretch>
            <a:fillRect/>
          </a:stretch>
        </p:blipFill>
        <p:spPr>
          <a:xfrm>
            <a:off x="4639953" y="1131085"/>
            <a:ext cx="4454444" cy="224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8211" y="6222560"/>
            <a:ext cx="389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www.LDEO.columbia.edu/~ge.jin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83"/>
            <a:ext cx="8229600" cy="884537"/>
          </a:xfrm>
        </p:spPr>
        <p:txBody>
          <a:bodyPr/>
          <a:lstStyle/>
          <a:p>
            <a:r>
              <a:rPr lang="en-US" dirty="0" smtClean="0"/>
              <a:t>Small PASSCAL Array</a:t>
            </a:r>
            <a:endParaRPr lang="en-US" dirty="0"/>
          </a:p>
        </p:txBody>
      </p:sp>
      <p:pic>
        <p:nvPicPr>
          <p:cNvPr id="4" name="Content Placeholder 3" descr="png_rayleigh_32s.png"/>
          <p:cNvPicPr>
            <a:picLocks noGrp="1" noChangeAspect="1"/>
          </p:cNvPicPr>
          <p:nvPr>
            <p:ph idx="1"/>
          </p:nvPr>
        </p:nvPicPr>
        <p:blipFill>
          <a:blip r:embed="rId2"/>
          <a:srcRect l="17487" r="18736"/>
          <a:stretch>
            <a:fillRect/>
          </a:stretch>
        </p:blipFill>
        <p:spPr>
          <a:xfrm>
            <a:off x="4736655" y="1293318"/>
            <a:ext cx="4277038" cy="5025625"/>
          </a:xfrm>
        </p:spPr>
      </p:pic>
      <p:pic>
        <p:nvPicPr>
          <p:cNvPr id="6" name="Picture 5" descr="png_regional_gglearth.jpg"/>
          <p:cNvPicPr>
            <a:picLocks noChangeAspect="1"/>
          </p:cNvPicPr>
          <p:nvPr/>
        </p:nvPicPr>
        <p:blipFill>
          <a:blip r:embed="rId3"/>
          <a:srcRect l="4821" t="5846" r="17679" b="5846"/>
          <a:stretch>
            <a:fillRect/>
          </a:stretch>
        </p:blipFill>
        <p:spPr>
          <a:xfrm>
            <a:off x="139341" y="1464120"/>
            <a:ext cx="4597313" cy="4320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4192" y="3016499"/>
            <a:ext cx="272152" cy="3175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0969" y="5269981"/>
            <a:ext cx="124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Seconds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893" y="1754512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878"/>
          </a:xfrm>
        </p:spPr>
        <p:txBody>
          <a:bodyPr/>
          <a:lstStyle/>
          <a:p>
            <a:r>
              <a:rPr lang="en-US" dirty="0" smtClean="0"/>
              <a:t>Thoughts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878"/>
            <a:ext cx="8229600" cy="52302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Surface-waves from earthquake sources provide powerful tool for probing upper mantle structure beneath arrays</a:t>
            </a:r>
          </a:p>
          <a:p>
            <a:pPr lvl="1"/>
            <a:r>
              <a:rPr lang="en-US" dirty="0" smtClean="0"/>
              <a:t>Good depth resolution</a:t>
            </a:r>
          </a:p>
          <a:p>
            <a:pPr lvl="1"/>
            <a:r>
              <a:rPr lang="en-US" dirty="0" smtClean="0"/>
              <a:t>Constrain both absolute and relative velocity </a:t>
            </a:r>
          </a:p>
          <a:p>
            <a:pPr lvl="1"/>
            <a:r>
              <a:rPr lang="en-US" dirty="0" smtClean="0"/>
              <a:t>Sensitive to anisotropy and attenuation</a:t>
            </a:r>
          </a:p>
          <a:p>
            <a:r>
              <a:rPr lang="en-US" dirty="0" smtClean="0"/>
              <a:t>Energetic and coherent </a:t>
            </a:r>
            <a:r>
              <a:rPr lang="en-US" dirty="0" err="1" smtClean="0"/>
              <a:t>wavefield</a:t>
            </a:r>
            <a:r>
              <a:rPr lang="en-US" dirty="0" smtClean="0"/>
              <a:t> amenable to array analysis</a:t>
            </a:r>
          </a:p>
          <a:p>
            <a:pPr lvl="1"/>
            <a:r>
              <a:rPr lang="en-US" dirty="0" smtClean="0"/>
              <a:t>Longest wavelength:  outer aperture of array</a:t>
            </a:r>
          </a:p>
          <a:p>
            <a:pPr lvl="1"/>
            <a:r>
              <a:rPr lang="en-US" dirty="0" smtClean="0"/>
              <a:t>Shortest wavelength:  ~ </a:t>
            </a:r>
            <a:r>
              <a:rPr lang="en-US" dirty="0" err="1" smtClean="0"/>
              <a:t>interstation</a:t>
            </a:r>
            <a:r>
              <a:rPr lang="en-US" dirty="0" smtClean="0"/>
              <a:t> spacing</a:t>
            </a:r>
          </a:p>
          <a:p>
            <a:r>
              <a:rPr lang="en-US" dirty="0" smtClean="0"/>
              <a:t>Challenges associated with:</a:t>
            </a:r>
          </a:p>
          <a:p>
            <a:pPr lvl="1"/>
            <a:r>
              <a:rPr lang="en-US" dirty="0" smtClean="0"/>
              <a:t>dispersive character</a:t>
            </a:r>
          </a:p>
          <a:p>
            <a:pPr lvl="1"/>
            <a:r>
              <a:rPr lang="en-US" dirty="0" smtClean="0"/>
              <a:t>propagation complexity (</a:t>
            </a:r>
            <a:r>
              <a:rPr lang="en-US" dirty="0" err="1" smtClean="0"/>
              <a:t>wavefield</a:t>
            </a:r>
            <a:r>
              <a:rPr lang="en-US" dirty="0" smtClean="0"/>
              <a:t> heterogeneity)</a:t>
            </a:r>
          </a:p>
          <a:p>
            <a:r>
              <a:rPr lang="en-US" dirty="0" smtClean="0"/>
              <a:t>Examples:  </a:t>
            </a:r>
          </a:p>
          <a:p>
            <a:pPr lvl="1"/>
            <a:r>
              <a:rPr lang="en-US" dirty="0" err="1" smtClean="0"/>
              <a:t>USArray</a:t>
            </a:r>
            <a:r>
              <a:rPr lang="en-US" dirty="0" smtClean="0"/>
              <a:t> Transportable Array</a:t>
            </a:r>
          </a:p>
          <a:p>
            <a:pPr lvl="1"/>
            <a:r>
              <a:rPr lang="en-US" dirty="0" smtClean="0"/>
              <a:t>Small regional PASSCAL arrays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4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5-15 at 9.27.19 AM.png"/>
          <p:cNvPicPr>
            <a:picLocks noChangeAspect="1"/>
          </p:cNvPicPr>
          <p:nvPr/>
        </p:nvPicPr>
        <p:blipFill>
          <a:blip r:embed="rId2"/>
          <a:srcRect l="1231" r="2462"/>
          <a:stretch>
            <a:fillRect/>
          </a:stretch>
        </p:blipFill>
        <p:spPr>
          <a:xfrm>
            <a:off x="4789208" y="1512206"/>
            <a:ext cx="4255618" cy="4418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83"/>
            <a:ext cx="8229600" cy="884537"/>
          </a:xfrm>
        </p:spPr>
        <p:txBody>
          <a:bodyPr/>
          <a:lstStyle/>
          <a:p>
            <a:r>
              <a:rPr lang="en-US" dirty="0" smtClean="0"/>
              <a:t>Small PASSCAL Array</a:t>
            </a:r>
            <a:endParaRPr lang="en-US" dirty="0"/>
          </a:p>
        </p:txBody>
      </p:sp>
      <p:pic>
        <p:nvPicPr>
          <p:cNvPr id="6" name="Picture 5" descr="png_regional_gglearth.jpg"/>
          <p:cNvPicPr>
            <a:picLocks noChangeAspect="1"/>
          </p:cNvPicPr>
          <p:nvPr/>
        </p:nvPicPr>
        <p:blipFill>
          <a:blip r:embed="rId3"/>
          <a:srcRect l="4821" t="5846" r="17679" b="5846"/>
          <a:stretch>
            <a:fillRect/>
          </a:stretch>
        </p:blipFill>
        <p:spPr>
          <a:xfrm>
            <a:off x="139341" y="1464120"/>
            <a:ext cx="4597313" cy="4320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4192" y="3016499"/>
            <a:ext cx="272152" cy="3175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0969" y="5269981"/>
            <a:ext cx="124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Seconds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893" y="1754512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0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Thoughts on Array Design for Upper Mantle Imaging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7834"/>
            <a:ext cx="8229600" cy="54230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Surface waves provide critical constraints on upper-mantle structure</a:t>
            </a:r>
          </a:p>
          <a:p>
            <a:r>
              <a:rPr lang="en-US" sz="2800" dirty="0" smtClean="0"/>
              <a:t>Period range of interest 20-200 </a:t>
            </a:r>
            <a:r>
              <a:rPr lang="en-US" sz="2800" dirty="0" err="1" smtClean="0"/>
              <a:t>s</a:t>
            </a:r>
            <a:r>
              <a:rPr lang="en-US" sz="2800" dirty="0" smtClean="0"/>
              <a:t> – wavelengths of 80-800 km – maybe don’t need all of this, but the bigger the better </a:t>
            </a:r>
          </a:p>
          <a:p>
            <a:r>
              <a:rPr lang="en-US" sz="2800" dirty="0" smtClean="0"/>
              <a:t>Even spatial coverage in 2D for </a:t>
            </a:r>
            <a:r>
              <a:rPr lang="en-US" sz="2800" dirty="0" err="1" smtClean="0"/>
              <a:t>wavefield</a:t>
            </a:r>
            <a:r>
              <a:rPr lang="en-US" sz="2800" dirty="0" smtClean="0"/>
              <a:t> analysis</a:t>
            </a:r>
          </a:p>
          <a:p>
            <a:r>
              <a:rPr lang="en-US" sz="2800" dirty="0" err="1" smtClean="0"/>
              <a:t>Interstation</a:t>
            </a:r>
            <a:r>
              <a:rPr lang="en-US" sz="2800" dirty="0" smtClean="0"/>
              <a:t> spacing likely less critical than other (body-wave) needs?  Oversampling is good however.</a:t>
            </a:r>
          </a:p>
          <a:p>
            <a:r>
              <a:rPr lang="en-US" sz="2800" dirty="0" smtClean="0"/>
              <a:t>Broadband is important!</a:t>
            </a:r>
          </a:p>
          <a:p>
            <a:r>
              <a:rPr lang="en-US" sz="2800" dirty="0" smtClean="0"/>
              <a:t>Common instruments (or at least well calibrated) – need accurate instrument response for cross-correlation and amplitude analyses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0901181411_LHZ_localarr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4510" t="6014" r="8119" b="1203"/>
          <a:stretch>
            <a:fillRect/>
          </a:stretch>
        </p:blipFill>
        <p:spPr>
          <a:xfrm>
            <a:off x="305429" y="992530"/>
            <a:ext cx="5845311" cy="465568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293"/>
            <a:ext cx="8229600" cy="98423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Problem:  Near-receiver imaging using surface waves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50196" y="1496909"/>
            <a:ext cx="2793803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Traditional approach measures travel time or velocities from source to receiver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Mostly sensitive to source-receiver path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Desired information contained in </a:t>
            </a:r>
            <a:r>
              <a:rPr lang="en-US" i="1" dirty="0" err="1" smtClean="0"/>
              <a:t>interstation</a:t>
            </a:r>
            <a:r>
              <a:rPr lang="en-US" i="1" dirty="0" smtClean="0"/>
              <a:t> </a:t>
            </a:r>
            <a:r>
              <a:rPr lang="en-US" dirty="0" smtClean="0"/>
              <a:t>variability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Nearby waveforms very similar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Exploit using multichannel </a:t>
            </a:r>
            <a:r>
              <a:rPr lang="en-US" dirty="0" err="1" smtClean="0"/>
              <a:t>crosscorrelation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4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293"/>
            <a:ext cx="8229600" cy="98423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Problem:  Near-receiver imaging using surface waves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144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Automatic GSDF Method</a:t>
            </a:r>
          </a:p>
          <a:p>
            <a:pPr marL="914400" lvl="1" indent="-514350"/>
            <a:r>
              <a:rPr lang="en-US" dirty="0" smtClean="0"/>
              <a:t>Multi-channel cross correlation to extract frequency-dependent relative phase and amplitude variations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Phase </a:t>
            </a:r>
            <a:r>
              <a:rPr lang="en-US" dirty="0" err="1" smtClean="0"/>
              <a:t>gradiometry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Invert phase variations for 2D variations in dynamic phase velocity  -- </a:t>
            </a:r>
            <a:r>
              <a:rPr lang="en-US" dirty="0" err="1" smtClean="0"/>
              <a:t>Eikonal</a:t>
            </a:r>
            <a:r>
              <a:rPr lang="en-US" dirty="0" smtClean="0"/>
              <a:t> tomography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Amplitude Correction</a:t>
            </a:r>
          </a:p>
          <a:p>
            <a:pPr marL="914400" lvl="1" indent="-514350"/>
            <a:r>
              <a:rPr lang="en-US" dirty="0" smtClean="0"/>
              <a:t>Utilize amplitude variations to correct estimate true structural phase velocity from dynamic phase velocity – Helmholtz tomography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4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GSDF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6842"/>
            <a:ext cx="2223825" cy="2003786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Similarity – reduce measurement uncertainty</a:t>
            </a:r>
          </a:p>
          <a:p>
            <a:r>
              <a:rPr lang="en-US" sz="2400" dirty="0" smtClean="0"/>
              <a:t>Minimal cycle skipping</a:t>
            </a:r>
          </a:p>
          <a:p>
            <a:r>
              <a:rPr lang="en-US" sz="2400" dirty="0" smtClean="0"/>
              <a:t>Multichannel – measurement redundancy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1144" y="1565782"/>
            <a:ext cx="1861782" cy="6780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Waveform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144" y="3279510"/>
            <a:ext cx="1861782" cy="9300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Waveform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From nearby Stations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8729" y="2058941"/>
            <a:ext cx="1430164" cy="1430164"/>
            <a:chOff x="2885146" y="2638403"/>
            <a:chExt cx="1430164" cy="1430164"/>
          </a:xfrm>
        </p:grpSpPr>
        <p:sp>
          <p:nvSpPr>
            <p:cNvPr id="7" name="Oval 6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3703" y="2964181"/>
              <a:ext cx="12404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Cross</a:t>
              </a:r>
            </a:p>
            <a:p>
              <a:pPr algn="ctr"/>
              <a:r>
                <a:rPr lang="en-US" dirty="0" smtClean="0"/>
                <a:t>Correlation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7961" y="2058941"/>
            <a:ext cx="1441283" cy="1430164"/>
            <a:chOff x="2883277" y="2638403"/>
            <a:chExt cx="1441283" cy="1430164"/>
          </a:xfrm>
        </p:grpSpPr>
        <p:sp>
          <p:nvSpPr>
            <p:cNvPr id="10" name="Oval 9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3277" y="3025826"/>
              <a:ext cx="1441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Narrow-Band</a:t>
              </a:r>
            </a:p>
            <a:p>
              <a:pPr algn="ctr"/>
              <a:r>
                <a:rPr lang="en-US" dirty="0" smtClean="0"/>
                <a:t>Filter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stCxn id="4" idx="3"/>
            <a:endCxn id="7" idx="2"/>
          </p:cNvCxnSpPr>
          <p:nvPr/>
        </p:nvCxnSpPr>
        <p:spPr>
          <a:xfrm>
            <a:off x="2502926" y="1904829"/>
            <a:ext cx="665803" cy="869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2"/>
          </p:cNvCxnSpPr>
          <p:nvPr/>
        </p:nvCxnSpPr>
        <p:spPr>
          <a:xfrm flipV="1">
            <a:off x="2502926" y="2774023"/>
            <a:ext cx="665803" cy="970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2"/>
          </p:cNvCxnSpPr>
          <p:nvPr/>
        </p:nvCxnSpPr>
        <p:spPr>
          <a:xfrm>
            <a:off x="4598893" y="2774023"/>
            <a:ext cx="480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077961" y="3822135"/>
            <a:ext cx="1430164" cy="1430164"/>
            <a:chOff x="2885146" y="2638403"/>
            <a:chExt cx="1430164" cy="1430164"/>
          </a:xfrm>
        </p:grpSpPr>
        <p:sp>
          <p:nvSpPr>
            <p:cNvPr id="16" name="Oval 15"/>
            <p:cNvSpPr/>
            <p:nvPr/>
          </p:nvSpPr>
          <p:spPr>
            <a:xfrm>
              <a:off x="2885146" y="2638403"/>
              <a:ext cx="1430164" cy="14301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0454" y="3025826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Wavelet</a:t>
              </a:r>
            </a:p>
            <a:p>
              <a:pPr algn="ctr"/>
              <a:r>
                <a:rPr lang="en-US" dirty="0" smtClean="0"/>
                <a:t>Fitting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stCxn id="10" idx="4"/>
            <a:endCxn id="16" idx="0"/>
          </p:cNvCxnSpPr>
          <p:nvPr/>
        </p:nvCxnSpPr>
        <p:spPr>
          <a:xfrm flipH="1">
            <a:off x="5793043" y="3489105"/>
            <a:ext cx="1869" cy="333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2816" y="5646676"/>
            <a:ext cx="1861782" cy="6780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Phase Delay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25018" y="5646676"/>
            <a:ext cx="1861782" cy="6780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Delay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0"/>
          </p:cNvCxnSpPr>
          <p:nvPr/>
        </p:nvCxnSpPr>
        <p:spPr>
          <a:xfrm flipH="1">
            <a:off x="3803707" y="5042856"/>
            <a:ext cx="1483697" cy="603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5"/>
            <a:endCxn id="20" idx="0"/>
          </p:cNvCxnSpPr>
          <p:nvPr/>
        </p:nvCxnSpPr>
        <p:spPr>
          <a:xfrm>
            <a:off x="6298682" y="5042856"/>
            <a:ext cx="1457227" cy="603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82218" y="4177795"/>
            <a:ext cx="1861782" cy="6780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Amplitude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6" idx="6"/>
            <a:endCxn id="23" idx="1"/>
          </p:cNvCxnSpPr>
          <p:nvPr/>
        </p:nvCxnSpPr>
        <p:spPr>
          <a:xfrm flipV="1">
            <a:off x="6508125" y="4516842"/>
            <a:ext cx="774093" cy="2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63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waveform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989" y="0"/>
            <a:ext cx="9180989" cy="616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Example: Original Waveforms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84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corwaveform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71665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0"/>
            <a:ext cx="9144000" cy="1032235"/>
          </a:xfrm>
        </p:spPr>
        <p:txBody>
          <a:bodyPr>
            <a:noAutofit/>
          </a:bodyPr>
          <a:lstStyle/>
          <a:p>
            <a:r>
              <a:rPr lang="en-US" sz="2800" dirty="0"/>
              <a:t>Processing Example: </a:t>
            </a:r>
            <a:r>
              <a:rPr lang="en-US" sz="2800" dirty="0" smtClean="0"/>
              <a:t>Cross-Correlation Waveforms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7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94"/>
            <a:ext cx="8229600" cy="5020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Processing Example: </a:t>
            </a:r>
            <a:r>
              <a:rPr lang="en-US" sz="3600" dirty="0" smtClean="0"/>
              <a:t>Wavelet Fitting</a:t>
            </a:r>
            <a:endParaRPr lang="en-US" sz="3600" dirty="0"/>
          </a:p>
        </p:txBody>
      </p:sp>
      <p:pic>
        <p:nvPicPr>
          <p:cNvPr id="4" name="Picture 3" descr="xcorfi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t="22292" b="23416"/>
          <a:stretch/>
        </p:blipFill>
        <p:spPr>
          <a:xfrm>
            <a:off x="233882" y="525682"/>
            <a:ext cx="8674852" cy="60949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51149" y="1023575"/>
            <a:ext cx="2261606" cy="801114"/>
            <a:chOff x="6251149" y="1023575"/>
            <a:chExt cx="2261606" cy="80111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251149" y="1245228"/>
              <a:ext cx="6534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75879" y="1023575"/>
              <a:ext cx="108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Data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51149" y="1664413"/>
              <a:ext cx="65347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904622" y="1455357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Fitting Wavelet</a:t>
              </a:r>
              <a:endParaRPr lang="en-US" dirty="0"/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316183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025" name="Equation" r:id="rId4" imgW="114300" imgH="1651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131739" y="610633"/>
            <a:ext cx="3550948" cy="542207"/>
            <a:chOff x="1627518" y="1023575"/>
            <a:chExt cx="3550948" cy="542207"/>
          </a:xfrm>
        </p:grpSpPr>
        <p:sp>
          <p:nvSpPr>
            <p:cNvPr id="7" name="Rectangle 6"/>
            <p:cNvSpPr/>
            <p:nvPr/>
          </p:nvSpPr>
          <p:spPr>
            <a:xfrm>
              <a:off x="1627518" y="1023575"/>
              <a:ext cx="3550948" cy="54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916" y="1152840"/>
              <a:ext cx="3128297" cy="302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ionlink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365" t="12768" r="17456" b="18405"/>
          <a:stretch/>
        </p:blipFill>
        <p:spPr>
          <a:xfrm>
            <a:off x="457200" y="1318860"/>
            <a:ext cx="5183148" cy="4378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Time Difference Measurement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0" y="1617528"/>
            <a:ext cx="2705100" cy="417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46667" y="3598333"/>
            <a:ext cx="2173111" cy="1679223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6667" y="5277556"/>
            <a:ext cx="2173111" cy="0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9778" y="3598333"/>
            <a:ext cx="0" cy="1679223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8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497</Words>
  <Application>Microsoft Macintosh PowerPoint</Application>
  <PresentationFormat>On-screen Show (4:3)</PresentationFormat>
  <Paragraphs>111</Paragraphs>
  <Slides>21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An array analysis of seismic surface waves</vt:lpstr>
      <vt:lpstr>Thoughts and Overview</vt:lpstr>
      <vt:lpstr>Problem:  Near-receiver imaging using surface waves</vt:lpstr>
      <vt:lpstr>Problem:  Near-receiver imaging using surface waves</vt:lpstr>
      <vt:lpstr>Automatic GSDF Method</vt:lpstr>
      <vt:lpstr>Processing Example: Original Waveforms</vt:lpstr>
      <vt:lpstr>Processing Example: Cross-Correlation Waveforms</vt:lpstr>
      <vt:lpstr>Processing Example: Wavelet Fitting</vt:lpstr>
      <vt:lpstr>Redundant Time Difference Measurement</vt:lpstr>
      <vt:lpstr>Phase Velocity Inversion</vt:lpstr>
      <vt:lpstr>Phase Gradiometry</vt:lpstr>
      <vt:lpstr>Eikonal Tomography From Phase Difference to Phase Velocity</vt:lpstr>
      <vt:lpstr>Eikonal Tomography</vt:lpstr>
      <vt:lpstr>Focusing Effect</vt:lpstr>
      <vt:lpstr>Amplitude Correction of Phase Velocity</vt:lpstr>
      <vt:lpstr>Single Event 1</vt:lpstr>
      <vt:lpstr>Single Event 2</vt:lpstr>
      <vt:lpstr>Multi-Event Average </vt:lpstr>
      <vt:lpstr>Small PASSCAL Array</vt:lpstr>
      <vt:lpstr>Small PASSCAL Array</vt:lpstr>
      <vt:lpstr>Thoughts on Array Design for Upper Mantle Imaging</vt:lpstr>
    </vt:vector>
  </TitlesOfParts>
  <Company>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Ge</dc:creator>
  <cp:lastModifiedBy>James Gaherty</cp:lastModifiedBy>
  <cp:revision>19</cp:revision>
  <dcterms:created xsi:type="dcterms:W3CDTF">2013-05-16T18:18:38Z</dcterms:created>
  <dcterms:modified xsi:type="dcterms:W3CDTF">2013-05-16T18:19:37Z</dcterms:modified>
</cp:coreProperties>
</file>