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8"/>
  </p:notesMasterIdLst>
  <p:sldIdLst>
    <p:sldId id="256" r:id="rId2"/>
    <p:sldId id="258" r:id="rId3"/>
    <p:sldId id="259" r:id="rId4"/>
    <p:sldId id="260" r:id="rId5"/>
    <p:sldId id="261" r:id="rId6"/>
    <p:sldId id="263" r:id="rId7"/>
    <p:sldId id="267" r:id="rId8"/>
    <p:sldId id="268" r:id="rId9"/>
    <p:sldId id="269" r:id="rId10"/>
    <p:sldId id="273" r:id="rId11"/>
    <p:sldId id="271" r:id="rId12"/>
    <p:sldId id="275" r:id="rId13"/>
    <p:sldId id="272" r:id="rId14"/>
    <p:sldId id="274" r:id="rId15"/>
    <p:sldId id="276" r:id="rId16"/>
    <p:sldId id="277" r:id="rId17"/>
    <p:sldId id="278" r:id="rId18"/>
    <p:sldId id="279" r:id="rId19"/>
    <p:sldId id="280" r:id="rId20"/>
    <p:sldId id="281" r:id="rId21"/>
    <p:sldId id="285" r:id="rId22"/>
    <p:sldId id="283" r:id="rId23"/>
    <p:sldId id="284" r:id="rId24"/>
    <p:sldId id="286" r:id="rId25"/>
    <p:sldId id="282" r:id="rId26"/>
    <p:sldId id="289" r:id="rId2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4559" autoAdjust="0"/>
    <p:restoredTop sz="86503" autoAdjust="0"/>
  </p:normalViewPr>
  <p:slideViewPr>
    <p:cSldViewPr>
      <p:cViewPr>
        <p:scale>
          <a:sx n="40" d="100"/>
          <a:sy n="40" d="100"/>
        </p:scale>
        <p:origin x="-1200" y="-149"/>
      </p:cViewPr>
      <p:guideLst>
        <p:guide orient="horz" pos="2160"/>
        <p:guide pos="2880"/>
      </p:guideLst>
    </p:cSldViewPr>
  </p:slideViewPr>
  <p:outlineViewPr>
    <p:cViewPr>
      <p:scale>
        <a:sx n="33" d="100"/>
        <a:sy n="33" d="100"/>
      </p:scale>
      <p:origin x="53" y="12648"/>
    </p:cViewPr>
  </p:outlineViewPr>
  <p:notesTextViewPr>
    <p:cViewPr>
      <p:scale>
        <a:sx n="1" d="1"/>
        <a:sy n="1" d="1"/>
      </p:scale>
      <p:origin x="0" y="0"/>
    </p:cViewPr>
  </p:notesTextViewPr>
  <p:sorterViewPr>
    <p:cViewPr>
      <p:scale>
        <a:sx n="41" d="100"/>
        <a:sy n="41"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35EB7FD-C92C-4AFF-AF4B-773065ED7B4E}" type="datetimeFigureOut">
              <a:rPr lang="en-US" smtClean="0"/>
              <a:t>5/15/2013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8EEF683-CCE1-4624-9FF1-E99F0229F57D}" type="slidenum">
              <a:rPr lang="en-US" smtClean="0"/>
              <a:t>‹#›</a:t>
            </a:fld>
            <a:endParaRPr lang="en-US"/>
          </a:p>
        </p:txBody>
      </p:sp>
    </p:spTree>
    <p:extLst>
      <p:ext uri="{BB962C8B-B14F-4D97-AF65-F5344CB8AC3E}">
        <p14:creationId xmlns:p14="http://schemas.microsoft.com/office/powerpoint/2010/main" val="7668387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2CDD8C0-98EF-4BFA-BCFF-32E9F951035D}" type="slidenum">
              <a:rPr lang="en-US" smtClean="0"/>
              <a:pPr/>
              <a:t>7</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45DFA4D-69C1-4240-AADE-5A10A08DB5B9}" type="slidenum">
              <a:rPr lang="en-US" smtClean="0"/>
              <a:t>18</a:t>
            </a:fld>
            <a:endParaRPr lang="en-US"/>
          </a:p>
        </p:txBody>
      </p:sp>
    </p:spTree>
    <p:extLst>
      <p:ext uri="{BB962C8B-B14F-4D97-AF65-F5344CB8AC3E}">
        <p14:creationId xmlns:p14="http://schemas.microsoft.com/office/powerpoint/2010/main" val="13194928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45DFA4D-69C1-4240-AADE-5A10A08DB5B9}" type="slidenum">
              <a:rPr lang="en-US" smtClean="0"/>
              <a:t>19</a:t>
            </a:fld>
            <a:endParaRPr lang="en-US"/>
          </a:p>
        </p:txBody>
      </p:sp>
    </p:spTree>
    <p:extLst>
      <p:ext uri="{BB962C8B-B14F-4D97-AF65-F5344CB8AC3E}">
        <p14:creationId xmlns:p14="http://schemas.microsoft.com/office/powerpoint/2010/main" val="13130589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578F993-842B-544B-9B6D-4934BFE600F1}" type="slidenum">
              <a:rPr lang="en-US" smtClean="0"/>
              <a:t>25</a:t>
            </a:fld>
            <a:endParaRPr lang="en-US"/>
          </a:p>
        </p:txBody>
      </p:sp>
    </p:spTree>
    <p:extLst>
      <p:ext uri="{BB962C8B-B14F-4D97-AF65-F5344CB8AC3E}">
        <p14:creationId xmlns:p14="http://schemas.microsoft.com/office/powerpoint/2010/main" val="16246830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3436BF8-612B-4A23-8471-B4CA10A784A8}" type="datetimeFigureOut">
              <a:rPr lang="en-US" smtClean="0"/>
              <a:t>5/15/2013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FF9286D-1E1C-449A-A6F7-C9C2EDF33D82}" type="slidenum">
              <a:rPr lang="en-US" smtClean="0"/>
              <a:t>‹#›</a:t>
            </a:fld>
            <a:endParaRPr lang="en-US"/>
          </a:p>
        </p:txBody>
      </p:sp>
    </p:spTree>
    <p:extLst>
      <p:ext uri="{BB962C8B-B14F-4D97-AF65-F5344CB8AC3E}">
        <p14:creationId xmlns:p14="http://schemas.microsoft.com/office/powerpoint/2010/main" val="17134525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3436BF8-612B-4A23-8471-B4CA10A784A8}" type="datetimeFigureOut">
              <a:rPr lang="en-US" smtClean="0"/>
              <a:t>5/15/2013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FF9286D-1E1C-449A-A6F7-C9C2EDF33D82}" type="slidenum">
              <a:rPr lang="en-US" smtClean="0"/>
              <a:t>‹#›</a:t>
            </a:fld>
            <a:endParaRPr lang="en-US"/>
          </a:p>
        </p:txBody>
      </p:sp>
    </p:spTree>
    <p:extLst>
      <p:ext uri="{BB962C8B-B14F-4D97-AF65-F5344CB8AC3E}">
        <p14:creationId xmlns:p14="http://schemas.microsoft.com/office/powerpoint/2010/main" val="822937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3436BF8-612B-4A23-8471-B4CA10A784A8}" type="datetimeFigureOut">
              <a:rPr lang="en-US" smtClean="0"/>
              <a:t>5/15/2013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FF9286D-1E1C-449A-A6F7-C9C2EDF33D82}" type="slidenum">
              <a:rPr lang="en-US" smtClean="0"/>
              <a:t>‹#›</a:t>
            </a:fld>
            <a:endParaRPr lang="en-US"/>
          </a:p>
        </p:txBody>
      </p:sp>
    </p:spTree>
    <p:extLst>
      <p:ext uri="{BB962C8B-B14F-4D97-AF65-F5344CB8AC3E}">
        <p14:creationId xmlns:p14="http://schemas.microsoft.com/office/powerpoint/2010/main" val="12244088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3436BF8-612B-4A23-8471-B4CA10A784A8}" type="datetimeFigureOut">
              <a:rPr lang="en-US" smtClean="0"/>
              <a:t>5/15/2013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FF9286D-1E1C-449A-A6F7-C9C2EDF33D82}" type="slidenum">
              <a:rPr lang="en-US" smtClean="0"/>
              <a:t>‹#›</a:t>
            </a:fld>
            <a:endParaRPr lang="en-US"/>
          </a:p>
        </p:txBody>
      </p:sp>
    </p:spTree>
    <p:extLst>
      <p:ext uri="{BB962C8B-B14F-4D97-AF65-F5344CB8AC3E}">
        <p14:creationId xmlns:p14="http://schemas.microsoft.com/office/powerpoint/2010/main" val="7138237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3436BF8-612B-4A23-8471-B4CA10A784A8}" type="datetimeFigureOut">
              <a:rPr lang="en-US" smtClean="0"/>
              <a:t>5/15/2013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FF9286D-1E1C-449A-A6F7-C9C2EDF33D82}" type="slidenum">
              <a:rPr lang="en-US" smtClean="0"/>
              <a:t>‹#›</a:t>
            </a:fld>
            <a:endParaRPr lang="en-US"/>
          </a:p>
        </p:txBody>
      </p:sp>
    </p:spTree>
    <p:extLst>
      <p:ext uri="{BB962C8B-B14F-4D97-AF65-F5344CB8AC3E}">
        <p14:creationId xmlns:p14="http://schemas.microsoft.com/office/powerpoint/2010/main" val="28362105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3436BF8-612B-4A23-8471-B4CA10A784A8}" type="datetimeFigureOut">
              <a:rPr lang="en-US" smtClean="0"/>
              <a:t>5/15/2013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FF9286D-1E1C-449A-A6F7-C9C2EDF33D82}" type="slidenum">
              <a:rPr lang="en-US" smtClean="0"/>
              <a:t>‹#›</a:t>
            </a:fld>
            <a:endParaRPr lang="en-US"/>
          </a:p>
        </p:txBody>
      </p:sp>
    </p:spTree>
    <p:extLst>
      <p:ext uri="{BB962C8B-B14F-4D97-AF65-F5344CB8AC3E}">
        <p14:creationId xmlns:p14="http://schemas.microsoft.com/office/powerpoint/2010/main" val="22005683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3436BF8-612B-4A23-8471-B4CA10A784A8}" type="datetimeFigureOut">
              <a:rPr lang="en-US" smtClean="0"/>
              <a:t>5/15/2013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FF9286D-1E1C-449A-A6F7-C9C2EDF33D82}" type="slidenum">
              <a:rPr lang="en-US" smtClean="0"/>
              <a:t>‹#›</a:t>
            </a:fld>
            <a:endParaRPr lang="en-US"/>
          </a:p>
        </p:txBody>
      </p:sp>
    </p:spTree>
    <p:extLst>
      <p:ext uri="{BB962C8B-B14F-4D97-AF65-F5344CB8AC3E}">
        <p14:creationId xmlns:p14="http://schemas.microsoft.com/office/powerpoint/2010/main" val="36247548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3436BF8-612B-4A23-8471-B4CA10A784A8}" type="datetimeFigureOut">
              <a:rPr lang="en-US" smtClean="0"/>
              <a:t>5/15/2013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FF9286D-1E1C-449A-A6F7-C9C2EDF33D82}" type="slidenum">
              <a:rPr lang="en-US" smtClean="0"/>
              <a:t>‹#›</a:t>
            </a:fld>
            <a:endParaRPr lang="en-US"/>
          </a:p>
        </p:txBody>
      </p:sp>
    </p:spTree>
    <p:extLst>
      <p:ext uri="{BB962C8B-B14F-4D97-AF65-F5344CB8AC3E}">
        <p14:creationId xmlns:p14="http://schemas.microsoft.com/office/powerpoint/2010/main" val="17233551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3436BF8-612B-4A23-8471-B4CA10A784A8}" type="datetimeFigureOut">
              <a:rPr lang="en-US" smtClean="0"/>
              <a:t>5/15/2013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FF9286D-1E1C-449A-A6F7-C9C2EDF33D82}" type="slidenum">
              <a:rPr lang="en-US" smtClean="0"/>
              <a:t>‹#›</a:t>
            </a:fld>
            <a:endParaRPr lang="en-US"/>
          </a:p>
        </p:txBody>
      </p:sp>
    </p:spTree>
    <p:extLst>
      <p:ext uri="{BB962C8B-B14F-4D97-AF65-F5344CB8AC3E}">
        <p14:creationId xmlns:p14="http://schemas.microsoft.com/office/powerpoint/2010/main" val="10141586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3436BF8-612B-4A23-8471-B4CA10A784A8}" type="datetimeFigureOut">
              <a:rPr lang="en-US" smtClean="0"/>
              <a:t>5/15/2013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FF9286D-1E1C-449A-A6F7-C9C2EDF33D82}" type="slidenum">
              <a:rPr lang="en-US" smtClean="0"/>
              <a:t>‹#›</a:t>
            </a:fld>
            <a:endParaRPr lang="en-US"/>
          </a:p>
        </p:txBody>
      </p:sp>
    </p:spTree>
    <p:extLst>
      <p:ext uri="{BB962C8B-B14F-4D97-AF65-F5344CB8AC3E}">
        <p14:creationId xmlns:p14="http://schemas.microsoft.com/office/powerpoint/2010/main" val="173680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3436BF8-612B-4A23-8471-B4CA10A784A8}" type="datetimeFigureOut">
              <a:rPr lang="en-US" smtClean="0"/>
              <a:t>5/15/2013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FF9286D-1E1C-449A-A6F7-C9C2EDF33D82}" type="slidenum">
              <a:rPr lang="en-US" smtClean="0"/>
              <a:t>‹#›</a:t>
            </a:fld>
            <a:endParaRPr lang="en-US"/>
          </a:p>
        </p:txBody>
      </p:sp>
    </p:spTree>
    <p:extLst>
      <p:ext uri="{BB962C8B-B14F-4D97-AF65-F5344CB8AC3E}">
        <p14:creationId xmlns:p14="http://schemas.microsoft.com/office/powerpoint/2010/main" val="32967374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3436BF8-612B-4A23-8471-B4CA10A784A8}" type="datetimeFigureOut">
              <a:rPr lang="en-US" smtClean="0"/>
              <a:t>5/15/2013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FF9286D-1E1C-449A-A6F7-C9C2EDF33D82}" type="slidenum">
              <a:rPr lang="en-US" smtClean="0"/>
              <a:t>‹#›</a:t>
            </a:fld>
            <a:endParaRPr lang="en-US"/>
          </a:p>
        </p:txBody>
      </p:sp>
    </p:spTree>
    <p:extLst>
      <p:ext uri="{BB962C8B-B14F-4D97-AF65-F5344CB8AC3E}">
        <p14:creationId xmlns:p14="http://schemas.microsoft.com/office/powerpoint/2010/main" val="238654271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png"/><Relationship Id="rId1" Type="http://schemas.openxmlformats.org/officeDocument/2006/relationships/slideLayout" Target="../slideLayouts/slideLayout2.xml"/><Relationship Id="rId4" Type="http://schemas.openxmlformats.org/officeDocument/2006/relationships/image" Target="../media/image15.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6.jpg"/><Relationship Id="rId7" Type="http://schemas.openxmlformats.org/officeDocument/2006/relationships/image" Target="../media/image20.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9.jpeg"/><Relationship Id="rId5" Type="http://schemas.openxmlformats.org/officeDocument/2006/relationships/image" Target="../media/image17.jpeg"/><Relationship Id="rId4" Type="http://schemas.openxmlformats.org/officeDocument/2006/relationships/image" Target="../media/image18.jpeg"/></Relationships>
</file>

<file path=ppt/slides/_rels/slide1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2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28600" y="1371601"/>
            <a:ext cx="8686800" cy="2228850"/>
          </a:xfrm>
        </p:spPr>
        <p:txBody>
          <a:bodyPr>
            <a:normAutofit fontScale="90000"/>
          </a:bodyPr>
          <a:lstStyle/>
          <a:p>
            <a:r>
              <a:rPr lang="en-US" dirty="0" smtClean="0">
                <a:solidFill>
                  <a:srgbClr val="C00000"/>
                </a:solidFill>
                <a:latin typeface="Comic Sans MS" pitchFamily="66" charset="0"/>
              </a:rPr>
              <a:t>Global Seismic Tomography: Why We Need GSN and GABBA (Global Array of Broad–Band Arrays</a:t>
            </a:r>
            <a:r>
              <a:rPr lang="en-US" i="1" dirty="0" smtClean="0"/>
              <a:t/>
            </a:r>
            <a:br>
              <a:rPr lang="en-US" i="1" dirty="0" smtClean="0"/>
            </a:br>
            <a:endParaRPr lang="en-US" i="1" dirty="0"/>
          </a:p>
        </p:txBody>
      </p:sp>
      <p:sp>
        <p:nvSpPr>
          <p:cNvPr id="3" name="Subtitle 2"/>
          <p:cNvSpPr>
            <a:spLocks noGrp="1"/>
          </p:cNvSpPr>
          <p:nvPr>
            <p:ph type="subTitle" idx="1"/>
          </p:nvPr>
        </p:nvSpPr>
        <p:spPr>
          <a:xfrm>
            <a:off x="1371600" y="3886200"/>
            <a:ext cx="6400800" cy="1371600"/>
          </a:xfrm>
        </p:spPr>
        <p:txBody>
          <a:bodyPr/>
          <a:lstStyle/>
          <a:p>
            <a:r>
              <a:rPr lang="en-US" dirty="0" smtClean="0">
                <a:solidFill>
                  <a:srgbClr val="0070C0"/>
                </a:solidFill>
                <a:latin typeface="Comic Sans MS" pitchFamily="66" charset="0"/>
              </a:rPr>
              <a:t>Adam M. Dziewonski</a:t>
            </a:r>
          </a:p>
          <a:p>
            <a:r>
              <a:rPr lang="en-US" dirty="0" smtClean="0">
                <a:solidFill>
                  <a:srgbClr val="0070C0"/>
                </a:solidFill>
                <a:latin typeface="Comic Sans MS" pitchFamily="66" charset="0"/>
              </a:rPr>
              <a:t>Harvard University</a:t>
            </a:r>
            <a:endParaRPr lang="en-US" dirty="0">
              <a:solidFill>
                <a:srgbClr val="0070C0"/>
              </a:solidFill>
              <a:latin typeface="Comic Sans MS" pitchFamily="66" charset="0"/>
            </a:endParaRPr>
          </a:p>
        </p:txBody>
      </p:sp>
      <p:sp>
        <p:nvSpPr>
          <p:cNvPr id="6" name="TextBox 5"/>
          <p:cNvSpPr txBox="1"/>
          <p:nvPr/>
        </p:nvSpPr>
        <p:spPr>
          <a:xfrm>
            <a:off x="4987133" y="6096000"/>
            <a:ext cx="3884397" cy="461665"/>
          </a:xfrm>
          <a:prstGeom prst="rect">
            <a:avLst/>
          </a:prstGeom>
          <a:noFill/>
        </p:spPr>
        <p:txBody>
          <a:bodyPr wrap="none" rtlCol="0">
            <a:spAutoFit/>
          </a:bodyPr>
          <a:lstStyle/>
          <a:p>
            <a:pPr algn="r"/>
            <a:r>
              <a:rPr lang="en-US" sz="2400" i="1" dirty="0" smtClean="0">
                <a:latin typeface="Comic Sans MS" pitchFamily="66" charset="0"/>
              </a:rPr>
              <a:t>Raleigh, NC, May 15, 2013</a:t>
            </a:r>
            <a:endParaRPr lang="en-US" sz="2400" i="1" dirty="0">
              <a:latin typeface="Comic Sans MS" pitchFamily="66" charset="0"/>
            </a:endParaRPr>
          </a:p>
        </p:txBody>
      </p:sp>
    </p:spTree>
    <p:extLst>
      <p:ext uri="{BB962C8B-B14F-4D97-AF65-F5344CB8AC3E}">
        <p14:creationId xmlns:p14="http://schemas.microsoft.com/office/powerpoint/2010/main" val="36088830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026" name="Picture 2"/>
          <p:cNvPicPr>
            <a:picLocks noGrp="1" noChangeAspect="1" noChangeArrowheads="1"/>
          </p:cNvPicPr>
          <p:nvPr>
            <p:ph idx="1"/>
          </p:nvPr>
        </p:nvPicPr>
        <p:blipFill>
          <a:blip r:embed="rId2" cstate="print"/>
          <a:srcRect/>
          <a:stretch>
            <a:fillRect/>
          </a:stretch>
        </p:blipFill>
        <p:spPr bwMode="auto">
          <a:xfrm>
            <a:off x="1371600" y="1219200"/>
            <a:ext cx="6934200" cy="5384706"/>
          </a:xfrm>
          <a:prstGeom prst="rect">
            <a:avLst/>
          </a:prstGeom>
          <a:noFill/>
          <a:ln w="9525">
            <a:noFill/>
            <a:miter lim="800000"/>
            <a:headEnd/>
            <a:tailEnd/>
          </a:ln>
        </p:spPr>
      </p:pic>
      <p:sp>
        <p:nvSpPr>
          <p:cNvPr id="4" name="Text Placeholder 3"/>
          <p:cNvSpPr>
            <a:spLocks noGrp="1"/>
          </p:cNvSpPr>
          <p:nvPr>
            <p:ph type="body" sz="half" idx="2"/>
          </p:nvPr>
        </p:nvSpPr>
        <p:spPr/>
        <p:txBody>
          <a:bodyPr/>
          <a:lstStyle/>
          <a:p>
            <a:endParaRPr lang="en-US"/>
          </a:p>
        </p:txBody>
      </p:sp>
      <p:sp>
        <p:nvSpPr>
          <p:cNvPr id="6" name="TextBox 5"/>
          <p:cNvSpPr txBox="1"/>
          <p:nvPr/>
        </p:nvSpPr>
        <p:spPr>
          <a:xfrm>
            <a:off x="2895600" y="152400"/>
            <a:ext cx="3722494" cy="584775"/>
          </a:xfrm>
          <a:prstGeom prst="rect">
            <a:avLst/>
          </a:prstGeom>
          <a:noFill/>
        </p:spPr>
        <p:txBody>
          <a:bodyPr wrap="none" rtlCol="0">
            <a:spAutoFit/>
          </a:bodyPr>
          <a:lstStyle/>
          <a:p>
            <a:pPr algn="ctr"/>
            <a:r>
              <a:rPr lang="en-US" sz="3200" dirty="0" smtClean="0">
                <a:solidFill>
                  <a:srgbClr val="C00000"/>
                </a:solidFill>
                <a:latin typeface="Comic Sans MS" pitchFamily="66" charset="0"/>
              </a:rPr>
              <a:t>The Abyssal Layer</a:t>
            </a:r>
            <a:endParaRPr lang="en-US" sz="3200" dirty="0">
              <a:solidFill>
                <a:srgbClr val="C00000"/>
              </a:solidFill>
              <a:latin typeface="Comic Sans MS" pitchFamily="66" charset="0"/>
            </a:endParaRPr>
          </a:p>
        </p:txBody>
      </p:sp>
      <p:sp>
        <p:nvSpPr>
          <p:cNvPr id="7" name="TextBox 6"/>
          <p:cNvSpPr txBox="1"/>
          <p:nvPr/>
        </p:nvSpPr>
        <p:spPr>
          <a:xfrm>
            <a:off x="2488952" y="762000"/>
            <a:ext cx="1593706" cy="461665"/>
          </a:xfrm>
          <a:prstGeom prst="rect">
            <a:avLst/>
          </a:prstGeom>
          <a:noFill/>
        </p:spPr>
        <p:txBody>
          <a:bodyPr wrap="none" rtlCol="0">
            <a:spAutoFit/>
          </a:bodyPr>
          <a:lstStyle/>
          <a:p>
            <a:pPr algn="ctr"/>
            <a:r>
              <a:rPr lang="en-US" sz="2400" dirty="0" smtClean="0">
                <a:latin typeface="Comic Sans MS" pitchFamily="66" charset="0"/>
              </a:rPr>
              <a:t>Velocities</a:t>
            </a:r>
            <a:endParaRPr lang="en-US" sz="2400" dirty="0">
              <a:latin typeface="Comic Sans MS" pitchFamily="66" charset="0"/>
            </a:endParaRPr>
          </a:p>
        </p:txBody>
      </p:sp>
      <p:sp>
        <p:nvSpPr>
          <p:cNvPr id="8" name="TextBox 7"/>
          <p:cNvSpPr txBox="1"/>
          <p:nvPr/>
        </p:nvSpPr>
        <p:spPr>
          <a:xfrm>
            <a:off x="5257800" y="762000"/>
            <a:ext cx="2651688" cy="461665"/>
          </a:xfrm>
          <a:prstGeom prst="rect">
            <a:avLst/>
          </a:prstGeom>
          <a:noFill/>
        </p:spPr>
        <p:txBody>
          <a:bodyPr wrap="none" rtlCol="0">
            <a:spAutoFit/>
          </a:bodyPr>
          <a:lstStyle/>
          <a:p>
            <a:pPr algn="ctr"/>
            <a:r>
              <a:rPr lang="en-US" sz="2400" dirty="0" smtClean="0">
                <a:latin typeface="Comic Sans MS" pitchFamily="66" charset="0"/>
              </a:rPr>
              <a:t>Velocity gradient</a:t>
            </a:r>
            <a:endParaRPr lang="en-US" sz="2400" dirty="0">
              <a:latin typeface="Comic Sans MS" pitchFamily="66" charset="0"/>
            </a:endParaRPr>
          </a:p>
        </p:txBody>
      </p:sp>
    </p:spTree>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33400"/>
            <a:ext cx="9144000" cy="792162"/>
          </a:xfrm>
        </p:spPr>
        <p:txBody>
          <a:bodyPr>
            <a:noAutofit/>
          </a:bodyPr>
          <a:lstStyle/>
          <a:p>
            <a:r>
              <a:rPr lang="en-US" sz="4000" dirty="0" smtClean="0"/>
              <a:t/>
            </a:r>
            <a:br>
              <a:rPr lang="en-US" sz="4000" dirty="0" smtClean="0"/>
            </a:br>
            <a:endParaRPr lang="en-US" sz="4000" dirty="0"/>
          </a:p>
        </p:txBody>
      </p:sp>
      <p:pic>
        <p:nvPicPr>
          <p:cNvPr id="4098" name="Picture 2"/>
          <p:cNvPicPr>
            <a:picLocks noGrp="1" noChangeAspect="1" noChangeArrowheads="1"/>
          </p:cNvPicPr>
          <p:nvPr>
            <p:ph idx="1"/>
          </p:nvPr>
        </p:nvPicPr>
        <p:blipFill>
          <a:blip r:embed="rId2" cstate="print"/>
          <a:srcRect/>
          <a:stretch>
            <a:fillRect/>
          </a:stretch>
        </p:blipFill>
        <p:spPr bwMode="auto">
          <a:xfrm>
            <a:off x="541875" y="1600200"/>
            <a:ext cx="8060250" cy="4525963"/>
          </a:xfrm>
          <a:prstGeom prst="rect">
            <a:avLst/>
          </a:prstGeom>
          <a:noFill/>
          <a:ln w="9525">
            <a:noFill/>
            <a:miter lim="800000"/>
            <a:headEnd/>
            <a:tailEnd/>
          </a:ln>
        </p:spPr>
      </p:pic>
      <p:sp>
        <p:nvSpPr>
          <p:cNvPr id="4" name="TextBox 3"/>
          <p:cNvSpPr txBox="1"/>
          <p:nvPr/>
        </p:nvSpPr>
        <p:spPr>
          <a:xfrm>
            <a:off x="0" y="6172200"/>
            <a:ext cx="1095172" cy="400110"/>
          </a:xfrm>
          <a:prstGeom prst="rect">
            <a:avLst/>
          </a:prstGeom>
          <a:noFill/>
        </p:spPr>
        <p:txBody>
          <a:bodyPr wrap="none" rtlCol="0">
            <a:spAutoFit/>
          </a:bodyPr>
          <a:lstStyle/>
          <a:p>
            <a:r>
              <a:rPr lang="en-US" sz="2000" dirty="0" smtClean="0">
                <a:latin typeface="Comic Sans MS" pitchFamily="66" charset="0"/>
              </a:rPr>
              <a:t>All slow</a:t>
            </a:r>
            <a:endParaRPr lang="en-US" sz="2000" dirty="0">
              <a:latin typeface="Comic Sans MS" pitchFamily="66" charset="0"/>
            </a:endParaRPr>
          </a:p>
        </p:txBody>
      </p:sp>
      <p:sp>
        <p:nvSpPr>
          <p:cNvPr id="5" name="TextBox 4"/>
          <p:cNvSpPr txBox="1"/>
          <p:nvPr/>
        </p:nvSpPr>
        <p:spPr>
          <a:xfrm>
            <a:off x="2438400" y="6172200"/>
            <a:ext cx="1096775" cy="400110"/>
          </a:xfrm>
          <a:prstGeom prst="rect">
            <a:avLst/>
          </a:prstGeom>
          <a:noFill/>
        </p:spPr>
        <p:txBody>
          <a:bodyPr wrap="none" rtlCol="0">
            <a:spAutoFit/>
          </a:bodyPr>
          <a:lstStyle/>
          <a:p>
            <a:r>
              <a:rPr lang="en-US" sz="2000" dirty="0" smtClean="0">
                <a:latin typeface="Comic Sans MS" pitchFamily="66" charset="0"/>
              </a:rPr>
              <a:t>All fast</a:t>
            </a:r>
            <a:endParaRPr lang="en-US" sz="2000" dirty="0">
              <a:latin typeface="Comic Sans MS" pitchFamily="66" charset="0"/>
            </a:endParaRPr>
          </a:p>
        </p:txBody>
      </p:sp>
      <p:sp>
        <p:nvSpPr>
          <p:cNvPr id="6" name="TextBox 5"/>
          <p:cNvSpPr txBox="1"/>
          <p:nvPr/>
        </p:nvSpPr>
        <p:spPr>
          <a:xfrm>
            <a:off x="-141042" y="304800"/>
            <a:ext cx="9285042" cy="1292662"/>
          </a:xfrm>
          <a:prstGeom prst="rect">
            <a:avLst/>
          </a:prstGeom>
          <a:noFill/>
        </p:spPr>
        <p:txBody>
          <a:bodyPr wrap="none" rtlCol="0">
            <a:spAutoFit/>
          </a:bodyPr>
          <a:lstStyle/>
          <a:p>
            <a:pPr algn="ctr">
              <a:defRPr/>
            </a:pPr>
            <a:r>
              <a:rPr lang="en-US" sz="3000" dirty="0" smtClean="0">
                <a:solidFill>
                  <a:schemeClr val="tx1">
                    <a:lumMod val="85000"/>
                    <a:lumOff val="15000"/>
                  </a:schemeClr>
                </a:solidFill>
                <a:latin typeface="Comic Sans MS" pitchFamily="66" charset="0"/>
              </a:rPr>
              <a:t>How similar are </a:t>
            </a:r>
            <a:r>
              <a:rPr lang="en-US" sz="3000" dirty="0" err="1" smtClean="0">
                <a:solidFill>
                  <a:schemeClr val="tx1">
                    <a:lumMod val="85000"/>
                    <a:lumOff val="15000"/>
                  </a:schemeClr>
                </a:solidFill>
                <a:latin typeface="Comic Sans MS" pitchFamily="66" charset="0"/>
              </a:rPr>
              <a:t>regionalizations</a:t>
            </a:r>
            <a:r>
              <a:rPr lang="en-US" sz="3000" dirty="0" smtClean="0">
                <a:solidFill>
                  <a:schemeClr val="tx1">
                    <a:lumMod val="85000"/>
                    <a:lumOff val="15000"/>
                  </a:schemeClr>
                </a:solidFill>
                <a:latin typeface="Comic Sans MS" pitchFamily="66" charset="0"/>
              </a:rPr>
              <a:t> based on cluster</a:t>
            </a:r>
          </a:p>
          <a:p>
            <a:pPr algn="ctr">
              <a:defRPr/>
            </a:pPr>
            <a:r>
              <a:rPr lang="en-US" sz="3000" dirty="0" smtClean="0">
                <a:solidFill>
                  <a:schemeClr val="tx1">
                    <a:lumMod val="85000"/>
                    <a:lumOff val="15000"/>
                  </a:schemeClr>
                </a:solidFill>
                <a:latin typeface="Comic Sans MS" pitchFamily="66" charset="0"/>
              </a:rPr>
              <a:t> analysis of different tomographic models?</a:t>
            </a:r>
            <a:endParaRPr lang="en-US" sz="3000" dirty="0" smtClean="0">
              <a:latin typeface="Comic Sans MS" pitchFamily="66" charset="0"/>
            </a:endParaRPr>
          </a:p>
          <a:p>
            <a:endParaRPr lang="en-US" dirty="0"/>
          </a:p>
        </p:txBody>
      </p:sp>
      <p:sp>
        <p:nvSpPr>
          <p:cNvPr id="7" name="TextBox 6"/>
          <p:cNvSpPr txBox="1"/>
          <p:nvPr/>
        </p:nvSpPr>
        <p:spPr>
          <a:xfrm>
            <a:off x="5029200" y="5715000"/>
            <a:ext cx="3815468" cy="1077218"/>
          </a:xfrm>
          <a:prstGeom prst="rect">
            <a:avLst/>
          </a:prstGeom>
          <a:noFill/>
        </p:spPr>
        <p:txBody>
          <a:bodyPr wrap="none" rtlCol="0">
            <a:spAutoFit/>
          </a:bodyPr>
          <a:lstStyle/>
          <a:p>
            <a:r>
              <a:rPr lang="en-US" sz="3200" dirty="0" smtClean="0">
                <a:latin typeface="Comic Sans MS" pitchFamily="66" charset="0"/>
              </a:rPr>
              <a:t>Five models voting:</a:t>
            </a:r>
          </a:p>
          <a:p>
            <a:r>
              <a:rPr lang="en-US" sz="3200" dirty="0" smtClean="0">
                <a:latin typeface="Comic Sans MS" pitchFamily="66" charset="0"/>
              </a:rPr>
              <a:t> “Slow” or “Fast”</a:t>
            </a:r>
            <a:endParaRPr lang="en-US" sz="3200" dirty="0"/>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Comic Sans MS" pitchFamily="66" charset="0"/>
              </a:rPr>
              <a:t>Waveform modeling check</a:t>
            </a:r>
            <a:endParaRPr lang="en-US" dirty="0">
              <a:latin typeface="Comic Sans MS" pitchFamily="66" charset="0"/>
            </a:endParaRPr>
          </a:p>
        </p:txBody>
      </p:sp>
      <p:pic>
        <p:nvPicPr>
          <p:cNvPr id="8194" name="Picture 2"/>
          <p:cNvPicPr>
            <a:picLocks noGrp="1" noChangeAspect="1" noChangeArrowheads="1"/>
          </p:cNvPicPr>
          <p:nvPr>
            <p:ph idx="1"/>
          </p:nvPr>
        </p:nvPicPr>
        <p:blipFill>
          <a:blip r:embed="rId2" cstate="print"/>
          <a:srcRect/>
          <a:stretch>
            <a:fillRect/>
          </a:stretch>
        </p:blipFill>
        <p:spPr bwMode="auto">
          <a:xfrm>
            <a:off x="1352795" y="1600200"/>
            <a:ext cx="6438409" cy="452596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Comic Sans MS" pitchFamily="66" charset="0"/>
              </a:rPr>
              <a:t>Voting vs. harmonic order</a:t>
            </a:r>
            <a:endParaRPr lang="en-US" dirty="0">
              <a:latin typeface="Comic Sans MS" pitchFamily="66" charset="0"/>
            </a:endParaRPr>
          </a:p>
        </p:txBody>
      </p:sp>
      <p:pic>
        <p:nvPicPr>
          <p:cNvPr id="4" name="Content Placeholder 3" descr="Voting_vs_Lmax.jpg"/>
          <p:cNvPicPr>
            <a:picLocks noGrp="1" noChangeAspect="1"/>
          </p:cNvPicPr>
          <p:nvPr>
            <p:ph idx="1"/>
          </p:nvPr>
        </p:nvPicPr>
        <p:blipFill>
          <a:blip r:embed="rId2" cstate="print">
            <a:extLst>
              <a:ext uri="{BEBA8EAE-BF5A-486C-A8C5-ECC9F3942E4B}">
                <a14:imgProps xmlns:a14="http://schemas.microsoft.com/office/drawing/2010/main">
                  <a14:imgLayer r:embed="rId3">
                    <a14:imgEffect>
                      <a14:colorTemperature colorTemp="7200"/>
                    </a14:imgEffect>
                    <a14:imgEffect>
                      <a14:brightnessContrast bright="20000"/>
                    </a14:imgEffect>
                  </a14:imgLayer>
                </a14:imgProps>
              </a:ext>
            </a:extLst>
          </a:blip>
          <a:stretch>
            <a:fillRect/>
          </a:stretch>
        </p:blipFill>
        <p:spPr>
          <a:xfrm>
            <a:off x="762000" y="1600200"/>
            <a:ext cx="8134321" cy="4525963"/>
          </a:xfrm>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4953000" cy="1600200"/>
          </a:xfrm>
        </p:spPr>
        <p:txBody>
          <a:bodyPr>
            <a:noAutofit/>
          </a:bodyPr>
          <a:lstStyle/>
          <a:p>
            <a:r>
              <a:rPr lang="en-US" sz="2800" dirty="0" smtClean="0">
                <a:latin typeface="Comic Sans MS" pitchFamily="66" charset="0"/>
              </a:rPr>
              <a:t>What happens to the Superplumes in the middle mantle?</a:t>
            </a:r>
            <a:endParaRPr lang="en-US" sz="2800" dirty="0">
              <a:latin typeface="Comic Sans MS" pitchFamily="66" charset="0"/>
            </a:endParaRPr>
          </a:p>
        </p:txBody>
      </p:sp>
      <p:pic>
        <p:nvPicPr>
          <p:cNvPr id="5122" name="Picture 2"/>
          <p:cNvPicPr>
            <a:picLocks noGrp="1" noChangeAspect="1" noChangeArrowheads="1"/>
          </p:cNvPicPr>
          <p:nvPr>
            <p:ph idx="1"/>
          </p:nvPr>
        </p:nvPicPr>
        <p:blipFill>
          <a:blip r:embed="rId2" cstate="print"/>
          <a:srcRect t="6734" r="49047"/>
          <a:stretch>
            <a:fillRect/>
          </a:stretch>
        </p:blipFill>
        <p:spPr bwMode="auto">
          <a:xfrm>
            <a:off x="609600" y="2057400"/>
            <a:ext cx="4073666" cy="4221163"/>
          </a:xfrm>
          <a:prstGeom prst="rect">
            <a:avLst/>
          </a:prstGeom>
          <a:noFill/>
          <a:ln w="9525">
            <a:noFill/>
            <a:miter lim="800000"/>
            <a:headEnd/>
            <a:tailEnd/>
          </a:ln>
        </p:spPr>
      </p:pic>
      <p:pic>
        <p:nvPicPr>
          <p:cNvPr id="4" name="Picture 2"/>
          <p:cNvPicPr>
            <a:picLocks noChangeAspect="1" noChangeArrowheads="1"/>
          </p:cNvPicPr>
          <p:nvPr/>
        </p:nvPicPr>
        <p:blipFill>
          <a:blip r:embed="rId2" cstate="print"/>
          <a:srcRect l="42375" t="47141" r="39516" b="39390"/>
          <a:stretch>
            <a:fillRect/>
          </a:stretch>
        </p:blipFill>
        <p:spPr bwMode="auto">
          <a:xfrm>
            <a:off x="228600" y="5943600"/>
            <a:ext cx="1447800" cy="609600"/>
          </a:xfrm>
          <a:prstGeom prst="rect">
            <a:avLst/>
          </a:prstGeom>
          <a:noFill/>
          <a:ln w="9525">
            <a:noFill/>
            <a:miter lim="800000"/>
            <a:headEnd/>
            <a:tailEnd/>
          </a:ln>
        </p:spPr>
      </p:pic>
      <p:sp>
        <p:nvSpPr>
          <p:cNvPr id="5" name="Rectangle 4"/>
          <p:cNvSpPr/>
          <p:nvPr/>
        </p:nvSpPr>
        <p:spPr>
          <a:xfrm>
            <a:off x="4648200" y="3810000"/>
            <a:ext cx="838200" cy="457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2"/>
          <p:cNvPicPr>
            <a:picLocks noChangeAspect="1" noChangeArrowheads="1"/>
          </p:cNvPicPr>
          <p:nvPr/>
        </p:nvPicPr>
        <p:blipFill>
          <a:blip r:embed="rId2" cstate="print"/>
          <a:srcRect l="43328" t="90916" r="41422"/>
          <a:stretch>
            <a:fillRect/>
          </a:stretch>
        </p:blipFill>
        <p:spPr bwMode="auto">
          <a:xfrm>
            <a:off x="3352800" y="6172200"/>
            <a:ext cx="1219200" cy="411163"/>
          </a:xfrm>
          <a:prstGeom prst="rect">
            <a:avLst/>
          </a:prstGeom>
          <a:noFill/>
          <a:ln w="9525">
            <a:noFill/>
            <a:miter lim="800000"/>
            <a:headEnd/>
            <a:tailEnd/>
          </a:ln>
        </p:spPr>
      </p:pic>
      <p:sp>
        <p:nvSpPr>
          <p:cNvPr id="7" name="Rectangle 6"/>
          <p:cNvSpPr/>
          <p:nvPr/>
        </p:nvSpPr>
        <p:spPr>
          <a:xfrm>
            <a:off x="4724400" y="5638800"/>
            <a:ext cx="609600" cy="304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6" descr="C:\presentations\jpeg_transparencies\scanned_tranparencies\megaplumes_caltech.jpg"/>
          <p:cNvPicPr>
            <a:picLocks noChangeAspect="1" noChangeArrowheads="1"/>
          </p:cNvPicPr>
          <p:nvPr/>
        </p:nvPicPr>
        <p:blipFill>
          <a:blip r:embed="rId3" cstate="print"/>
          <a:srcRect l="8030" t="53350" r="14860"/>
          <a:stretch>
            <a:fillRect/>
          </a:stretch>
        </p:blipFill>
        <p:spPr>
          <a:xfrm>
            <a:off x="4953000" y="3429000"/>
            <a:ext cx="3429000" cy="3200400"/>
          </a:xfrm>
          <a:prstGeom prst="rect">
            <a:avLst/>
          </a:prstGeom>
          <a:noFill/>
          <a:ln/>
        </p:spPr>
      </p:pic>
      <p:pic>
        <p:nvPicPr>
          <p:cNvPr id="10" name="Picture 7" descr="C:\presentations\jpeg_transparencies\scanned_tranparencies\megaplumes_scripps.jpg"/>
          <p:cNvPicPr>
            <a:picLocks noChangeAspect="1" noChangeArrowheads="1"/>
          </p:cNvPicPr>
          <p:nvPr/>
        </p:nvPicPr>
        <p:blipFill>
          <a:blip r:embed="rId4" cstate="print"/>
          <a:srcRect l="14184" t="53360" r="12874" b="1074"/>
          <a:stretch>
            <a:fillRect/>
          </a:stretch>
        </p:blipFill>
        <p:spPr bwMode="auto">
          <a:xfrm>
            <a:off x="5105400" y="228600"/>
            <a:ext cx="3124200" cy="3052233"/>
          </a:xfrm>
          <a:prstGeom prst="rect">
            <a:avLst/>
          </a:prstGeom>
          <a:noFill/>
        </p:spPr>
      </p:pic>
      <p:sp>
        <p:nvSpPr>
          <p:cNvPr id="11" name="Rectangle 10"/>
          <p:cNvSpPr/>
          <p:nvPr/>
        </p:nvSpPr>
        <p:spPr>
          <a:xfrm>
            <a:off x="3962400" y="4038600"/>
            <a:ext cx="762000" cy="381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4114800" y="5867400"/>
            <a:ext cx="457200" cy="228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6756808" y="2971800"/>
            <a:ext cx="2486578" cy="400110"/>
          </a:xfrm>
          <a:prstGeom prst="rect">
            <a:avLst/>
          </a:prstGeom>
          <a:noFill/>
        </p:spPr>
        <p:txBody>
          <a:bodyPr wrap="none" rtlCol="0">
            <a:spAutoFit/>
          </a:bodyPr>
          <a:lstStyle/>
          <a:p>
            <a:r>
              <a:rPr lang="en-US" sz="2000" dirty="0" smtClean="0">
                <a:latin typeface="Comic Sans MS" pitchFamily="66" charset="0"/>
              </a:rPr>
              <a:t>Masters</a:t>
            </a:r>
            <a:r>
              <a:rPr lang="en-US" dirty="0" smtClean="0">
                <a:latin typeface="Comic Sans MS" pitchFamily="66" charset="0"/>
              </a:rPr>
              <a:t> et al., 2000</a:t>
            </a:r>
            <a:endParaRPr lang="en-US" dirty="0">
              <a:latin typeface="Comic Sans MS" pitchFamily="66" charset="0"/>
            </a:endParaRPr>
          </a:p>
        </p:txBody>
      </p:sp>
      <p:sp>
        <p:nvSpPr>
          <p:cNvPr id="14" name="TextBox 13"/>
          <p:cNvSpPr txBox="1"/>
          <p:nvPr/>
        </p:nvSpPr>
        <p:spPr>
          <a:xfrm>
            <a:off x="6593302" y="6324600"/>
            <a:ext cx="2550698" cy="400110"/>
          </a:xfrm>
          <a:prstGeom prst="rect">
            <a:avLst/>
          </a:prstGeom>
          <a:noFill/>
        </p:spPr>
        <p:txBody>
          <a:bodyPr wrap="none" rtlCol="0">
            <a:spAutoFit/>
          </a:bodyPr>
          <a:lstStyle/>
          <a:p>
            <a:r>
              <a:rPr lang="en-US" sz="2000" dirty="0" smtClean="0">
                <a:latin typeface="Comic Sans MS" pitchFamily="66" charset="0"/>
              </a:rPr>
              <a:t>Ritsema et al., 1999</a:t>
            </a:r>
            <a:endParaRPr lang="en-US" sz="2000" dirty="0">
              <a:latin typeface="Comic Sans MS" pitchFamily="66" charset="0"/>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143000"/>
          </a:xfrm>
        </p:spPr>
        <p:txBody>
          <a:bodyPr/>
          <a:lstStyle/>
          <a:p>
            <a:r>
              <a:rPr lang="en-US" sz="4000" dirty="0" smtClean="0">
                <a:solidFill>
                  <a:srgbClr val="C00000"/>
                </a:solidFill>
                <a:latin typeface="Comic Sans MS" pitchFamily="66" charset="0"/>
              </a:rPr>
              <a:t>Principal Component Analysis (PCA)</a:t>
            </a:r>
            <a:endParaRPr lang="en-US" sz="4000" dirty="0">
              <a:solidFill>
                <a:srgbClr val="C00000"/>
              </a:solidFill>
              <a:latin typeface="Comic Sans MS" pitchFamily="66" charset="0"/>
            </a:endParaRPr>
          </a:p>
        </p:txBody>
      </p:sp>
      <p:sp>
        <p:nvSpPr>
          <p:cNvPr id="3" name="Content Placeholder 2"/>
          <p:cNvSpPr>
            <a:spLocks noGrp="1"/>
          </p:cNvSpPr>
          <p:nvPr>
            <p:ph idx="1"/>
          </p:nvPr>
        </p:nvSpPr>
        <p:spPr>
          <a:xfrm>
            <a:off x="228600" y="1524000"/>
            <a:ext cx="8686800" cy="5410200"/>
          </a:xfrm>
        </p:spPr>
        <p:txBody>
          <a:bodyPr>
            <a:normAutofit fontScale="92500" lnSpcReduction="10000"/>
          </a:bodyPr>
          <a:lstStyle/>
          <a:p>
            <a:pPr>
              <a:buNone/>
            </a:pPr>
            <a:r>
              <a:rPr lang="en-US" dirty="0" smtClean="0">
                <a:latin typeface="Comic Sans MS" pitchFamily="66" charset="0"/>
              </a:rPr>
              <a:t>   </a:t>
            </a:r>
            <a:r>
              <a:rPr lang="en-US" sz="2800" dirty="0" smtClean="0">
                <a:latin typeface="Comic Sans MS" pitchFamily="66" charset="0"/>
              </a:rPr>
              <a:t>A multi-dimensional function – a 3-D velocity model, for example – may be represented by a sum of multi-dimensional functions that are orthogonal: </a:t>
            </a:r>
          </a:p>
          <a:p>
            <a:pPr algn="ctr">
              <a:buNone/>
            </a:pPr>
            <a:r>
              <a:rPr lang="el-GR" sz="2800" dirty="0" smtClean="0">
                <a:latin typeface="Comic Sans MS" pitchFamily="66" charset="0"/>
              </a:rPr>
              <a:t>Δ</a:t>
            </a:r>
            <a:r>
              <a:rPr lang="en-US" sz="2800" dirty="0" smtClean="0">
                <a:latin typeface="Comic Sans MS" pitchFamily="66" charset="0"/>
              </a:rPr>
              <a:t>v(r,</a:t>
            </a:r>
            <a:r>
              <a:rPr lang="el-GR" sz="2800" dirty="0" smtClean="0">
                <a:latin typeface="Comic Sans MS" pitchFamily="66" charset="0"/>
              </a:rPr>
              <a:t>θ</a:t>
            </a:r>
            <a:r>
              <a:rPr lang="en-US" sz="2800" dirty="0" smtClean="0">
                <a:latin typeface="Comic Sans MS" pitchFamily="66" charset="0"/>
              </a:rPr>
              <a:t>,</a:t>
            </a:r>
            <a:r>
              <a:rPr lang="el-GR" sz="2800" dirty="0" smtClean="0">
                <a:latin typeface="Comic Sans MS" pitchFamily="66" charset="0"/>
              </a:rPr>
              <a:t>φ</a:t>
            </a:r>
            <a:r>
              <a:rPr lang="en-US" sz="2800" dirty="0" smtClean="0">
                <a:latin typeface="Comic Sans MS" pitchFamily="66" charset="0"/>
              </a:rPr>
              <a:t>) = ∑ </a:t>
            </a:r>
            <a:r>
              <a:rPr lang="el-GR" sz="2800" dirty="0" smtClean="0">
                <a:latin typeface="Comic Sans MS" pitchFamily="66" charset="0"/>
              </a:rPr>
              <a:t>λ</a:t>
            </a:r>
            <a:r>
              <a:rPr lang="en-US" sz="2400" i="1" dirty="0" err="1" smtClean="0">
                <a:latin typeface="Comic Sans MS" pitchFamily="66" charset="0"/>
              </a:rPr>
              <a:t>i</a:t>
            </a:r>
            <a:r>
              <a:rPr lang="en-US" sz="2400" dirty="0" smtClean="0">
                <a:latin typeface="Comic Sans MS" pitchFamily="66" charset="0"/>
              </a:rPr>
              <a:t> • </a:t>
            </a:r>
            <a:r>
              <a:rPr lang="en-US" sz="2800" dirty="0" err="1" smtClean="0">
                <a:latin typeface="Comic Sans MS" pitchFamily="66" charset="0"/>
              </a:rPr>
              <a:t>f</a:t>
            </a:r>
            <a:r>
              <a:rPr lang="en-US" sz="2000" i="1" dirty="0" err="1" smtClean="0">
                <a:latin typeface="Comic Sans MS" pitchFamily="66" charset="0"/>
              </a:rPr>
              <a:t>i</a:t>
            </a:r>
            <a:r>
              <a:rPr lang="en-US" sz="2000" dirty="0" smtClean="0">
                <a:latin typeface="Comic Sans MS" pitchFamily="66" charset="0"/>
              </a:rPr>
              <a:t> (r, </a:t>
            </a:r>
            <a:r>
              <a:rPr lang="el-GR" sz="2000" dirty="0" smtClean="0">
                <a:latin typeface="Comic Sans MS" pitchFamily="66" charset="0"/>
              </a:rPr>
              <a:t>θ</a:t>
            </a:r>
            <a:r>
              <a:rPr lang="en-US" sz="2000" dirty="0" smtClean="0">
                <a:latin typeface="Comic Sans MS" pitchFamily="66" charset="0"/>
              </a:rPr>
              <a:t>, </a:t>
            </a:r>
            <a:r>
              <a:rPr lang="el-GR" sz="2000" dirty="0" smtClean="0">
                <a:latin typeface="Comic Sans MS" pitchFamily="66" charset="0"/>
              </a:rPr>
              <a:t>φ</a:t>
            </a:r>
            <a:r>
              <a:rPr lang="en-US" sz="2000" dirty="0" smtClean="0">
                <a:latin typeface="Comic Sans MS" pitchFamily="66" charset="0"/>
              </a:rPr>
              <a:t>)</a:t>
            </a:r>
          </a:p>
          <a:p>
            <a:pPr>
              <a:buNone/>
            </a:pPr>
            <a:r>
              <a:rPr lang="en-US" sz="2400" dirty="0" smtClean="0">
                <a:latin typeface="Comic Sans MS" pitchFamily="66" charset="0"/>
              </a:rPr>
              <a:t>    Where</a:t>
            </a:r>
            <a:r>
              <a:rPr lang="en-US" sz="2800" dirty="0" smtClean="0">
                <a:latin typeface="Comic Sans MS" pitchFamily="66" charset="0"/>
              </a:rPr>
              <a:t> </a:t>
            </a:r>
            <a:r>
              <a:rPr lang="el-GR" sz="2800" dirty="0" smtClean="0">
                <a:latin typeface="Comic Sans MS" pitchFamily="66" charset="0"/>
              </a:rPr>
              <a:t>λ</a:t>
            </a:r>
            <a:r>
              <a:rPr lang="en-US" sz="2800" i="1" dirty="0" err="1" smtClean="0">
                <a:latin typeface="Comic Sans MS" pitchFamily="66" charset="0"/>
              </a:rPr>
              <a:t>i</a:t>
            </a:r>
            <a:r>
              <a:rPr lang="en-US" sz="2800" dirty="0" smtClean="0">
                <a:latin typeface="Comic Sans MS" pitchFamily="66" charset="0"/>
              </a:rPr>
              <a:t>  are </a:t>
            </a:r>
            <a:r>
              <a:rPr lang="en-US" sz="2800" dirty="0" err="1" smtClean="0">
                <a:latin typeface="Comic Sans MS" pitchFamily="66" charset="0"/>
              </a:rPr>
              <a:t>eigenvalues</a:t>
            </a:r>
            <a:r>
              <a:rPr lang="en-US" sz="2800" dirty="0" smtClean="0">
                <a:latin typeface="Comic Sans MS" pitchFamily="66" charset="0"/>
              </a:rPr>
              <a:t> and </a:t>
            </a:r>
          </a:p>
          <a:p>
            <a:pPr algn="ctr">
              <a:buNone/>
            </a:pPr>
            <a:r>
              <a:rPr lang="en-US" sz="2800" dirty="0" smtClean="0">
                <a:latin typeface="Comic Sans MS" pitchFamily="66" charset="0"/>
              </a:rPr>
              <a:t>∫ </a:t>
            </a:r>
            <a:r>
              <a:rPr lang="en-US" sz="2800" dirty="0" err="1" smtClean="0">
                <a:latin typeface="Comic Sans MS" pitchFamily="66" charset="0"/>
              </a:rPr>
              <a:t>f</a:t>
            </a:r>
            <a:r>
              <a:rPr lang="en-US" sz="2400" i="1" dirty="0" err="1" smtClean="0">
                <a:latin typeface="Comic Sans MS" pitchFamily="66" charset="0"/>
              </a:rPr>
              <a:t>i</a:t>
            </a:r>
            <a:r>
              <a:rPr lang="en-US" sz="2400" i="1" dirty="0" smtClean="0">
                <a:latin typeface="Comic Sans MS" pitchFamily="66" charset="0"/>
              </a:rPr>
              <a:t> • </a:t>
            </a:r>
            <a:r>
              <a:rPr lang="en-US" sz="2800" dirty="0" err="1" smtClean="0">
                <a:latin typeface="Comic Sans MS" pitchFamily="66" charset="0"/>
              </a:rPr>
              <a:t>f</a:t>
            </a:r>
            <a:r>
              <a:rPr lang="en-US" sz="2400" i="1" dirty="0" err="1" smtClean="0">
                <a:latin typeface="Comic Sans MS" pitchFamily="66" charset="0"/>
              </a:rPr>
              <a:t>j</a:t>
            </a:r>
            <a:r>
              <a:rPr lang="en-US" sz="2400" i="1" dirty="0" smtClean="0">
                <a:latin typeface="Comic Sans MS" pitchFamily="66" charset="0"/>
              </a:rPr>
              <a:t> </a:t>
            </a:r>
            <a:r>
              <a:rPr lang="en-US" sz="2400" i="1" dirty="0" err="1" smtClean="0">
                <a:latin typeface="Comic Sans MS" pitchFamily="66" charset="0"/>
              </a:rPr>
              <a:t>dV</a:t>
            </a:r>
            <a:r>
              <a:rPr lang="en-US" sz="2400" i="1" dirty="0" smtClean="0">
                <a:latin typeface="Comic Sans MS" pitchFamily="66" charset="0"/>
              </a:rPr>
              <a:t> </a:t>
            </a:r>
            <a:r>
              <a:rPr lang="en-US" sz="2400" dirty="0" smtClean="0">
                <a:latin typeface="Comic Sans MS" pitchFamily="66" charset="0"/>
              </a:rPr>
              <a:t> = </a:t>
            </a:r>
            <a:r>
              <a:rPr lang="el-GR" sz="2400" dirty="0" smtClean="0">
                <a:latin typeface="Comic Sans MS" pitchFamily="66" charset="0"/>
              </a:rPr>
              <a:t>δ</a:t>
            </a:r>
            <a:r>
              <a:rPr lang="en-US" sz="2400" i="1" dirty="0" err="1" smtClean="0">
                <a:latin typeface="Comic Sans MS" pitchFamily="66" charset="0"/>
              </a:rPr>
              <a:t>ij</a:t>
            </a:r>
            <a:endParaRPr lang="en-US" sz="2400" i="1" dirty="0" smtClean="0">
              <a:latin typeface="Comic Sans MS" pitchFamily="66" charset="0"/>
            </a:endParaRPr>
          </a:p>
          <a:p>
            <a:pPr>
              <a:buNone/>
            </a:pPr>
            <a:r>
              <a:rPr lang="en-US" sz="2400" i="1" dirty="0" smtClean="0">
                <a:latin typeface="Comic Sans MS" pitchFamily="66" charset="0"/>
              </a:rPr>
              <a:t>   </a:t>
            </a:r>
            <a:r>
              <a:rPr lang="en-US" sz="2800" dirty="0" smtClean="0">
                <a:latin typeface="Comic Sans MS" pitchFamily="66" charset="0"/>
              </a:rPr>
              <a:t>The advantage of PCA is to determine the importance of different elements of the model. </a:t>
            </a:r>
          </a:p>
          <a:p>
            <a:pPr>
              <a:buNone/>
            </a:pPr>
            <a:r>
              <a:rPr lang="en-US" sz="2800" dirty="0">
                <a:latin typeface="Comic Sans MS" pitchFamily="66" charset="0"/>
              </a:rPr>
              <a:t> </a:t>
            </a:r>
            <a:r>
              <a:rPr lang="en-US" sz="2800" dirty="0" smtClean="0">
                <a:latin typeface="Comic Sans MS" pitchFamily="66" charset="0"/>
              </a:rPr>
              <a:t>  Then, the model can be reconstructed using a limited number of the largest PC’s and variance reduction with respect to the </a:t>
            </a:r>
            <a:r>
              <a:rPr lang="en-US" sz="2800" dirty="0" err="1" smtClean="0">
                <a:latin typeface="Comic Sans MS" pitchFamily="66" charset="0"/>
              </a:rPr>
              <a:t>origanal</a:t>
            </a:r>
            <a:r>
              <a:rPr lang="en-US" sz="2800" dirty="0" smtClean="0">
                <a:latin typeface="Comic Sans MS" pitchFamily="66" charset="0"/>
              </a:rPr>
              <a:t> model computed.</a:t>
            </a:r>
          </a:p>
          <a:p>
            <a:pPr>
              <a:buNone/>
            </a:pPr>
            <a:r>
              <a:rPr lang="en-US" sz="2800" dirty="0">
                <a:latin typeface="Comic Sans MS" pitchFamily="66" charset="0"/>
              </a:rPr>
              <a:t> </a:t>
            </a:r>
            <a:endParaRPr lang="en-US" sz="2400" dirty="0" smtClean="0">
              <a:latin typeface="Comic Sans MS" pitchFamily="66" charset="0"/>
            </a:endParaRPr>
          </a:p>
          <a:p>
            <a:pPr>
              <a:buNone/>
            </a:pPr>
            <a:r>
              <a:rPr lang="en-US" sz="2800" i="1" dirty="0" smtClean="0">
                <a:latin typeface="Comic Sans MS" pitchFamily="66" charset="0"/>
              </a:rPr>
              <a:t>   </a:t>
            </a:r>
            <a:endParaRPr lang="en-US" sz="2800" dirty="0">
              <a:latin typeface="Comic Sans MS" pitchFamily="66" charset="0"/>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83920" y="457200"/>
            <a:ext cx="8229600" cy="792162"/>
          </a:xfrm>
        </p:spPr>
        <p:txBody>
          <a:bodyPr>
            <a:normAutofit/>
          </a:bodyPr>
          <a:lstStyle/>
          <a:p>
            <a:r>
              <a:rPr lang="en-US" sz="3200" dirty="0" smtClean="0">
                <a:latin typeface="Comic Sans MS" pitchFamily="66" charset="0"/>
              </a:rPr>
              <a:t>S362ANI Principal Components</a:t>
            </a:r>
            <a:endParaRPr lang="en-US" sz="3200" dirty="0">
              <a:latin typeface="Comic Sans MS" pitchFamily="66" charset="0"/>
            </a:endParaRPr>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57200" y="1844040"/>
            <a:ext cx="8229600" cy="4114800"/>
          </a:xfrm>
        </p:spPr>
      </p:pic>
      <p:sp>
        <p:nvSpPr>
          <p:cNvPr id="3" name="TextBox 2"/>
          <p:cNvSpPr txBox="1"/>
          <p:nvPr/>
        </p:nvSpPr>
        <p:spPr>
          <a:xfrm>
            <a:off x="1469708" y="1397615"/>
            <a:ext cx="2884123" cy="461665"/>
          </a:xfrm>
          <a:prstGeom prst="rect">
            <a:avLst/>
          </a:prstGeom>
          <a:noFill/>
        </p:spPr>
        <p:txBody>
          <a:bodyPr wrap="none" rtlCol="0">
            <a:spAutoFit/>
          </a:bodyPr>
          <a:lstStyle/>
          <a:p>
            <a:pPr algn="ctr"/>
            <a:r>
              <a:rPr lang="en-US" sz="2400" dirty="0" smtClean="0">
                <a:latin typeface="Comic Sans MS" pitchFamily="66" charset="0"/>
              </a:rPr>
              <a:t>Variance reduction</a:t>
            </a:r>
            <a:endParaRPr lang="en-US" sz="2400" dirty="0">
              <a:latin typeface="Comic Sans MS" pitchFamily="66" charset="0"/>
            </a:endParaRPr>
          </a:p>
        </p:txBody>
      </p:sp>
      <p:sp>
        <p:nvSpPr>
          <p:cNvPr id="6" name="TextBox 5"/>
          <p:cNvSpPr txBox="1"/>
          <p:nvPr/>
        </p:nvSpPr>
        <p:spPr>
          <a:xfrm>
            <a:off x="5181600" y="1408390"/>
            <a:ext cx="2478564" cy="461665"/>
          </a:xfrm>
          <a:prstGeom prst="rect">
            <a:avLst/>
          </a:prstGeom>
          <a:noFill/>
        </p:spPr>
        <p:txBody>
          <a:bodyPr wrap="none" rtlCol="0">
            <a:spAutoFit/>
          </a:bodyPr>
          <a:lstStyle/>
          <a:p>
            <a:pPr algn="ctr"/>
            <a:r>
              <a:rPr lang="en-US" sz="2400" dirty="0" smtClean="0">
                <a:latin typeface="Comic Sans MS" pitchFamily="66" charset="0"/>
              </a:rPr>
              <a:t>Radial functions</a:t>
            </a:r>
            <a:endParaRPr lang="en-US" sz="2400" dirty="0">
              <a:latin typeface="Comic Sans MS" pitchFamily="66" charset="0"/>
            </a:endParaRPr>
          </a:p>
        </p:txBody>
      </p:sp>
    </p:spTree>
    <p:extLst>
      <p:ext uri="{BB962C8B-B14F-4D97-AF65-F5344CB8AC3E}">
        <p14:creationId xmlns:p14="http://schemas.microsoft.com/office/powerpoint/2010/main" val="250333598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198120"/>
            <a:ext cx="8229600" cy="1143000"/>
          </a:xfrm>
        </p:spPr>
        <p:txBody>
          <a:bodyPr>
            <a:normAutofit/>
          </a:bodyPr>
          <a:lstStyle/>
          <a:p>
            <a:r>
              <a:rPr lang="en-US" sz="3200" dirty="0" smtClean="0">
                <a:latin typeface="Comic Sans MS" pitchFamily="66" charset="0"/>
              </a:rPr>
              <a:t>S362ANI horizontal functions</a:t>
            </a:r>
            <a:r>
              <a:rPr lang="en-US" sz="1600" dirty="0" smtClean="0">
                <a:latin typeface="Comic Sans MS" pitchFamily="66" charset="0"/>
              </a:rPr>
              <a:t>  </a:t>
            </a:r>
            <a:endParaRPr lang="en-US" sz="1600" dirty="0">
              <a:latin typeface="Comic Sans MS" pitchFamily="66" charset="0"/>
            </a:endParaRPr>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177528" y="1600200"/>
            <a:ext cx="6788944" cy="4525963"/>
          </a:xfrm>
        </p:spPr>
      </p:pic>
      <p:sp>
        <p:nvSpPr>
          <p:cNvPr id="3" name="TextBox 2"/>
          <p:cNvSpPr txBox="1"/>
          <p:nvPr/>
        </p:nvSpPr>
        <p:spPr>
          <a:xfrm>
            <a:off x="3091097" y="1084119"/>
            <a:ext cx="713657" cy="430887"/>
          </a:xfrm>
          <a:prstGeom prst="rect">
            <a:avLst/>
          </a:prstGeom>
          <a:noFill/>
        </p:spPr>
        <p:txBody>
          <a:bodyPr wrap="none" rtlCol="0">
            <a:spAutoFit/>
          </a:bodyPr>
          <a:lstStyle/>
          <a:p>
            <a:r>
              <a:rPr lang="en-US" sz="2200" dirty="0" smtClean="0">
                <a:latin typeface="Comic Sans MS" pitchFamily="66" charset="0"/>
              </a:rPr>
              <a:t>PC 1</a:t>
            </a:r>
            <a:endParaRPr lang="en-US" sz="2200" dirty="0">
              <a:latin typeface="Comic Sans MS" pitchFamily="66" charset="0"/>
            </a:endParaRPr>
          </a:p>
        </p:txBody>
      </p:sp>
      <p:sp>
        <p:nvSpPr>
          <p:cNvPr id="6" name="TextBox 5"/>
          <p:cNvSpPr txBox="1"/>
          <p:nvPr/>
        </p:nvSpPr>
        <p:spPr>
          <a:xfrm>
            <a:off x="6629399" y="1084121"/>
            <a:ext cx="758541" cy="430887"/>
          </a:xfrm>
          <a:prstGeom prst="rect">
            <a:avLst/>
          </a:prstGeom>
          <a:noFill/>
        </p:spPr>
        <p:txBody>
          <a:bodyPr wrap="none" rtlCol="0">
            <a:spAutoFit/>
          </a:bodyPr>
          <a:lstStyle/>
          <a:p>
            <a:r>
              <a:rPr lang="en-US" sz="2200" dirty="0" smtClean="0">
                <a:latin typeface="Comic Sans MS" pitchFamily="66" charset="0"/>
              </a:rPr>
              <a:t>PC 2</a:t>
            </a:r>
            <a:endParaRPr lang="en-US" sz="2200" dirty="0">
              <a:latin typeface="Comic Sans MS" pitchFamily="66" charset="0"/>
            </a:endParaRPr>
          </a:p>
        </p:txBody>
      </p:sp>
      <p:sp>
        <p:nvSpPr>
          <p:cNvPr id="7" name="TextBox 6"/>
          <p:cNvSpPr txBox="1"/>
          <p:nvPr/>
        </p:nvSpPr>
        <p:spPr>
          <a:xfrm>
            <a:off x="3091097" y="2706468"/>
            <a:ext cx="758541" cy="430887"/>
          </a:xfrm>
          <a:prstGeom prst="rect">
            <a:avLst/>
          </a:prstGeom>
          <a:noFill/>
        </p:spPr>
        <p:txBody>
          <a:bodyPr wrap="none" rtlCol="0">
            <a:spAutoFit/>
          </a:bodyPr>
          <a:lstStyle/>
          <a:p>
            <a:r>
              <a:rPr lang="en-US" sz="2200" dirty="0" smtClean="0">
                <a:latin typeface="Comic Sans MS" pitchFamily="66" charset="0"/>
              </a:rPr>
              <a:t>PC 3</a:t>
            </a:r>
            <a:endParaRPr lang="en-US" sz="2200" dirty="0">
              <a:latin typeface="Comic Sans MS" pitchFamily="66" charset="0"/>
            </a:endParaRPr>
          </a:p>
        </p:txBody>
      </p:sp>
      <p:sp>
        <p:nvSpPr>
          <p:cNvPr id="9" name="TextBox 8"/>
          <p:cNvSpPr txBox="1"/>
          <p:nvPr/>
        </p:nvSpPr>
        <p:spPr>
          <a:xfrm>
            <a:off x="7162800" y="2706468"/>
            <a:ext cx="184731" cy="1107996"/>
          </a:xfrm>
          <a:prstGeom prst="rect">
            <a:avLst/>
          </a:prstGeom>
          <a:noFill/>
        </p:spPr>
        <p:txBody>
          <a:bodyPr wrap="none" rtlCol="0">
            <a:spAutoFit/>
          </a:bodyPr>
          <a:lstStyle/>
          <a:p>
            <a:pPr algn="ctr"/>
            <a:endParaRPr lang="en-US" sz="2200" dirty="0" smtClean="0">
              <a:latin typeface="Comic Sans MS" pitchFamily="66" charset="0"/>
            </a:endParaRPr>
          </a:p>
          <a:p>
            <a:pPr algn="ctr"/>
            <a:endParaRPr lang="en-US" sz="2200" dirty="0">
              <a:latin typeface="Comic Sans MS" pitchFamily="66" charset="0"/>
            </a:endParaRPr>
          </a:p>
          <a:p>
            <a:pPr algn="ctr"/>
            <a:endParaRPr lang="en-US" sz="2200" dirty="0">
              <a:latin typeface="Comic Sans MS" pitchFamily="66" charset="0"/>
            </a:endParaRPr>
          </a:p>
        </p:txBody>
      </p:sp>
      <p:sp>
        <p:nvSpPr>
          <p:cNvPr id="10" name="TextBox 9"/>
          <p:cNvSpPr txBox="1"/>
          <p:nvPr/>
        </p:nvSpPr>
        <p:spPr>
          <a:xfrm>
            <a:off x="6615084" y="2684975"/>
            <a:ext cx="758541" cy="430887"/>
          </a:xfrm>
          <a:prstGeom prst="rect">
            <a:avLst/>
          </a:prstGeom>
          <a:noFill/>
        </p:spPr>
        <p:txBody>
          <a:bodyPr wrap="none" rtlCol="0">
            <a:spAutoFit/>
          </a:bodyPr>
          <a:lstStyle/>
          <a:p>
            <a:r>
              <a:rPr lang="en-US" sz="2200" dirty="0" smtClean="0">
                <a:latin typeface="Comic Sans MS" pitchFamily="66" charset="0"/>
              </a:rPr>
              <a:t>PC 4</a:t>
            </a:r>
            <a:endParaRPr lang="en-US" sz="2200" dirty="0">
              <a:latin typeface="Comic Sans MS" pitchFamily="66" charset="0"/>
            </a:endParaRPr>
          </a:p>
        </p:txBody>
      </p:sp>
      <p:sp>
        <p:nvSpPr>
          <p:cNvPr id="11" name="TextBox 10"/>
          <p:cNvSpPr txBox="1"/>
          <p:nvPr/>
        </p:nvSpPr>
        <p:spPr>
          <a:xfrm>
            <a:off x="3183463" y="4267200"/>
            <a:ext cx="758541" cy="430887"/>
          </a:xfrm>
          <a:prstGeom prst="rect">
            <a:avLst/>
          </a:prstGeom>
          <a:noFill/>
        </p:spPr>
        <p:txBody>
          <a:bodyPr wrap="none" rtlCol="0">
            <a:spAutoFit/>
          </a:bodyPr>
          <a:lstStyle/>
          <a:p>
            <a:pPr algn="ctr"/>
            <a:r>
              <a:rPr lang="en-US" sz="2200" dirty="0" smtClean="0">
                <a:latin typeface="Comic Sans MS" pitchFamily="66" charset="0"/>
              </a:rPr>
              <a:t>PC 5</a:t>
            </a:r>
            <a:endParaRPr lang="en-US" sz="2200" dirty="0">
              <a:latin typeface="Comic Sans MS" pitchFamily="66" charset="0"/>
            </a:endParaRPr>
          </a:p>
        </p:txBody>
      </p:sp>
      <p:sp>
        <p:nvSpPr>
          <p:cNvPr id="12" name="TextBox 11"/>
          <p:cNvSpPr txBox="1"/>
          <p:nvPr/>
        </p:nvSpPr>
        <p:spPr>
          <a:xfrm>
            <a:off x="6707450" y="4267200"/>
            <a:ext cx="758541" cy="430887"/>
          </a:xfrm>
          <a:prstGeom prst="rect">
            <a:avLst/>
          </a:prstGeom>
          <a:noFill/>
        </p:spPr>
        <p:txBody>
          <a:bodyPr wrap="none" rtlCol="0">
            <a:spAutoFit/>
          </a:bodyPr>
          <a:lstStyle/>
          <a:p>
            <a:pPr algn="ctr"/>
            <a:r>
              <a:rPr lang="en-US" sz="2200" dirty="0" smtClean="0">
                <a:latin typeface="Comic Sans MS" pitchFamily="66" charset="0"/>
              </a:rPr>
              <a:t>PC 6</a:t>
            </a:r>
            <a:endParaRPr lang="en-US" sz="2200" dirty="0">
              <a:latin typeface="Comic Sans MS" pitchFamily="66" charset="0"/>
            </a:endParaRPr>
          </a:p>
        </p:txBody>
      </p:sp>
      <p:pic>
        <p:nvPicPr>
          <p:cNvPr id="5" name="Content Placeholder 3"/>
          <p:cNvPicPr>
            <a:picLocks noChangeAspect="1"/>
          </p:cNvPicPr>
          <p:nvPr/>
        </p:nvPicPr>
        <p:blipFill rotWithShape="1">
          <a:blip r:embed="rId2" cstate="print">
            <a:extLst>
              <a:ext uri="{28A0092B-C50C-407E-A947-70E740481C1C}">
                <a14:useLocalDpi xmlns:a14="http://schemas.microsoft.com/office/drawing/2010/main" val="0"/>
              </a:ext>
            </a:extLst>
          </a:blip>
          <a:srcRect l="12752" r="7894" b="3713"/>
          <a:stretch/>
        </p:blipFill>
        <p:spPr>
          <a:xfrm>
            <a:off x="1798319" y="960120"/>
            <a:ext cx="6326035" cy="5553312"/>
          </a:xfrm>
          <a:prstGeom prst="rect">
            <a:avLst/>
          </a:prstGeom>
        </p:spPr>
      </p:pic>
      <p:sp>
        <p:nvSpPr>
          <p:cNvPr id="19" name="TextBox 18"/>
          <p:cNvSpPr txBox="1"/>
          <p:nvPr/>
        </p:nvSpPr>
        <p:spPr>
          <a:xfrm>
            <a:off x="3091097" y="1299564"/>
            <a:ext cx="184731" cy="369332"/>
          </a:xfrm>
          <a:prstGeom prst="rect">
            <a:avLst/>
          </a:prstGeom>
          <a:noFill/>
        </p:spPr>
        <p:txBody>
          <a:bodyPr wrap="none" rtlCol="0">
            <a:spAutoFit/>
          </a:bodyPr>
          <a:lstStyle/>
          <a:p>
            <a:endParaRPr lang="en-US" dirty="0">
              <a:latin typeface="Comic Sans MS" pitchFamily="66" charset="0"/>
            </a:endParaRPr>
          </a:p>
        </p:txBody>
      </p:sp>
      <p:sp>
        <p:nvSpPr>
          <p:cNvPr id="21" name="TextBox 20"/>
          <p:cNvSpPr txBox="1"/>
          <p:nvPr/>
        </p:nvSpPr>
        <p:spPr>
          <a:xfrm>
            <a:off x="2826635" y="990600"/>
            <a:ext cx="713657" cy="430887"/>
          </a:xfrm>
          <a:prstGeom prst="rect">
            <a:avLst/>
          </a:prstGeom>
          <a:noFill/>
        </p:spPr>
        <p:txBody>
          <a:bodyPr wrap="none" rtlCol="0">
            <a:spAutoFit/>
          </a:bodyPr>
          <a:lstStyle/>
          <a:p>
            <a:pPr algn="ctr"/>
            <a:r>
              <a:rPr lang="en-US" sz="2200" dirty="0" smtClean="0">
                <a:latin typeface="Comic Sans MS" pitchFamily="66" charset="0"/>
              </a:rPr>
              <a:t>PC 1</a:t>
            </a:r>
            <a:endParaRPr lang="en-US" sz="2200" dirty="0">
              <a:latin typeface="Comic Sans MS" pitchFamily="66" charset="0"/>
            </a:endParaRPr>
          </a:p>
        </p:txBody>
      </p:sp>
      <p:sp>
        <p:nvSpPr>
          <p:cNvPr id="22" name="TextBox 21"/>
          <p:cNvSpPr txBox="1"/>
          <p:nvPr/>
        </p:nvSpPr>
        <p:spPr>
          <a:xfrm>
            <a:off x="6328180" y="990600"/>
            <a:ext cx="758541" cy="430887"/>
          </a:xfrm>
          <a:prstGeom prst="rect">
            <a:avLst/>
          </a:prstGeom>
          <a:noFill/>
        </p:spPr>
        <p:txBody>
          <a:bodyPr wrap="none" rtlCol="0">
            <a:spAutoFit/>
          </a:bodyPr>
          <a:lstStyle/>
          <a:p>
            <a:pPr algn="ctr"/>
            <a:r>
              <a:rPr lang="en-US" sz="2200" dirty="0" smtClean="0">
                <a:latin typeface="Comic Sans MS" pitchFamily="66" charset="0"/>
              </a:rPr>
              <a:t>PC 2</a:t>
            </a:r>
            <a:endParaRPr lang="en-US" sz="2200" dirty="0">
              <a:latin typeface="Comic Sans MS" pitchFamily="66" charset="0"/>
            </a:endParaRPr>
          </a:p>
        </p:txBody>
      </p:sp>
      <p:sp>
        <p:nvSpPr>
          <p:cNvPr id="26" name="TextBox 25"/>
          <p:cNvSpPr txBox="1"/>
          <p:nvPr/>
        </p:nvSpPr>
        <p:spPr>
          <a:xfrm>
            <a:off x="2896558" y="2706468"/>
            <a:ext cx="758541" cy="430887"/>
          </a:xfrm>
          <a:prstGeom prst="rect">
            <a:avLst/>
          </a:prstGeom>
          <a:noFill/>
        </p:spPr>
        <p:txBody>
          <a:bodyPr wrap="none" rtlCol="0">
            <a:spAutoFit/>
          </a:bodyPr>
          <a:lstStyle/>
          <a:p>
            <a:pPr algn="ctr"/>
            <a:r>
              <a:rPr lang="en-US" sz="2200" dirty="0" smtClean="0">
                <a:latin typeface="Comic Sans MS" pitchFamily="66" charset="0"/>
              </a:rPr>
              <a:t>PC 3</a:t>
            </a:r>
            <a:endParaRPr lang="en-US" sz="2200" dirty="0">
              <a:latin typeface="Comic Sans MS" pitchFamily="66" charset="0"/>
            </a:endParaRPr>
          </a:p>
        </p:txBody>
      </p:sp>
      <p:sp>
        <p:nvSpPr>
          <p:cNvPr id="29" name="TextBox 28"/>
          <p:cNvSpPr txBox="1"/>
          <p:nvPr/>
        </p:nvSpPr>
        <p:spPr>
          <a:xfrm>
            <a:off x="6420546" y="2706468"/>
            <a:ext cx="758541" cy="430887"/>
          </a:xfrm>
          <a:prstGeom prst="rect">
            <a:avLst/>
          </a:prstGeom>
          <a:noFill/>
        </p:spPr>
        <p:txBody>
          <a:bodyPr wrap="none" rtlCol="0">
            <a:spAutoFit/>
          </a:bodyPr>
          <a:lstStyle/>
          <a:p>
            <a:pPr algn="ctr"/>
            <a:r>
              <a:rPr lang="en-US" sz="2200" dirty="0" smtClean="0">
                <a:latin typeface="Comic Sans MS" pitchFamily="66" charset="0"/>
              </a:rPr>
              <a:t>PC 4</a:t>
            </a:r>
            <a:endParaRPr lang="en-US" sz="2200" dirty="0">
              <a:latin typeface="Comic Sans MS" pitchFamily="66" charset="0"/>
            </a:endParaRPr>
          </a:p>
        </p:txBody>
      </p:sp>
      <p:sp>
        <p:nvSpPr>
          <p:cNvPr id="30" name="TextBox 29"/>
          <p:cNvSpPr txBox="1"/>
          <p:nvPr/>
        </p:nvSpPr>
        <p:spPr>
          <a:xfrm>
            <a:off x="2680036" y="4267200"/>
            <a:ext cx="1063880" cy="600164"/>
          </a:xfrm>
          <a:prstGeom prst="rect">
            <a:avLst/>
          </a:prstGeom>
          <a:noFill/>
        </p:spPr>
        <p:txBody>
          <a:bodyPr wrap="square" rtlCol="0">
            <a:spAutoFit/>
          </a:bodyPr>
          <a:lstStyle/>
          <a:p>
            <a:pPr algn="ctr"/>
            <a:r>
              <a:rPr lang="en-US" sz="3300" dirty="0" smtClean="0">
                <a:latin typeface="Comic Sans MS" pitchFamily="66" charset="0"/>
              </a:rPr>
              <a:t> </a:t>
            </a:r>
            <a:r>
              <a:rPr lang="en-US" sz="2200" dirty="0" smtClean="0">
                <a:latin typeface="Comic Sans MS" pitchFamily="66" charset="0"/>
              </a:rPr>
              <a:t>PC 5</a:t>
            </a:r>
            <a:endParaRPr lang="en-US" sz="3300" dirty="0">
              <a:latin typeface="Comic Sans MS" pitchFamily="66" charset="0"/>
            </a:endParaRPr>
          </a:p>
        </p:txBody>
      </p:sp>
      <p:sp>
        <p:nvSpPr>
          <p:cNvPr id="32" name="TextBox 31"/>
          <p:cNvSpPr txBox="1"/>
          <p:nvPr/>
        </p:nvSpPr>
        <p:spPr>
          <a:xfrm>
            <a:off x="6707450" y="4482643"/>
            <a:ext cx="92366" cy="369332"/>
          </a:xfrm>
          <a:prstGeom prst="rect">
            <a:avLst/>
          </a:prstGeom>
          <a:noFill/>
        </p:spPr>
        <p:txBody>
          <a:bodyPr wrap="square" rtlCol="0">
            <a:spAutoFit/>
          </a:bodyPr>
          <a:lstStyle/>
          <a:p>
            <a:endParaRPr lang="en-US" dirty="0"/>
          </a:p>
        </p:txBody>
      </p:sp>
      <p:sp>
        <p:nvSpPr>
          <p:cNvPr id="34" name="TextBox 33"/>
          <p:cNvSpPr txBox="1"/>
          <p:nvPr/>
        </p:nvSpPr>
        <p:spPr>
          <a:xfrm>
            <a:off x="6501160" y="4482643"/>
            <a:ext cx="758541" cy="430887"/>
          </a:xfrm>
          <a:prstGeom prst="rect">
            <a:avLst/>
          </a:prstGeom>
          <a:noFill/>
        </p:spPr>
        <p:txBody>
          <a:bodyPr wrap="none" rtlCol="0">
            <a:spAutoFit/>
          </a:bodyPr>
          <a:lstStyle/>
          <a:p>
            <a:pPr algn="ctr"/>
            <a:r>
              <a:rPr lang="en-US" sz="2200" dirty="0" smtClean="0">
                <a:latin typeface="Comic Sans MS" pitchFamily="66" charset="0"/>
              </a:rPr>
              <a:t>PC 6</a:t>
            </a:r>
            <a:endParaRPr lang="en-US" sz="2200" dirty="0">
              <a:latin typeface="Comic Sans MS" pitchFamily="66" charset="0"/>
            </a:endParaRPr>
          </a:p>
        </p:txBody>
      </p:sp>
    </p:spTree>
    <p:extLst>
      <p:ext uri="{BB962C8B-B14F-4D97-AF65-F5344CB8AC3E}">
        <p14:creationId xmlns:p14="http://schemas.microsoft.com/office/powerpoint/2010/main" val="332649943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6799" y="152400"/>
            <a:ext cx="7659189" cy="868362"/>
          </a:xfrm>
        </p:spPr>
        <p:txBody>
          <a:bodyPr>
            <a:normAutofit fontScale="90000"/>
          </a:bodyPr>
          <a:lstStyle/>
          <a:p>
            <a:r>
              <a:rPr lang="en-US" sz="3600" dirty="0" smtClean="0">
                <a:latin typeface="Comic Sans MS" pitchFamily="66" charset="0"/>
              </a:rPr>
              <a:t>The Two Largest Principal Components </a:t>
            </a:r>
            <a:endParaRPr lang="en-US" sz="3600" dirty="0">
              <a:latin typeface="Comic Sans MS" pitchFamily="66" charset="0"/>
            </a:endParaRPr>
          </a:p>
        </p:txBody>
      </p:sp>
      <p:pic>
        <p:nvPicPr>
          <p:cNvPr id="4" name="Content Placeholder 3"/>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l="49629" r="35556"/>
          <a:stretch/>
        </p:blipFill>
        <p:spPr>
          <a:xfrm>
            <a:off x="457200" y="1371600"/>
            <a:ext cx="1935480" cy="4267200"/>
          </a:xfrm>
        </p:spPr>
      </p:pic>
      <p:pic>
        <p:nvPicPr>
          <p:cNvPr id="5" name="Content Placeholder 3"/>
          <p:cNvPicPr>
            <a:picLocks noChangeAspect="1"/>
          </p:cNvPicPr>
          <p:nvPr/>
        </p:nvPicPr>
        <p:blipFill rotWithShape="1">
          <a:blip r:embed="rId4" cstate="print">
            <a:extLst>
              <a:ext uri="{28A0092B-C50C-407E-A947-70E740481C1C}">
                <a14:useLocalDpi xmlns:a14="http://schemas.microsoft.com/office/drawing/2010/main" val="0"/>
              </a:ext>
            </a:extLst>
          </a:blip>
          <a:srcRect l="14532" t="6383" r="54715" b="69504"/>
          <a:stretch/>
        </p:blipFill>
        <p:spPr>
          <a:xfrm>
            <a:off x="2667000" y="2026920"/>
            <a:ext cx="2087880" cy="1036320"/>
          </a:xfrm>
          <a:prstGeom prst="rect">
            <a:avLst/>
          </a:prstGeom>
        </p:spPr>
      </p:pic>
      <p:pic>
        <p:nvPicPr>
          <p:cNvPr id="7" name="Content Placeholder 3"/>
          <p:cNvPicPr>
            <a:picLocks noChangeAspect="1"/>
          </p:cNvPicPr>
          <p:nvPr/>
        </p:nvPicPr>
        <p:blipFill rotWithShape="1">
          <a:blip r:embed="rId5" cstate="print">
            <a:extLst>
              <a:ext uri="{28A0092B-C50C-407E-A947-70E740481C1C}">
                <a14:useLocalDpi xmlns:a14="http://schemas.microsoft.com/office/drawing/2010/main" val="0"/>
              </a:ext>
            </a:extLst>
          </a:blip>
          <a:srcRect l="58307" t="6398" r="9818" b="67338"/>
          <a:stretch/>
        </p:blipFill>
        <p:spPr>
          <a:xfrm>
            <a:off x="2667000" y="3505200"/>
            <a:ext cx="2164080" cy="1188719"/>
          </a:xfrm>
          <a:prstGeom prst="rect">
            <a:avLst/>
          </a:prstGeom>
        </p:spPr>
      </p:pic>
      <p:sp>
        <p:nvSpPr>
          <p:cNvPr id="3" name="TextBox 2"/>
          <p:cNvSpPr txBox="1"/>
          <p:nvPr/>
        </p:nvSpPr>
        <p:spPr>
          <a:xfrm>
            <a:off x="1359784" y="1125527"/>
            <a:ext cx="998991" cy="461665"/>
          </a:xfrm>
          <a:prstGeom prst="rect">
            <a:avLst/>
          </a:prstGeom>
          <a:noFill/>
        </p:spPr>
        <p:txBody>
          <a:bodyPr wrap="none" rtlCol="0">
            <a:spAutoFit/>
          </a:bodyPr>
          <a:lstStyle/>
          <a:p>
            <a:r>
              <a:rPr lang="en-US" sz="2400" dirty="0" smtClean="0">
                <a:latin typeface="Comic Sans MS" pitchFamily="66" charset="0"/>
              </a:rPr>
              <a:t>radial</a:t>
            </a:r>
            <a:endParaRPr lang="en-US" sz="2400" dirty="0">
              <a:latin typeface="Comic Sans MS" pitchFamily="66" charset="0"/>
            </a:endParaRPr>
          </a:p>
        </p:txBody>
      </p:sp>
      <p:sp>
        <p:nvSpPr>
          <p:cNvPr id="12" name="TextBox 11"/>
          <p:cNvSpPr txBox="1"/>
          <p:nvPr/>
        </p:nvSpPr>
        <p:spPr>
          <a:xfrm>
            <a:off x="2842730" y="1152631"/>
            <a:ext cx="1633781" cy="461665"/>
          </a:xfrm>
          <a:prstGeom prst="rect">
            <a:avLst/>
          </a:prstGeom>
          <a:noFill/>
        </p:spPr>
        <p:txBody>
          <a:bodyPr wrap="none" rtlCol="0">
            <a:spAutoFit/>
          </a:bodyPr>
          <a:lstStyle/>
          <a:p>
            <a:r>
              <a:rPr lang="en-US" sz="2400" dirty="0" smtClean="0">
                <a:latin typeface="Comic Sans MS" pitchFamily="66" charset="0"/>
              </a:rPr>
              <a:t>horizontal</a:t>
            </a:r>
            <a:endParaRPr lang="en-US" sz="2400" dirty="0">
              <a:latin typeface="Comic Sans MS" pitchFamily="66" charset="0"/>
            </a:endParaRPr>
          </a:p>
        </p:txBody>
      </p:sp>
      <p:sp>
        <p:nvSpPr>
          <p:cNvPr id="13" name="TextBox 12"/>
          <p:cNvSpPr txBox="1"/>
          <p:nvPr/>
        </p:nvSpPr>
        <p:spPr>
          <a:xfrm>
            <a:off x="3348478" y="1638300"/>
            <a:ext cx="663964" cy="400110"/>
          </a:xfrm>
          <a:prstGeom prst="rect">
            <a:avLst/>
          </a:prstGeom>
          <a:noFill/>
        </p:spPr>
        <p:txBody>
          <a:bodyPr wrap="none" rtlCol="0">
            <a:spAutoFit/>
          </a:bodyPr>
          <a:lstStyle/>
          <a:p>
            <a:pPr algn="ctr"/>
            <a:r>
              <a:rPr lang="en-US" sz="2000" dirty="0" smtClean="0">
                <a:latin typeface="Comic Sans MS" pitchFamily="66" charset="0"/>
              </a:rPr>
              <a:t>PC 1</a:t>
            </a:r>
            <a:endParaRPr lang="en-US" sz="2000" dirty="0">
              <a:latin typeface="Comic Sans MS" pitchFamily="66" charset="0"/>
            </a:endParaRPr>
          </a:p>
        </p:txBody>
      </p:sp>
      <p:sp>
        <p:nvSpPr>
          <p:cNvPr id="14" name="TextBox 13"/>
          <p:cNvSpPr txBox="1"/>
          <p:nvPr/>
        </p:nvSpPr>
        <p:spPr>
          <a:xfrm>
            <a:off x="3306800" y="3177102"/>
            <a:ext cx="705642" cy="400110"/>
          </a:xfrm>
          <a:prstGeom prst="rect">
            <a:avLst/>
          </a:prstGeom>
          <a:noFill/>
        </p:spPr>
        <p:txBody>
          <a:bodyPr wrap="none" rtlCol="0">
            <a:spAutoFit/>
          </a:bodyPr>
          <a:lstStyle/>
          <a:p>
            <a:r>
              <a:rPr lang="en-US" sz="2000" dirty="0" smtClean="0">
                <a:latin typeface="Comic Sans MS" pitchFamily="66" charset="0"/>
              </a:rPr>
              <a:t>PC 2</a:t>
            </a:r>
            <a:endParaRPr lang="en-US" sz="2000" dirty="0">
              <a:latin typeface="Comic Sans MS" pitchFamily="66" charset="0"/>
            </a:endParaRPr>
          </a:p>
        </p:txBody>
      </p:sp>
      <p:pic>
        <p:nvPicPr>
          <p:cNvPr id="15" name="Content Placeholder 3"/>
          <p:cNvPicPr>
            <a:picLocks noChangeAspect="1"/>
          </p:cNvPicPr>
          <p:nvPr/>
        </p:nvPicPr>
        <p:blipFill rotWithShape="1">
          <a:blip r:embed="rId6" cstate="print">
            <a:extLst>
              <a:ext uri="{28A0092B-C50C-407E-A947-70E740481C1C}">
                <a14:useLocalDpi xmlns:a14="http://schemas.microsoft.com/office/drawing/2010/main" val="0"/>
              </a:ext>
            </a:extLst>
          </a:blip>
          <a:srcRect l="-12200" t="4404" r="52326" b="6900"/>
          <a:stretch/>
        </p:blipFill>
        <p:spPr>
          <a:xfrm>
            <a:off x="4942460" y="1064946"/>
            <a:ext cx="2441244" cy="4582700"/>
          </a:xfrm>
          <a:prstGeom prst="rect">
            <a:avLst/>
          </a:prstGeom>
        </p:spPr>
      </p:pic>
      <p:pic>
        <p:nvPicPr>
          <p:cNvPr id="11" name="Content Placeholder 3"/>
          <p:cNvPicPr>
            <a:picLocks noChangeAspect="1"/>
          </p:cNvPicPr>
          <p:nvPr/>
        </p:nvPicPr>
        <p:blipFill rotWithShape="1">
          <a:blip r:embed="rId7" cstate="print">
            <a:extLst>
              <a:ext uri="{28A0092B-C50C-407E-A947-70E740481C1C}">
                <a14:useLocalDpi xmlns:a14="http://schemas.microsoft.com/office/drawing/2010/main" val="0"/>
              </a:ext>
            </a:extLst>
          </a:blip>
          <a:srcRect l="55315" t="4370" r="8533" b="8971"/>
          <a:stretch/>
        </p:blipFill>
        <p:spPr>
          <a:xfrm>
            <a:off x="7239000" y="1064946"/>
            <a:ext cx="1478280" cy="4490414"/>
          </a:xfrm>
          <a:prstGeom prst="rect">
            <a:avLst/>
          </a:prstGeom>
        </p:spPr>
      </p:pic>
      <p:sp>
        <p:nvSpPr>
          <p:cNvPr id="10" name="TextBox 9"/>
          <p:cNvSpPr txBox="1"/>
          <p:nvPr/>
        </p:nvSpPr>
        <p:spPr>
          <a:xfrm>
            <a:off x="5174968" y="1371599"/>
            <a:ext cx="877163" cy="369332"/>
          </a:xfrm>
          <a:prstGeom prst="rect">
            <a:avLst/>
          </a:prstGeom>
          <a:noFill/>
        </p:spPr>
        <p:txBody>
          <a:bodyPr wrap="none" rtlCol="0">
            <a:spAutoFit/>
          </a:bodyPr>
          <a:lstStyle/>
          <a:p>
            <a:pPr algn="r"/>
            <a:r>
              <a:rPr lang="en-US" dirty="0" smtClean="0"/>
              <a:t>100 km</a:t>
            </a:r>
            <a:endParaRPr lang="en-US" dirty="0"/>
          </a:p>
        </p:txBody>
      </p:sp>
      <p:sp>
        <p:nvSpPr>
          <p:cNvPr id="16" name="TextBox 15"/>
          <p:cNvSpPr txBox="1"/>
          <p:nvPr/>
        </p:nvSpPr>
        <p:spPr>
          <a:xfrm>
            <a:off x="5943600" y="2286000"/>
            <a:ext cx="184731" cy="369332"/>
          </a:xfrm>
          <a:prstGeom prst="rect">
            <a:avLst/>
          </a:prstGeom>
          <a:noFill/>
        </p:spPr>
        <p:txBody>
          <a:bodyPr wrap="none" rtlCol="0">
            <a:spAutoFit/>
          </a:bodyPr>
          <a:lstStyle/>
          <a:p>
            <a:endParaRPr lang="en-US" dirty="0"/>
          </a:p>
        </p:txBody>
      </p:sp>
      <p:sp>
        <p:nvSpPr>
          <p:cNvPr id="18" name="TextBox 17"/>
          <p:cNvSpPr txBox="1"/>
          <p:nvPr/>
        </p:nvSpPr>
        <p:spPr>
          <a:xfrm>
            <a:off x="5142311" y="2203740"/>
            <a:ext cx="877163" cy="369332"/>
          </a:xfrm>
          <a:prstGeom prst="rect">
            <a:avLst/>
          </a:prstGeom>
          <a:noFill/>
        </p:spPr>
        <p:txBody>
          <a:bodyPr wrap="none" rtlCol="0">
            <a:spAutoFit/>
          </a:bodyPr>
          <a:lstStyle/>
          <a:p>
            <a:r>
              <a:rPr lang="en-US" dirty="0" smtClean="0"/>
              <a:t>300 km</a:t>
            </a:r>
            <a:endParaRPr lang="en-US" dirty="0"/>
          </a:p>
        </p:txBody>
      </p:sp>
      <p:sp>
        <p:nvSpPr>
          <p:cNvPr id="19" name="TextBox 18"/>
          <p:cNvSpPr txBox="1"/>
          <p:nvPr/>
        </p:nvSpPr>
        <p:spPr>
          <a:xfrm>
            <a:off x="5155692" y="3072303"/>
            <a:ext cx="877163" cy="369332"/>
          </a:xfrm>
          <a:prstGeom prst="rect">
            <a:avLst/>
          </a:prstGeom>
          <a:noFill/>
        </p:spPr>
        <p:txBody>
          <a:bodyPr wrap="none" rtlCol="0">
            <a:spAutoFit/>
          </a:bodyPr>
          <a:lstStyle/>
          <a:p>
            <a:r>
              <a:rPr lang="en-US" dirty="0" smtClean="0"/>
              <a:t>600 km</a:t>
            </a:r>
            <a:endParaRPr lang="en-US" dirty="0"/>
          </a:p>
        </p:txBody>
      </p:sp>
      <p:sp>
        <p:nvSpPr>
          <p:cNvPr id="20" name="TextBox 19"/>
          <p:cNvSpPr txBox="1"/>
          <p:nvPr/>
        </p:nvSpPr>
        <p:spPr>
          <a:xfrm>
            <a:off x="5943600" y="4267200"/>
            <a:ext cx="184731" cy="369332"/>
          </a:xfrm>
          <a:prstGeom prst="rect">
            <a:avLst/>
          </a:prstGeom>
          <a:noFill/>
        </p:spPr>
        <p:txBody>
          <a:bodyPr wrap="none" rtlCol="0">
            <a:spAutoFit/>
          </a:bodyPr>
          <a:lstStyle/>
          <a:p>
            <a:endParaRPr lang="en-US" dirty="0"/>
          </a:p>
        </p:txBody>
      </p:sp>
      <p:sp>
        <p:nvSpPr>
          <p:cNvPr id="21" name="TextBox 20"/>
          <p:cNvSpPr txBox="1"/>
          <p:nvPr/>
        </p:nvSpPr>
        <p:spPr>
          <a:xfrm>
            <a:off x="5174968" y="4099559"/>
            <a:ext cx="45719" cy="369332"/>
          </a:xfrm>
          <a:prstGeom prst="rect">
            <a:avLst/>
          </a:prstGeom>
          <a:noFill/>
        </p:spPr>
        <p:txBody>
          <a:bodyPr wrap="square" rtlCol="0">
            <a:spAutoFit/>
          </a:bodyPr>
          <a:lstStyle/>
          <a:p>
            <a:endParaRPr lang="en-US" dirty="0"/>
          </a:p>
        </p:txBody>
      </p:sp>
      <p:sp>
        <p:nvSpPr>
          <p:cNvPr id="22" name="TextBox 21"/>
          <p:cNvSpPr txBox="1"/>
          <p:nvPr/>
        </p:nvSpPr>
        <p:spPr>
          <a:xfrm>
            <a:off x="5007571" y="3962400"/>
            <a:ext cx="994183" cy="369332"/>
          </a:xfrm>
          <a:prstGeom prst="rect">
            <a:avLst/>
          </a:prstGeom>
          <a:noFill/>
        </p:spPr>
        <p:txBody>
          <a:bodyPr wrap="none" rtlCol="0">
            <a:spAutoFit/>
          </a:bodyPr>
          <a:lstStyle/>
          <a:p>
            <a:r>
              <a:rPr lang="en-US" dirty="0" smtClean="0"/>
              <a:t>1200 km</a:t>
            </a:r>
            <a:endParaRPr lang="en-US" dirty="0"/>
          </a:p>
        </p:txBody>
      </p:sp>
      <p:sp>
        <p:nvSpPr>
          <p:cNvPr id="24" name="TextBox 23"/>
          <p:cNvSpPr txBox="1"/>
          <p:nvPr/>
        </p:nvSpPr>
        <p:spPr>
          <a:xfrm>
            <a:off x="5025291" y="4953000"/>
            <a:ext cx="994183" cy="369332"/>
          </a:xfrm>
          <a:prstGeom prst="rect">
            <a:avLst/>
          </a:prstGeom>
          <a:noFill/>
        </p:spPr>
        <p:txBody>
          <a:bodyPr wrap="none" rtlCol="0">
            <a:spAutoFit/>
          </a:bodyPr>
          <a:lstStyle/>
          <a:p>
            <a:r>
              <a:rPr lang="en-US" dirty="0" smtClean="0"/>
              <a:t>2800 km</a:t>
            </a:r>
            <a:endParaRPr lang="en-US" dirty="0"/>
          </a:p>
        </p:txBody>
      </p:sp>
      <p:sp>
        <p:nvSpPr>
          <p:cNvPr id="25" name="TextBox 24"/>
          <p:cNvSpPr txBox="1"/>
          <p:nvPr/>
        </p:nvSpPr>
        <p:spPr>
          <a:xfrm>
            <a:off x="5734139" y="5647646"/>
            <a:ext cx="1519070" cy="400110"/>
          </a:xfrm>
          <a:prstGeom prst="rect">
            <a:avLst/>
          </a:prstGeom>
          <a:noFill/>
        </p:spPr>
        <p:txBody>
          <a:bodyPr wrap="none" rtlCol="0">
            <a:spAutoFit/>
          </a:bodyPr>
          <a:lstStyle/>
          <a:p>
            <a:r>
              <a:rPr lang="en-US" sz="2000" dirty="0" smtClean="0"/>
              <a:t>68% var</a:t>
            </a:r>
            <a:r>
              <a:rPr lang="en-US" sz="2000" dirty="0"/>
              <a:t>.</a:t>
            </a:r>
            <a:r>
              <a:rPr lang="en-US" sz="2000" dirty="0" smtClean="0"/>
              <a:t> red.</a:t>
            </a:r>
            <a:endParaRPr lang="en-US" sz="2000" dirty="0"/>
          </a:p>
        </p:txBody>
      </p:sp>
      <p:sp>
        <p:nvSpPr>
          <p:cNvPr id="26" name="TextBox 25"/>
          <p:cNvSpPr txBox="1"/>
          <p:nvPr/>
        </p:nvSpPr>
        <p:spPr>
          <a:xfrm>
            <a:off x="7462935" y="5713154"/>
            <a:ext cx="963871" cy="400110"/>
          </a:xfrm>
          <a:prstGeom prst="rect">
            <a:avLst/>
          </a:prstGeom>
          <a:noFill/>
        </p:spPr>
        <p:txBody>
          <a:bodyPr wrap="square" rtlCol="0">
            <a:spAutoFit/>
          </a:bodyPr>
          <a:lstStyle/>
          <a:p>
            <a:r>
              <a:rPr lang="en-US" sz="2000" dirty="0" smtClean="0"/>
              <a:t>362ANI</a:t>
            </a:r>
            <a:endParaRPr lang="en-US" sz="2000" dirty="0"/>
          </a:p>
        </p:txBody>
      </p:sp>
    </p:spTree>
    <p:extLst>
      <p:ext uri="{BB962C8B-B14F-4D97-AF65-F5344CB8AC3E}">
        <p14:creationId xmlns:p14="http://schemas.microsoft.com/office/powerpoint/2010/main" val="164787302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33450"/>
          </a:xfrm>
        </p:spPr>
        <p:txBody>
          <a:bodyPr>
            <a:normAutofit/>
          </a:bodyPr>
          <a:lstStyle/>
          <a:p>
            <a:r>
              <a:rPr lang="en-US" sz="3200" dirty="0" smtClean="0">
                <a:latin typeface="Comic Sans MS" pitchFamily="66" charset="0"/>
              </a:rPr>
              <a:t>Reconstruction using 6 largest PC’s</a:t>
            </a:r>
            <a:endParaRPr lang="en-US" sz="3200" dirty="0">
              <a:latin typeface="Comic Sans MS" pitchFamily="66" charset="0"/>
            </a:endParaRPr>
          </a:p>
        </p:txBody>
      </p:sp>
      <p:pic>
        <p:nvPicPr>
          <p:cNvPr id="4" name="Content Placeholder 3"/>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l="9768" t="4711" r="9403" b="6103"/>
          <a:stretch/>
        </p:blipFill>
        <p:spPr>
          <a:xfrm>
            <a:off x="2590799" y="1143000"/>
            <a:ext cx="3771367" cy="5181600"/>
          </a:xfrm>
        </p:spPr>
      </p:pic>
      <p:sp>
        <p:nvSpPr>
          <p:cNvPr id="10" name="TextBox 9"/>
          <p:cNvSpPr txBox="1"/>
          <p:nvPr/>
        </p:nvSpPr>
        <p:spPr>
          <a:xfrm>
            <a:off x="1524000" y="1407467"/>
            <a:ext cx="1194558" cy="461665"/>
          </a:xfrm>
          <a:prstGeom prst="rect">
            <a:avLst/>
          </a:prstGeom>
          <a:noFill/>
        </p:spPr>
        <p:txBody>
          <a:bodyPr wrap="none" rtlCol="0">
            <a:spAutoFit/>
          </a:bodyPr>
          <a:lstStyle/>
          <a:p>
            <a:r>
              <a:rPr lang="en-US" sz="2400" dirty="0" smtClean="0">
                <a:latin typeface="Comic Sans MS" pitchFamily="66" charset="0"/>
              </a:rPr>
              <a:t>100 km</a:t>
            </a:r>
          </a:p>
        </p:txBody>
      </p:sp>
      <p:sp>
        <p:nvSpPr>
          <p:cNvPr id="11" name="TextBox 10"/>
          <p:cNvSpPr txBox="1"/>
          <p:nvPr/>
        </p:nvSpPr>
        <p:spPr>
          <a:xfrm>
            <a:off x="1485900" y="2419350"/>
            <a:ext cx="1205779" cy="461665"/>
          </a:xfrm>
          <a:prstGeom prst="rect">
            <a:avLst/>
          </a:prstGeom>
          <a:noFill/>
        </p:spPr>
        <p:txBody>
          <a:bodyPr wrap="none" rtlCol="0">
            <a:spAutoFit/>
          </a:bodyPr>
          <a:lstStyle/>
          <a:p>
            <a:r>
              <a:rPr lang="en-US" sz="2400" dirty="0" smtClean="0">
                <a:latin typeface="Comic Sans MS" pitchFamily="66" charset="0"/>
              </a:rPr>
              <a:t>300</a:t>
            </a:r>
            <a:r>
              <a:rPr lang="en-US" dirty="0" smtClean="0"/>
              <a:t> </a:t>
            </a:r>
            <a:r>
              <a:rPr lang="en-US" sz="2400" dirty="0" smtClean="0">
                <a:latin typeface="Comic Sans MS" pitchFamily="66" charset="0"/>
              </a:rPr>
              <a:t>km</a:t>
            </a:r>
            <a:endParaRPr lang="en-US" sz="2400" dirty="0">
              <a:latin typeface="Comic Sans MS" pitchFamily="66" charset="0"/>
            </a:endParaRPr>
          </a:p>
        </p:txBody>
      </p:sp>
      <p:sp>
        <p:nvSpPr>
          <p:cNvPr id="13" name="TextBox 12"/>
          <p:cNvSpPr txBox="1"/>
          <p:nvPr/>
        </p:nvSpPr>
        <p:spPr>
          <a:xfrm>
            <a:off x="1468641" y="3426767"/>
            <a:ext cx="1205779" cy="461665"/>
          </a:xfrm>
          <a:prstGeom prst="rect">
            <a:avLst/>
          </a:prstGeom>
          <a:noFill/>
        </p:spPr>
        <p:txBody>
          <a:bodyPr wrap="none" rtlCol="0">
            <a:spAutoFit/>
          </a:bodyPr>
          <a:lstStyle/>
          <a:p>
            <a:r>
              <a:rPr lang="en-US" sz="2400" dirty="0" smtClean="0">
                <a:latin typeface="Comic Sans MS" pitchFamily="66" charset="0"/>
              </a:rPr>
              <a:t>600</a:t>
            </a:r>
            <a:r>
              <a:rPr lang="en-US" dirty="0" smtClean="0"/>
              <a:t> </a:t>
            </a:r>
            <a:r>
              <a:rPr lang="en-US" sz="2400" dirty="0" smtClean="0">
                <a:latin typeface="Comic Sans MS" pitchFamily="66" charset="0"/>
              </a:rPr>
              <a:t>km</a:t>
            </a:r>
            <a:endParaRPr lang="en-US" sz="2400" dirty="0">
              <a:latin typeface="Comic Sans MS" pitchFamily="66" charset="0"/>
            </a:endParaRPr>
          </a:p>
        </p:txBody>
      </p:sp>
      <p:sp>
        <p:nvSpPr>
          <p:cNvPr id="15" name="TextBox 14"/>
          <p:cNvSpPr txBox="1"/>
          <p:nvPr/>
        </p:nvSpPr>
        <p:spPr>
          <a:xfrm>
            <a:off x="1317770" y="4493567"/>
            <a:ext cx="1343638" cy="461665"/>
          </a:xfrm>
          <a:prstGeom prst="rect">
            <a:avLst/>
          </a:prstGeom>
          <a:noFill/>
        </p:spPr>
        <p:txBody>
          <a:bodyPr wrap="none" rtlCol="0">
            <a:spAutoFit/>
          </a:bodyPr>
          <a:lstStyle/>
          <a:p>
            <a:r>
              <a:rPr lang="en-US" sz="2400" dirty="0" smtClean="0">
                <a:latin typeface="Comic Sans MS" pitchFamily="66" charset="0"/>
              </a:rPr>
              <a:t>1200</a:t>
            </a:r>
            <a:r>
              <a:rPr lang="en-US" dirty="0" smtClean="0"/>
              <a:t> </a:t>
            </a:r>
            <a:r>
              <a:rPr lang="en-US" sz="2400" dirty="0" smtClean="0">
                <a:latin typeface="Comic Sans MS" pitchFamily="66" charset="0"/>
              </a:rPr>
              <a:t>km</a:t>
            </a:r>
            <a:endParaRPr lang="en-US" sz="2400" dirty="0">
              <a:latin typeface="Comic Sans MS" pitchFamily="66" charset="0"/>
            </a:endParaRPr>
          </a:p>
        </p:txBody>
      </p:sp>
      <p:sp>
        <p:nvSpPr>
          <p:cNvPr id="16" name="TextBox 15"/>
          <p:cNvSpPr txBox="1"/>
          <p:nvPr/>
        </p:nvSpPr>
        <p:spPr>
          <a:xfrm>
            <a:off x="1298349" y="5410200"/>
            <a:ext cx="1393330" cy="461665"/>
          </a:xfrm>
          <a:prstGeom prst="rect">
            <a:avLst/>
          </a:prstGeom>
          <a:noFill/>
        </p:spPr>
        <p:txBody>
          <a:bodyPr wrap="none" rtlCol="0">
            <a:spAutoFit/>
          </a:bodyPr>
          <a:lstStyle/>
          <a:p>
            <a:r>
              <a:rPr lang="en-US" sz="2400" dirty="0" smtClean="0">
                <a:latin typeface="Comic Sans MS" pitchFamily="66" charset="0"/>
              </a:rPr>
              <a:t>2800</a:t>
            </a:r>
            <a:r>
              <a:rPr lang="en-US" dirty="0" smtClean="0"/>
              <a:t> </a:t>
            </a:r>
            <a:r>
              <a:rPr lang="en-US" sz="2400" dirty="0" smtClean="0">
                <a:latin typeface="Comic Sans MS" pitchFamily="66" charset="0"/>
              </a:rPr>
              <a:t>km</a:t>
            </a:r>
            <a:endParaRPr lang="en-US" sz="2400" dirty="0">
              <a:latin typeface="Comic Sans MS" pitchFamily="66" charset="0"/>
            </a:endParaRPr>
          </a:p>
        </p:txBody>
      </p:sp>
      <p:sp>
        <p:nvSpPr>
          <p:cNvPr id="17" name="TextBox 16"/>
          <p:cNvSpPr txBox="1"/>
          <p:nvPr/>
        </p:nvSpPr>
        <p:spPr>
          <a:xfrm>
            <a:off x="2597992" y="6324600"/>
            <a:ext cx="2151551" cy="461665"/>
          </a:xfrm>
          <a:prstGeom prst="rect">
            <a:avLst/>
          </a:prstGeom>
          <a:noFill/>
        </p:spPr>
        <p:txBody>
          <a:bodyPr wrap="none" rtlCol="0">
            <a:spAutoFit/>
          </a:bodyPr>
          <a:lstStyle/>
          <a:p>
            <a:pPr algn="ctr"/>
            <a:r>
              <a:rPr lang="en-US" sz="2400" dirty="0" smtClean="0">
                <a:latin typeface="Comic Sans MS" pitchFamily="66" charset="0"/>
              </a:rPr>
              <a:t>Var. red. 95%</a:t>
            </a:r>
            <a:endParaRPr lang="en-US" sz="2400" dirty="0">
              <a:latin typeface="Comic Sans MS" pitchFamily="66" charset="0"/>
            </a:endParaRPr>
          </a:p>
        </p:txBody>
      </p:sp>
      <p:sp>
        <p:nvSpPr>
          <p:cNvPr id="21" name="TextBox 20"/>
          <p:cNvSpPr txBox="1"/>
          <p:nvPr/>
        </p:nvSpPr>
        <p:spPr>
          <a:xfrm>
            <a:off x="4962524" y="6286497"/>
            <a:ext cx="1598515" cy="461665"/>
          </a:xfrm>
          <a:prstGeom prst="rect">
            <a:avLst/>
          </a:prstGeom>
          <a:noFill/>
        </p:spPr>
        <p:txBody>
          <a:bodyPr wrap="none" rtlCol="0">
            <a:spAutoFit/>
          </a:bodyPr>
          <a:lstStyle/>
          <a:p>
            <a:r>
              <a:rPr lang="en-US" sz="2400" dirty="0" smtClean="0">
                <a:latin typeface="Comic Sans MS" pitchFamily="66" charset="0"/>
              </a:rPr>
              <a:t>S362ANI</a:t>
            </a:r>
            <a:endParaRPr lang="en-US" sz="2400" dirty="0">
              <a:latin typeface="Comic Sans MS" pitchFamily="66" charset="0"/>
            </a:endParaRPr>
          </a:p>
        </p:txBody>
      </p:sp>
      <p:pic>
        <p:nvPicPr>
          <p:cNvPr id="22" name="Content Placeholder 3"/>
          <p:cNvPicPr>
            <a:picLocks noChangeAspect="1"/>
          </p:cNvPicPr>
          <p:nvPr/>
        </p:nvPicPr>
        <p:blipFill rotWithShape="1">
          <a:blip r:embed="rId3" cstate="print">
            <a:extLst>
              <a:ext uri="{28A0092B-C50C-407E-A947-70E740481C1C}">
                <a14:useLocalDpi xmlns:a14="http://schemas.microsoft.com/office/drawing/2010/main" val="0"/>
              </a:ext>
            </a:extLst>
          </a:blip>
          <a:srcRect l="9768" t="4711" r="9403" b="6103"/>
          <a:stretch/>
        </p:blipFill>
        <p:spPr>
          <a:xfrm>
            <a:off x="2590799" y="1162050"/>
            <a:ext cx="3771367" cy="5181600"/>
          </a:xfrm>
          <a:prstGeom prst="rect">
            <a:avLst/>
          </a:prstGeom>
        </p:spPr>
      </p:pic>
    </p:spTree>
    <p:extLst>
      <p:ext uri="{BB962C8B-B14F-4D97-AF65-F5344CB8AC3E}">
        <p14:creationId xmlns:p14="http://schemas.microsoft.com/office/powerpoint/2010/main" val="119706811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C00000"/>
                </a:solidFill>
              </a:rPr>
              <a:t>Short  Answer</a:t>
            </a:r>
            <a:endParaRPr lang="en-US" dirty="0">
              <a:solidFill>
                <a:srgbClr val="C00000"/>
              </a:solidFill>
            </a:endParaRPr>
          </a:p>
        </p:txBody>
      </p:sp>
      <p:sp>
        <p:nvSpPr>
          <p:cNvPr id="3" name="Content Placeholder 2"/>
          <p:cNvSpPr>
            <a:spLocks noGrp="1"/>
          </p:cNvSpPr>
          <p:nvPr>
            <p:ph idx="1"/>
          </p:nvPr>
        </p:nvSpPr>
        <p:spPr/>
        <p:txBody>
          <a:bodyPr>
            <a:normAutofit fontScale="85000" lnSpcReduction="10000"/>
          </a:bodyPr>
          <a:lstStyle/>
          <a:p>
            <a:pPr marL="0" indent="0">
              <a:buNone/>
            </a:pPr>
            <a:r>
              <a:rPr lang="en-US" dirty="0" smtClean="0">
                <a:latin typeface="Comic Sans MS" pitchFamily="66" charset="0"/>
              </a:rPr>
              <a:t> Because there is a dichotomy in the spectrum of mantle heterogeneity and the long wavelength anomalies cannot answer the questions needed to determine the dynamics of the Earth’s </a:t>
            </a:r>
            <a:r>
              <a:rPr lang="en-US" dirty="0" smtClean="0">
                <a:latin typeface="Comic Sans MS" pitchFamily="66" charset="0"/>
              </a:rPr>
              <a:t>interior</a:t>
            </a:r>
            <a:r>
              <a:rPr lang="en-US" dirty="0" smtClean="0">
                <a:latin typeface="Comic Sans MS" pitchFamily="66" charset="0"/>
              </a:rPr>
              <a:t>.</a:t>
            </a:r>
          </a:p>
          <a:p>
            <a:pPr marL="0" indent="0">
              <a:buNone/>
            </a:pPr>
            <a:endParaRPr lang="en-US" dirty="0" smtClean="0">
              <a:latin typeface="Comic Sans MS" pitchFamily="66" charset="0"/>
            </a:endParaRPr>
          </a:p>
          <a:p>
            <a:pPr marL="0" indent="0">
              <a:buNone/>
            </a:pPr>
            <a:r>
              <a:rPr lang="en-US" dirty="0" smtClean="0">
                <a:latin typeface="Comic Sans MS" pitchFamily="66" charset="0"/>
              </a:rPr>
              <a:t>Global models derived by different groups show congruence </a:t>
            </a:r>
            <a:r>
              <a:rPr lang="en-US" dirty="0" smtClean="0">
                <a:latin typeface="Comic Sans MS" pitchFamily="66" charset="0"/>
              </a:rPr>
              <a:t>of </a:t>
            </a:r>
            <a:r>
              <a:rPr lang="en-US" dirty="0" smtClean="0">
                <a:latin typeface="Comic Sans MS" pitchFamily="66" charset="0"/>
              </a:rPr>
              <a:t>major features, including zonation of the spectral characteristics of the </a:t>
            </a:r>
            <a:r>
              <a:rPr lang="en-US" dirty="0" smtClean="0">
                <a:latin typeface="Comic Sans MS" pitchFamily="66" charset="0"/>
              </a:rPr>
              <a:t>mantle. This is not, however, true of shorter wavelength structures. We need a finer tool to identify such structures on a global scale.</a:t>
            </a:r>
            <a:endParaRPr lang="en-US" dirty="0">
              <a:latin typeface="Comic Sans MS" pitchFamily="66" charset="0"/>
            </a:endParaRPr>
          </a:p>
        </p:txBody>
      </p:sp>
    </p:spTree>
    <p:extLst>
      <p:ext uri="{BB962C8B-B14F-4D97-AF65-F5344CB8AC3E}">
        <p14:creationId xmlns:p14="http://schemas.microsoft.com/office/powerpoint/2010/main" val="251728961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 </a:t>
            </a:r>
            <a:r>
              <a:rPr lang="en-US" sz="4000" dirty="0" smtClean="0">
                <a:latin typeface="Comic Sans MS" pitchFamily="66" charset="0"/>
              </a:rPr>
              <a:t>A planet within a planet:</a:t>
            </a:r>
            <a:br>
              <a:rPr lang="en-US" sz="4000" dirty="0" smtClean="0">
                <a:latin typeface="Comic Sans MS" pitchFamily="66" charset="0"/>
              </a:rPr>
            </a:br>
            <a:r>
              <a:rPr lang="en-US" sz="4000" dirty="0" smtClean="0">
                <a:latin typeface="Comic Sans MS" pitchFamily="66" charset="0"/>
              </a:rPr>
              <a:t>three zones in the mantle</a:t>
            </a:r>
            <a:endParaRPr lang="en-US" sz="4000" dirty="0">
              <a:latin typeface="Comic Sans MS" pitchFamily="66" charset="0"/>
            </a:endParaRPr>
          </a:p>
        </p:txBody>
      </p:sp>
      <p:sp>
        <p:nvSpPr>
          <p:cNvPr id="3" name="Content Placeholder 2"/>
          <p:cNvSpPr>
            <a:spLocks noGrp="1"/>
          </p:cNvSpPr>
          <p:nvPr>
            <p:ph idx="1"/>
          </p:nvPr>
        </p:nvSpPr>
        <p:spPr/>
        <p:txBody>
          <a:bodyPr>
            <a:normAutofit lnSpcReduction="10000"/>
          </a:bodyPr>
          <a:lstStyle/>
          <a:p>
            <a:pPr marL="0" indent="0">
              <a:buNone/>
            </a:pPr>
            <a:r>
              <a:rPr lang="en-US" sz="2800" dirty="0" smtClean="0">
                <a:latin typeface="Comic Sans MS" pitchFamily="66" charset="0"/>
              </a:rPr>
              <a:t>The two largest Principal Components describe lateral heterogeneity as if in two different planets. </a:t>
            </a:r>
          </a:p>
          <a:p>
            <a:pPr marL="0" indent="0">
              <a:buNone/>
            </a:pPr>
            <a:r>
              <a:rPr lang="en-US" sz="2800" dirty="0" smtClean="0">
                <a:latin typeface="Comic Sans MS" pitchFamily="66" charset="0"/>
              </a:rPr>
              <a:t>The first one extends from </a:t>
            </a:r>
            <a:r>
              <a:rPr lang="en-US" sz="2800" dirty="0" err="1" smtClean="0">
                <a:latin typeface="Comic Sans MS" pitchFamily="66" charset="0"/>
              </a:rPr>
              <a:t>Moho</a:t>
            </a:r>
            <a:r>
              <a:rPr lang="en-US" sz="2800" dirty="0" smtClean="0">
                <a:latin typeface="Comic Sans MS" pitchFamily="66" charset="0"/>
              </a:rPr>
              <a:t> to about 300 km depth and it is the “</a:t>
            </a:r>
            <a:r>
              <a:rPr lang="en-US" sz="2800" b="1" dirty="0" smtClean="0">
                <a:latin typeface="Comic Sans MS" pitchFamily="66" charset="0"/>
              </a:rPr>
              <a:t>Plate Tectonics Planet</a:t>
            </a:r>
            <a:r>
              <a:rPr lang="en-US" sz="2800" dirty="0" smtClean="0">
                <a:latin typeface="Comic Sans MS" pitchFamily="66" charset="0"/>
              </a:rPr>
              <a:t>”.</a:t>
            </a:r>
          </a:p>
          <a:p>
            <a:pPr marL="0" indent="0">
              <a:buNone/>
            </a:pPr>
            <a:r>
              <a:rPr lang="en-US" sz="2800" dirty="0" smtClean="0">
                <a:latin typeface="Comic Sans MS" pitchFamily="66" charset="0"/>
              </a:rPr>
              <a:t> The second, from 650 km to CMB and this is the “</a:t>
            </a:r>
            <a:r>
              <a:rPr lang="en-US" sz="2800" b="1" dirty="0" smtClean="0">
                <a:latin typeface="Comic Sans MS" pitchFamily="66" charset="0"/>
              </a:rPr>
              <a:t>Superplume</a:t>
            </a:r>
            <a:r>
              <a:rPr lang="en-US" sz="2800" dirty="0" smtClean="0">
                <a:latin typeface="Comic Sans MS" pitchFamily="66" charset="0"/>
              </a:rPr>
              <a:t> </a:t>
            </a:r>
            <a:r>
              <a:rPr lang="en-US" sz="2800" b="1" dirty="0" smtClean="0">
                <a:latin typeface="Comic Sans MS" pitchFamily="66" charset="0"/>
              </a:rPr>
              <a:t>Planet</a:t>
            </a:r>
            <a:r>
              <a:rPr lang="en-US" sz="2800" dirty="0" smtClean="0">
                <a:latin typeface="Comic Sans MS" pitchFamily="66" charset="0"/>
              </a:rPr>
              <a:t>”, </a:t>
            </a:r>
          </a:p>
          <a:p>
            <a:pPr marL="0" indent="0">
              <a:buNone/>
            </a:pPr>
            <a:r>
              <a:rPr lang="en-US" sz="2800" dirty="0" smtClean="0">
                <a:latin typeface="Comic Sans MS" pitchFamily="66" charset="0"/>
              </a:rPr>
              <a:t>These two planets are separated by the “</a:t>
            </a:r>
            <a:r>
              <a:rPr lang="en-US" sz="2800" b="1" dirty="0" smtClean="0">
                <a:latin typeface="Comic Sans MS" pitchFamily="66" charset="0"/>
              </a:rPr>
              <a:t>Inter-planetary</a:t>
            </a:r>
            <a:r>
              <a:rPr lang="en-US" sz="2800" dirty="0" smtClean="0">
                <a:latin typeface="Comic Sans MS" pitchFamily="66" charset="0"/>
              </a:rPr>
              <a:t> </a:t>
            </a:r>
            <a:r>
              <a:rPr lang="en-US" sz="2800" b="1" dirty="0" smtClean="0">
                <a:latin typeface="Comic Sans MS" pitchFamily="66" charset="0"/>
              </a:rPr>
              <a:t>Interaction</a:t>
            </a:r>
            <a:r>
              <a:rPr lang="en-US" sz="2800" dirty="0" smtClean="0">
                <a:latin typeface="Comic Sans MS" pitchFamily="66" charset="0"/>
              </a:rPr>
              <a:t> </a:t>
            </a:r>
            <a:r>
              <a:rPr lang="en-US" sz="2800" b="1" dirty="0" smtClean="0">
                <a:latin typeface="Comic Sans MS" pitchFamily="66" charset="0"/>
              </a:rPr>
              <a:t>Zone</a:t>
            </a:r>
            <a:r>
              <a:rPr lang="en-US" sz="2800" dirty="0" smtClean="0">
                <a:latin typeface="Comic Sans MS" pitchFamily="66" charset="0"/>
              </a:rPr>
              <a:t>” ranging from about 300 km to 650 km depth.</a:t>
            </a:r>
            <a:endParaRPr lang="en-US" sz="2800" dirty="0">
              <a:latin typeface="Comic Sans MS" pitchFamily="66" charset="0"/>
            </a:endParaRPr>
          </a:p>
        </p:txBody>
      </p:sp>
    </p:spTree>
    <p:extLst>
      <p:ext uri="{BB962C8B-B14F-4D97-AF65-F5344CB8AC3E}">
        <p14:creationId xmlns:p14="http://schemas.microsoft.com/office/powerpoint/2010/main" val="267490587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4000" dirty="0" smtClean="0">
                <a:latin typeface="Comic Sans MS" pitchFamily="66" charset="0"/>
              </a:rPr>
              <a:t>The GABBA Concept</a:t>
            </a:r>
            <a:br>
              <a:rPr lang="en-US" sz="4000" dirty="0" smtClean="0">
                <a:latin typeface="Comic Sans MS" pitchFamily="66" charset="0"/>
              </a:rPr>
            </a:br>
            <a:endParaRPr lang="en-US" sz="4000" dirty="0">
              <a:latin typeface="Comic Sans MS" pitchFamily="66" charset="0"/>
            </a:endParaRPr>
          </a:p>
        </p:txBody>
      </p:sp>
      <p:sp>
        <p:nvSpPr>
          <p:cNvPr id="3" name="Content Placeholder 2"/>
          <p:cNvSpPr>
            <a:spLocks noGrp="1"/>
          </p:cNvSpPr>
          <p:nvPr>
            <p:ph idx="1"/>
          </p:nvPr>
        </p:nvSpPr>
        <p:spPr>
          <a:xfrm>
            <a:off x="243840" y="990600"/>
            <a:ext cx="8702040" cy="5135563"/>
          </a:xfrm>
        </p:spPr>
        <p:txBody>
          <a:bodyPr>
            <a:normAutofit/>
          </a:bodyPr>
          <a:lstStyle/>
          <a:p>
            <a:pPr marL="0" indent="0" algn="just">
              <a:buNone/>
            </a:pPr>
            <a:r>
              <a:rPr lang="en-US" sz="2600" dirty="0" smtClean="0">
                <a:latin typeface="Comic Sans MS" pitchFamily="66" charset="0"/>
              </a:rPr>
              <a:t>These are an order of magnitude numbers:</a:t>
            </a:r>
          </a:p>
          <a:p>
            <a:pPr marL="514350" indent="-514350" algn="just">
              <a:buAutoNum type="arabicParenR"/>
            </a:pPr>
            <a:r>
              <a:rPr lang="en-US" sz="2600" dirty="0" smtClean="0">
                <a:latin typeface="Comic Sans MS" pitchFamily="66" charset="0"/>
              </a:rPr>
              <a:t>About 10 globally distributed broad-band arrays equipped with instrumentation as uniform as possible. Real time data collection at each Array, with re-transmission to one or more data gathering centers.</a:t>
            </a:r>
          </a:p>
          <a:p>
            <a:pPr marL="514350" indent="-514350" algn="just">
              <a:buAutoNum type="arabicParenR"/>
            </a:pPr>
            <a:r>
              <a:rPr lang="en-US" sz="2600" dirty="0" smtClean="0">
                <a:latin typeface="Comic Sans MS" pitchFamily="66" charset="0"/>
              </a:rPr>
              <a:t>Each array consisting of about 100 three component stations with a band-pass flat to ground velocity from 0.01 Hz to 20 Hz.</a:t>
            </a:r>
          </a:p>
          <a:p>
            <a:pPr marL="514350" indent="-514350" algn="just">
              <a:buAutoNum type="arabicParenR"/>
            </a:pPr>
            <a:r>
              <a:rPr lang="en-US" sz="2600" dirty="0" smtClean="0">
                <a:latin typeface="Comic Sans MS" pitchFamily="66" charset="0"/>
              </a:rPr>
              <a:t>If technically and financially feasible consideration should be given to ocean bottom  arrays</a:t>
            </a:r>
          </a:p>
          <a:p>
            <a:pPr marL="514350" indent="-514350">
              <a:buAutoNum type="arabicParenR"/>
            </a:pPr>
            <a:endParaRPr lang="en-US" dirty="0">
              <a:latin typeface="Comic Sans MS" pitchFamily="66" charset="0"/>
            </a:endParaRPr>
          </a:p>
        </p:txBody>
      </p:sp>
    </p:spTree>
    <p:extLst>
      <p:ext uri="{BB962C8B-B14F-4D97-AF65-F5344CB8AC3E}">
        <p14:creationId xmlns:p14="http://schemas.microsoft.com/office/powerpoint/2010/main" val="92970944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11" descr="world_map_v2.png"/>
          <p:cNvPicPr>
            <a:picLocks noChangeAspect="1"/>
          </p:cNvPicPr>
          <p:nvPr/>
        </p:nvPicPr>
        <p:blipFill>
          <a:blip r:embed="rId2">
            <a:extLst>
              <a:ext uri="{28A0092B-C50C-407E-A947-70E740481C1C}">
                <a14:useLocalDpi xmlns:a14="http://schemas.microsoft.com/office/drawing/2010/main" val="0"/>
              </a:ext>
            </a:extLst>
          </a:blip>
          <a:srcRect l="10599" t="7710" r="7362" b="11079"/>
          <a:stretch>
            <a:fillRect/>
          </a:stretch>
        </p:blipFill>
        <p:spPr bwMode="auto">
          <a:xfrm>
            <a:off x="0" y="2290763"/>
            <a:ext cx="8367713" cy="434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4" name="Title 1"/>
          <p:cNvSpPr>
            <a:spLocks noGrp="1"/>
          </p:cNvSpPr>
          <p:nvPr>
            <p:ph type="title"/>
          </p:nvPr>
        </p:nvSpPr>
        <p:spPr/>
        <p:txBody>
          <a:bodyPr>
            <a:normAutofit fontScale="90000"/>
          </a:bodyPr>
          <a:lstStyle/>
          <a:p>
            <a:pPr algn="l" eaLnBrk="1" hangingPunct="1"/>
            <a:r>
              <a:rPr lang="en-US" sz="3600" smtClean="0">
                <a:ea typeface="ＭＳ Ｐゴシック" pitchFamily="34" charset="-128"/>
              </a:rPr>
              <a:t>Global Array of Arrays</a:t>
            </a:r>
            <a:br>
              <a:rPr lang="en-US" sz="3600" smtClean="0">
                <a:ea typeface="ＭＳ Ｐゴシック" pitchFamily="34" charset="-128"/>
              </a:rPr>
            </a:br>
            <a:r>
              <a:rPr lang="en-US" sz="3600" smtClean="0">
                <a:ea typeface="ＭＳ Ｐゴシック" pitchFamily="34" charset="-128"/>
              </a:rPr>
              <a:t>Concept</a:t>
            </a:r>
          </a:p>
        </p:txBody>
      </p:sp>
      <p:pic>
        <p:nvPicPr>
          <p:cNvPr id="13315" name="Picture 4" descr="map_zoom.png"/>
          <p:cNvPicPr>
            <a:picLocks noChangeAspect="1"/>
          </p:cNvPicPr>
          <p:nvPr/>
        </p:nvPicPr>
        <p:blipFill>
          <a:blip r:embed="rId3" cstate="print">
            <a:extLst>
              <a:ext uri="{28A0092B-C50C-407E-A947-70E740481C1C}">
                <a14:useLocalDpi xmlns:a14="http://schemas.microsoft.com/office/drawing/2010/main" val="0"/>
              </a:ext>
            </a:extLst>
          </a:blip>
          <a:srcRect l="13499" t="12495" r="19649" b="15169"/>
          <a:stretch>
            <a:fillRect/>
          </a:stretch>
        </p:blipFill>
        <p:spPr bwMode="auto">
          <a:xfrm>
            <a:off x="5178425" y="655638"/>
            <a:ext cx="3508375" cy="198278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3316" name="Picture 5" descr="map_zoom_zoom.png"/>
          <p:cNvPicPr>
            <a:picLocks noChangeAspect="1"/>
          </p:cNvPicPr>
          <p:nvPr/>
        </p:nvPicPr>
        <p:blipFill>
          <a:blip r:embed="rId4" cstate="print">
            <a:extLst>
              <a:ext uri="{28A0092B-C50C-407E-A947-70E740481C1C}">
                <a14:useLocalDpi xmlns:a14="http://schemas.microsoft.com/office/drawing/2010/main" val="0"/>
              </a:ext>
            </a:extLst>
          </a:blip>
          <a:srcRect l="38683" t="16225" r="37563" b="41766"/>
          <a:stretch>
            <a:fillRect/>
          </a:stretch>
        </p:blipFill>
        <p:spPr bwMode="auto">
          <a:xfrm>
            <a:off x="7724775" y="46038"/>
            <a:ext cx="1209675" cy="11176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7" name="Rectangle 6"/>
          <p:cNvSpPr>
            <a:spLocks noChangeArrowheads="1"/>
          </p:cNvSpPr>
          <p:nvPr/>
        </p:nvSpPr>
        <p:spPr bwMode="auto">
          <a:xfrm>
            <a:off x="6981825" y="1317625"/>
            <a:ext cx="403225" cy="444500"/>
          </a:xfrm>
          <a:prstGeom prst="rect">
            <a:avLst/>
          </a:prstGeom>
          <a:noFill/>
          <a:ln w="9525">
            <a:solidFill>
              <a:schemeClr val="tx1"/>
            </a:solidFill>
            <a:miter lim="800000"/>
            <a:headEnd/>
            <a:tailEnd/>
          </a:ln>
          <a:effectLst>
            <a:outerShdw dist="23000" dir="5400000" rotWithShape="0">
              <a:srgbClr val="808080">
                <a:alpha val="34998"/>
              </a:srgbClr>
            </a:outerShdw>
          </a:effectLst>
          <a:extLst>
            <a:ext uri="{909E8E84-426E-40DD-AFC4-6F175D3DCCD1}">
              <a14:hiddenFill xmlns:a14="http://schemas.microsoft.com/office/drawing/2010/main">
                <a:solidFill>
                  <a:srgbClr val="FFFFFF"/>
                </a:solidFill>
              </a14:hiddenFill>
            </a:ext>
          </a:extLst>
        </p:spPr>
        <p:txBody>
          <a:bodyPr anchor="ctr"/>
          <a:lstStyle/>
          <a:p>
            <a:pPr algn="ctr" fontAlgn="auto">
              <a:spcBef>
                <a:spcPts val="0"/>
              </a:spcBef>
              <a:spcAft>
                <a:spcPts val="0"/>
              </a:spcAft>
              <a:defRPr/>
            </a:pPr>
            <a:endParaRPr lang="en-US">
              <a:solidFill>
                <a:schemeClr val="lt1"/>
              </a:solidFill>
              <a:latin typeface="+mn-lt"/>
              <a:ea typeface="+mn-ea"/>
            </a:endParaRPr>
          </a:p>
        </p:txBody>
      </p:sp>
      <p:cxnSp>
        <p:nvCxnSpPr>
          <p:cNvPr id="13318" name="Straight Connector 8"/>
          <p:cNvCxnSpPr>
            <a:cxnSpLocks noChangeShapeType="1"/>
          </p:cNvCxnSpPr>
          <p:nvPr/>
        </p:nvCxnSpPr>
        <p:spPr bwMode="auto">
          <a:xfrm rot="5400000" flipH="1" flipV="1">
            <a:off x="6918325" y="511176"/>
            <a:ext cx="1271587" cy="341312"/>
          </a:xfrm>
          <a:prstGeom prst="line">
            <a:avLst/>
          </a:prstGeom>
          <a:noFill/>
          <a:ln w="25400">
            <a:solidFill>
              <a:schemeClr val="accent1"/>
            </a:solidFill>
            <a:round/>
            <a:headEnd/>
            <a:tailEnd/>
          </a:ln>
          <a:effectLst>
            <a:outerShdw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13319" name="Straight Connector 10"/>
          <p:cNvCxnSpPr>
            <a:cxnSpLocks noChangeShapeType="1"/>
          </p:cNvCxnSpPr>
          <p:nvPr/>
        </p:nvCxnSpPr>
        <p:spPr bwMode="auto">
          <a:xfrm flipV="1">
            <a:off x="2646363" y="2638425"/>
            <a:ext cx="2532062" cy="1087438"/>
          </a:xfrm>
          <a:prstGeom prst="line">
            <a:avLst/>
          </a:prstGeom>
          <a:noFill/>
          <a:ln w="25400">
            <a:solidFill>
              <a:schemeClr val="accent1"/>
            </a:solidFill>
            <a:round/>
            <a:headEnd/>
            <a:tailEnd/>
          </a:ln>
          <a:effectLst>
            <a:outerShdw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13" name="Rectangle 12"/>
          <p:cNvSpPr>
            <a:spLocks noChangeArrowheads="1"/>
          </p:cNvSpPr>
          <p:nvPr/>
        </p:nvSpPr>
        <p:spPr bwMode="auto">
          <a:xfrm>
            <a:off x="2228850" y="3487738"/>
            <a:ext cx="404813" cy="238125"/>
          </a:xfrm>
          <a:prstGeom prst="rect">
            <a:avLst/>
          </a:prstGeom>
          <a:noFill/>
          <a:ln w="9525">
            <a:solidFill>
              <a:schemeClr val="tx1"/>
            </a:solidFill>
            <a:miter lim="800000"/>
            <a:headEnd/>
            <a:tailEnd/>
          </a:ln>
          <a:effectLst>
            <a:outerShdw dist="23000" dir="5400000" rotWithShape="0">
              <a:srgbClr val="808080">
                <a:alpha val="34998"/>
              </a:srgbClr>
            </a:outerShdw>
          </a:effectLst>
          <a:extLst>
            <a:ext uri="{909E8E84-426E-40DD-AFC4-6F175D3DCCD1}">
              <a14:hiddenFill xmlns:a14="http://schemas.microsoft.com/office/drawing/2010/main">
                <a:solidFill>
                  <a:srgbClr val="FFFFFF"/>
                </a:solidFill>
              </a14:hiddenFill>
            </a:ext>
          </a:extLst>
        </p:spPr>
        <p:txBody>
          <a:bodyPr anchor="ctr"/>
          <a:lstStyle/>
          <a:p>
            <a:pPr algn="ctr" fontAlgn="auto">
              <a:spcBef>
                <a:spcPts val="0"/>
              </a:spcBef>
              <a:spcAft>
                <a:spcPts val="0"/>
              </a:spcAft>
              <a:defRPr/>
            </a:pPr>
            <a:endParaRPr lang="en-US">
              <a:solidFill>
                <a:schemeClr val="lt1"/>
              </a:solidFill>
              <a:latin typeface="+mn-lt"/>
              <a:ea typeface="+mn-ea"/>
            </a:endParaRPr>
          </a:p>
        </p:txBody>
      </p:sp>
      <p:cxnSp>
        <p:nvCxnSpPr>
          <p:cNvPr id="13321" name="Straight Connector 13"/>
          <p:cNvCxnSpPr>
            <a:cxnSpLocks noChangeShapeType="1"/>
          </p:cNvCxnSpPr>
          <p:nvPr/>
        </p:nvCxnSpPr>
        <p:spPr bwMode="auto">
          <a:xfrm rot="5400000" flipH="1" flipV="1">
            <a:off x="2506662" y="815976"/>
            <a:ext cx="2811463" cy="2532062"/>
          </a:xfrm>
          <a:prstGeom prst="line">
            <a:avLst/>
          </a:prstGeom>
          <a:noFill/>
          <a:ln w="25400">
            <a:solidFill>
              <a:schemeClr val="accent1"/>
            </a:solidFill>
            <a:round/>
            <a:headEnd/>
            <a:tailEnd/>
          </a:ln>
          <a:effectLst>
            <a:outerShdw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13322" name="Straight Connector 16"/>
          <p:cNvCxnSpPr>
            <a:cxnSpLocks noChangeShapeType="1"/>
          </p:cNvCxnSpPr>
          <p:nvPr/>
        </p:nvCxnSpPr>
        <p:spPr bwMode="auto">
          <a:xfrm rot="5400000" flipH="1" flipV="1">
            <a:off x="7221538" y="1300163"/>
            <a:ext cx="630237" cy="331787"/>
          </a:xfrm>
          <a:prstGeom prst="line">
            <a:avLst/>
          </a:prstGeom>
          <a:noFill/>
          <a:ln w="25400">
            <a:solidFill>
              <a:schemeClr val="accent1"/>
            </a:solidFill>
            <a:round/>
            <a:headEnd/>
            <a:tailEnd/>
          </a:ln>
          <a:effectLst>
            <a:outerShdw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12" name="Oval 11"/>
          <p:cNvSpPr>
            <a:spLocks noChangeArrowheads="1"/>
          </p:cNvSpPr>
          <p:nvPr/>
        </p:nvSpPr>
        <p:spPr bwMode="auto">
          <a:xfrm>
            <a:off x="1533525" y="4987925"/>
            <a:ext cx="115888" cy="112713"/>
          </a:xfrm>
          <a:prstGeom prst="ellipse">
            <a:avLst/>
          </a:prstGeom>
          <a:solidFill>
            <a:schemeClr val="accent1"/>
          </a:solidFill>
          <a:ln w="9525">
            <a:solidFill>
              <a:schemeClr val="tx1"/>
            </a:solidFill>
            <a:round/>
            <a:headEnd/>
            <a:tailEnd/>
          </a:ln>
          <a:effectLst>
            <a:outerShdw blurRad="63500" dist="23000" dir="5400000" rotWithShape="0">
              <a:srgbClr val="000000">
                <a:alpha val="34999"/>
              </a:srgbClr>
            </a:outerShdw>
          </a:effectLst>
        </p:spPr>
        <p:txBody>
          <a:bodyPr anchor="ctr"/>
          <a:lstStyle/>
          <a:p>
            <a:pPr algn="ctr">
              <a:defRPr/>
            </a:pPr>
            <a:endParaRPr lang="en-US">
              <a:solidFill>
                <a:schemeClr val="lt1"/>
              </a:solidFill>
              <a:latin typeface="+mn-lt"/>
              <a:ea typeface="+mn-ea"/>
            </a:endParaRPr>
          </a:p>
        </p:txBody>
      </p:sp>
      <p:sp>
        <p:nvSpPr>
          <p:cNvPr id="15" name="Oval 14"/>
          <p:cNvSpPr>
            <a:spLocks noChangeArrowheads="1"/>
          </p:cNvSpPr>
          <p:nvPr/>
        </p:nvSpPr>
        <p:spPr bwMode="auto">
          <a:xfrm>
            <a:off x="5813425" y="4975225"/>
            <a:ext cx="115888" cy="112713"/>
          </a:xfrm>
          <a:prstGeom prst="ellipse">
            <a:avLst/>
          </a:prstGeom>
          <a:solidFill>
            <a:schemeClr val="accent1"/>
          </a:solidFill>
          <a:ln w="9525">
            <a:solidFill>
              <a:schemeClr val="tx1"/>
            </a:solidFill>
            <a:round/>
            <a:headEnd/>
            <a:tailEnd/>
          </a:ln>
          <a:effectLst>
            <a:outerShdw blurRad="63500" dist="23000" dir="5400000" rotWithShape="0">
              <a:srgbClr val="000000">
                <a:alpha val="34999"/>
              </a:srgbClr>
            </a:outerShdw>
          </a:effectLst>
        </p:spPr>
        <p:txBody>
          <a:bodyPr anchor="ctr"/>
          <a:lstStyle/>
          <a:p>
            <a:pPr algn="ctr">
              <a:defRPr/>
            </a:pPr>
            <a:endParaRPr lang="en-US">
              <a:solidFill>
                <a:schemeClr val="lt1"/>
              </a:solidFill>
              <a:latin typeface="+mn-lt"/>
              <a:ea typeface="+mn-ea"/>
            </a:endParaRPr>
          </a:p>
        </p:txBody>
      </p:sp>
      <p:sp>
        <p:nvSpPr>
          <p:cNvPr id="16" name="Oval 15"/>
          <p:cNvSpPr>
            <a:spLocks noChangeArrowheads="1"/>
          </p:cNvSpPr>
          <p:nvPr/>
        </p:nvSpPr>
        <p:spPr bwMode="auto">
          <a:xfrm>
            <a:off x="7724775" y="3857625"/>
            <a:ext cx="115888" cy="112713"/>
          </a:xfrm>
          <a:prstGeom prst="ellipse">
            <a:avLst/>
          </a:prstGeom>
          <a:solidFill>
            <a:schemeClr val="accent1"/>
          </a:solidFill>
          <a:ln w="9525">
            <a:solidFill>
              <a:schemeClr val="tx1"/>
            </a:solidFill>
            <a:round/>
            <a:headEnd/>
            <a:tailEnd/>
          </a:ln>
          <a:effectLst>
            <a:outerShdw blurRad="63500" dist="23000" dir="5400000" rotWithShape="0">
              <a:srgbClr val="000000">
                <a:alpha val="34999"/>
              </a:srgbClr>
            </a:outerShdw>
          </a:effectLst>
        </p:spPr>
        <p:txBody>
          <a:bodyPr anchor="ctr"/>
          <a:lstStyle/>
          <a:p>
            <a:pPr algn="ctr">
              <a:defRPr/>
            </a:pPr>
            <a:endParaRPr lang="en-US">
              <a:solidFill>
                <a:schemeClr val="lt1"/>
              </a:solidFill>
              <a:latin typeface="+mn-lt"/>
              <a:ea typeface="+mn-ea"/>
            </a:endParaRPr>
          </a:p>
        </p:txBody>
      </p:sp>
      <p:sp>
        <p:nvSpPr>
          <p:cNvPr id="18" name="Oval 17"/>
          <p:cNvSpPr>
            <a:spLocks noChangeArrowheads="1"/>
          </p:cNvSpPr>
          <p:nvPr/>
        </p:nvSpPr>
        <p:spPr bwMode="auto">
          <a:xfrm>
            <a:off x="4340225" y="3197225"/>
            <a:ext cx="115888" cy="112713"/>
          </a:xfrm>
          <a:prstGeom prst="ellipse">
            <a:avLst/>
          </a:prstGeom>
          <a:solidFill>
            <a:srgbClr val="FF0000"/>
          </a:solidFill>
          <a:ln w="9525">
            <a:solidFill>
              <a:schemeClr val="tx1">
                <a:lumMod val="50000"/>
                <a:lumOff val="50000"/>
              </a:schemeClr>
            </a:solidFill>
            <a:round/>
            <a:headEnd/>
            <a:tailEnd/>
          </a:ln>
          <a:effectLst>
            <a:outerShdw blurRad="63500" dist="23000" dir="5400000" rotWithShape="0">
              <a:srgbClr val="000000">
                <a:alpha val="34999"/>
              </a:srgbClr>
            </a:outerShdw>
          </a:effectLst>
        </p:spPr>
        <p:txBody>
          <a:bodyPr anchor="ctr"/>
          <a:lstStyle/>
          <a:p>
            <a:pPr algn="ctr">
              <a:defRPr/>
            </a:pPr>
            <a:endParaRPr lang="en-US">
              <a:solidFill>
                <a:schemeClr val="lt1"/>
              </a:solidFill>
              <a:latin typeface="+mn-lt"/>
              <a:ea typeface="+mn-ea"/>
            </a:endParaRP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smtClean="0">
                <a:solidFill>
                  <a:schemeClr val="tx1">
                    <a:lumMod val="95000"/>
                    <a:lumOff val="5000"/>
                  </a:schemeClr>
                </a:solidFill>
                <a:latin typeface="Comic Sans MS" pitchFamily="66" charset="0"/>
              </a:rPr>
              <a:t>Why GABBA?</a:t>
            </a:r>
            <a:endParaRPr lang="en-US" sz="4000" dirty="0">
              <a:solidFill>
                <a:schemeClr val="tx1">
                  <a:lumMod val="95000"/>
                  <a:lumOff val="5000"/>
                </a:schemeClr>
              </a:solidFill>
              <a:latin typeface="Comic Sans MS" pitchFamily="66" charset="0"/>
            </a:endParaRPr>
          </a:p>
        </p:txBody>
      </p:sp>
      <p:sp>
        <p:nvSpPr>
          <p:cNvPr id="3" name="Content Placeholder 2"/>
          <p:cNvSpPr>
            <a:spLocks noGrp="1"/>
          </p:cNvSpPr>
          <p:nvPr>
            <p:ph idx="1"/>
          </p:nvPr>
        </p:nvSpPr>
        <p:spPr/>
        <p:txBody>
          <a:bodyPr>
            <a:normAutofit fontScale="92500" lnSpcReduction="10000"/>
          </a:bodyPr>
          <a:lstStyle/>
          <a:p>
            <a:pPr marL="0" indent="0">
              <a:buNone/>
            </a:pPr>
            <a:r>
              <a:rPr lang="en-US" dirty="0" smtClean="0">
                <a:latin typeface="Comic Sans MS" pitchFamily="66" charset="0"/>
              </a:rPr>
              <a:t>To understand the connection between the connection of the “Plate Tectonic” and “Superplume” Planets through IPIZ we need to resolve finer, smaller scale details than currently possible with the GSN/FDSN stations. The simultaneous use of data from all or selected GABBA stations could resolve location and shape of smaller scatterers by beam forming with the individual arrays aimed at the same point in space.</a:t>
            </a:r>
            <a:endParaRPr lang="en-US" dirty="0">
              <a:latin typeface="Comic Sans MS" pitchFamily="66" charset="0"/>
            </a:endParaRPr>
          </a:p>
        </p:txBody>
      </p:sp>
    </p:spTree>
    <p:extLst>
      <p:ext uri="{BB962C8B-B14F-4D97-AF65-F5344CB8AC3E}">
        <p14:creationId xmlns:p14="http://schemas.microsoft.com/office/powerpoint/2010/main" val="361660060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4000" dirty="0" smtClean="0">
                <a:latin typeface="Comic Sans MS" pitchFamily="66" charset="0"/>
              </a:rPr>
              <a:t>Other Applications: Source Studies</a:t>
            </a:r>
            <a:endParaRPr lang="en-US" sz="4000" dirty="0">
              <a:latin typeface="Comic Sans MS" pitchFamily="66" charset="0"/>
            </a:endParaRPr>
          </a:p>
        </p:txBody>
      </p:sp>
      <p:sp>
        <p:nvSpPr>
          <p:cNvPr id="3" name="Content Placeholder 2"/>
          <p:cNvSpPr>
            <a:spLocks noGrp="1"/>
          </p:cNvSpPr>
          <p:nvPr>
            <p:ph idx="1"/>
          </p:nvPr>
        </p:nvSpPr>
        <p:spPr/>
        <p:txBody>
          <a:bodyPr>
            <a:normAutofit lnSpcReduction="10000"/>
          </a:bodyPr>
          <a:lstStyle/>
          <a:p>
            <a:pPr marL="0" indent="0">
              <a:buNone/>
            </a:pPr>
            <a:r>
              <a:rPr lang="en-US" sz="2600" dirty="0" smtClean="0">
                <a:latin typeface="Comic Sans MS" pitchFamily="66" charset="0"/>
              </a:rPr>
              <a:t>  1)   </a:t>
            </a:r>
            <a:r>
              <a:rPr lang="en-US" sz="2600" dirty="0" smtClean="0">
                <a:latin typeface="Comic Sans MS" pitchFamily="66" charset="0"/>
              </a:rPr>
              <a:t>Multi-array analysis of seismic sources would aid both the time and spatial resolution of the radiation process as well as lower the threshold of magnitude of earthquakes for which such analysis can be applied. The higher signal-to noise ratio could also extend the range of routine analysis such as CMT.</a:t>
            </a:r>
          </a:p>
          <a:p>
            <a:pPr marL="0" indent="0">
              <a:buNone/>
            </a:pPr>
            <a:r>
              <a:rPr lang="en-US" sz="2600" dirty="0" smtClean="0">
                <a:latin typeface="Comic Sans MS" pitchFamily="66" charset="0"/>
              </a:rPr>
              <a:t>  2</a:t>
            </a:r>
            <a:r>
              <a:rPr lang="en-US" sz="2600" dirty="0" smtClean="0">
                <a:latin typeface="Comic Sans MS" pitchFamily="66" charset="0"/>
              </a:rPr>
              <a:t>) In a search for velocity anomalies with dimensions on the order of few hundred kilometers the  multi-array beam forming may well compensate for the smaller aperture of GABBA arrays compared to Hi-net or TA.</a:t>
            </a:r>
            <a:endParaRPr lang="en-US" sz="2600" dirty="0">
              <a:latin typeface="Comic Sans MS" pitchFamily="66" charset="0"/>
            </a:endParaRPr>
          </a:p>
        </p:txBody>
      </p:sp>
    </p:spTree>
    <p:extLst>
      <p:ext uri="{BB962C8B-B14F-4D97-AF65-F5344CB8AC3E}">
        <p14:creationId xmlns:p14="http://schemas.microsoft.com/office/powerpoint/2010/main" val="200441303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a:xfrm>
            <a:off x="95715" y="0"/>
            <a:ext cx="5885351" cy="852157"/>
          </a:xfrm>
          <a:ln>
            <a:solidFill>
              <a:srgbClr val="000090"/>
            </a:solidFill>
          </a:ln>
        </p:spPr>
        <p:txBody>
          <a:bodyPr>
            <a:normAutofit fontScale="90000"/>
          </a:bodyPr>
          <a:lstStyle/>
          <a:p>
            <a:pPr algn="l" eaLnBrk="1" hangingPunct="1">
              <a:defRPr/>
            </a:pPr>
            <a:r>
              <a:rPr lang="en-US" sz="2400" dirty="0" smtClean="0">
                <a:latin typeface="Comic Sans MS"/>
                <a:cs typeface="Comic Sans MS"/>
              </a:rPr>
              <a:t>Detection of an “ultra low velocity zone”</a:t>
            </a:r>
            <a:br>
              <a:rPr lang="en-US" sz="2400" dirty="0" smtClean="0">
                <a:latin typeface="Comic Sans MS"/>
                <a:cs typeface="Comic Sans MS"/>
              </a:rPr>
            </a:br>
            <a:r>
              <a:rPr lang="en-US" sz="2400" dirty="0" smtClean="0">
                <a:latin typeface="Comic Sans MS"/>
                <a:cs typeface="Comic Sans MS"/>
              </a:rPr>
              <a:t> at the base of the mantle</a:t>
            </a:r>
          </a:p>
        </p:txBody>
      </p:sp>
      <p:pic>
        <p:nvPicPr>
          <p:cNvPr id="1741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85" y="1695325"/>
            <a:ext cx="4420195" cy="20270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pic>
        <p:nvPicPr>
          <p:cNvPr id="17412" name="Picture 4"/>
          <p:cNvPicPr>
            <a:picLocks noChangeAspect="1" noChangeArrowheads="1"/>
          </p:cNvPicPr>
          <p:nvPr/>
        </p:nvPicPr>
        <p:blipFill>
          <a:blip r:embed="rId4">
            <a:extLst>
              <a:ext uri="{28A0092B-C50C-407E-A947-70E740481C1C}">
                <a14:useLocalDpi xmlns:a14="http://schemas.microsoft.com/office/drawing/2010/main" val="0"/>
              </a:ext>
            </a:extLst>
          </a:blip>
          <a:srcRect l="20010" t="88155" r="15352"/>
          <a:stretch>
            <a:fillRect/>
          </a:stretch>
        </p:blipFill>
        <p:spPr bwMode="auto">
          <a:xfrm>
            <a:off x="385549" y="3800335"/>
            <a:ext cx="3598664" cy="3728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
        <p:nvSpPr>
          <p:cNvPr id="17413" name="Line 5"/>
          <p:cNvSpPr>
            <a:spLocks noChangeShapeType="1"/>
          </p:cNvSpPr>
          <p:nvPr/>
        </p:nvSpPr>
        <p:spPr bwMode="auto">
          <a:xfrm rot="10800000" flipH="1">
            <a:off x="3412065" y="1078709"/>
            <a:ext cx="2077406" cy="791963"/>
          </a:xfrm>
          <a:prstGeom prst="line">
            <a:avLst/>
          </a:prstGeom>
          <a:noFill/>
          <a:ln w="38100">
            <a:solidFill>
              <a:schemeClr val="tx1"/>
            </a:solidFill>
            <a:miter lim="800000"/>
            <a:headEnd/>
            <a:tailEnd type="triangle" w="med" len="med"/>
          </a:ln>
          <a:extLst>
            <a:ext uri="{909E8E84-426E-40DD-AFC4-6F175D3DCCD1}">
              <a14:hiddenFill xmlns:a14="http://schemas.microsoft.com/office/drawing/2010/main">
                <a:noFill/>
              </a14:hiddenFill>
            </a:ext>
          </a:extLst>
        </p:spPr>
        <p:txBody>
          <a:bodyPr lIns="0" tIns="0" rIns="0" bIns="0"/>
          <a:lstStyle/>
          <a:p>
            <a:endParaRPr lang="en-US"/>
          </a:p>
        </p:txBody>
      </p:sp>
      <p:sp>
        <p:nvSpPr>
          <p:cNvPr id="17414" name="Line 6"/>
          <p:cNvSpPr>
            <a:spLocks noChangeShapeType="1"/>
          </p:cNvSpPr>
          <p:nvPr/>
        </p:nvSpPr>
        <p:spPr bwMode="auto">
          <a:xfrm>
            <a:off x="2949891" y="2632731"/>
            <a:ext cx="2583832" cy="1435899"/>
          </a:xfrm>
          <a:prstGeom prst="line">
            <a:avLst/>
          </a:prstGeom>
          <a:noFill/>
          <a:ln w="38100">
            <a:solidFill>
              <a:schemeClr val="tx1"/>
            </a:solidFill>
            <a:miter lim="800000"/>
            <a:headEnd/>
            <a:tailEnd type="stealth" w="med" len="med"/>
          </a:ln>
          <a:extLst>
            <a:ext uri="{909E8E84-426E-40DD-AFC4-6F175D3DCCD1}">
              <a14:hiddenFill xmlns:a14="http://schemas.microsoft.com/office/drawing/2010/main">
                <a:noFill/>
              </a14:hiddenFill>
            </a:ext>
          </a:extLst>
        </p:spPr>
        <p:txBody>
          <a:bodyPr lIns="0" tIns="0" rIns="0" bIns="0"/>
          <a:lstStyle/>
          <a:p>
            <a:endParaRPr lang="en-US"/>
          </a:p>
        </p:txBody>
      </p:sp>
      <p:sp>
        <p:nvSpPr>
          <p:cNvPr id="17415" name="Line 7"/>
          <p:cNvSpPr>
            <a:spLocks noChangeShapeType="1"/>
          </p:cNvSpPr>
          <p:nvPr/>
        </p:nvSpPr>
        <p:spPr bwMode="auto">
          <a:xfrm>
            <a:off x="3217828" y="2415844"/>
            <a:ext cx="2152826" cy="772540"/>
          </a:xfrm>
          <a:prstGeom prst="line">
            <a:avLst/>
          </a:prstGeom>
          <a:noFill/>
          <a:ln w="19050">
            <a:solidFill>
              <a:schemeClr val="tx1"/>
            </a:solidFill>
            <a:miter lim="800000"/>
            <a:headEnd/>
            <a:tailEnd type="stealth" w="med" len="med"/>
          </a:ln>
          <a:extLst>
            <a:ext uri="{909E8E84-426E-40DD-AFC4-6F175D3DCCD1}">
              <a14:hiddenFill xmlns:a14="http://schemas.microsoft.com/office/drawing/2010/main">
                <a:noFill/>
              </a14:hiddenFill>
            </a:ext>
          </a:extLst>
        </p:spPr>
        <p:txBody>
          <a:bodyPr lIns="0" tIns="0" rIns="0" bIns="0"/>
          <a:lstStyle/>
          <a:p>
            <a:endParaRPr lang="en-US"/>
          </a:p>
        </p:txBody>
      </p:sp>
      <p:sp>
        <p:nvSpPr>
          <p:cNvPr id="17416" name="Line 8"/>
          <p:cNvSpPr>
            <a:spLocks noChangeShapeType="1"/>
          </p:cNvSpPr>
          <p:nvPr/>
        </p:nvSpPr>
        <p:spPr bwMode="auto">
          <a:xfrm>
            <a:off x="3412065" y="2207510"/>
            <a:ext cx="1958589" cy="208333"/>
          </a:xfrm>
          <a:prstGeom prst="line">
            <a:avLst/>
          </a:prstGeom>
          <a:noFill/>
          <a:ln w="19050">
            <a:solidFill>
              <a:schemeClr val="tx1"/>
            </a:solidFill>
            <a:miter lim="800000"/>
            <a:headEnd/>
            <a:tailEnd type="triangle" w="med" len="med"/>
          </a:ln>
          <a:extLst>
            <a:ext uri="{909E8E84-426E-40DD-AFC4-6F175D3DCCD1}">
              <a14:hiddenFill xmlns:a14="http://schemas.microsoft.com/office/drawing/2010/main">
                <a:noFill/>
              </a14:hiddenFill>
            </a:ext>
          </a:extLst>
        </p:spPr>
        <p:txBody>
          <a:bodyPr lIns="0" tIns="0" rIns="0" bIns="0"/>
          <a:lstStyle/>
          <a:p>
            <a:endParaRPr lang="en-US"/>
          </a:p>
        </p:txBody>
      </p:sp>
      <p:sp>
        <p:nvSpPr>
          <p:cNvPr id="17419" name="Rectangle 11"/>
          <p:cNvSpPr>
            <a:spLocks/>
          </p:cNvSpPr>
          <p:nvPr/>
        </p:nvSpPr>
        <p:spPr bwMode="auto">
          <a:xfrm>
            <a:off x="1020217" y="1321777"/>
            <a:ext cx="213568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nchor="ctr">
            <a:spAutoFit/>
          </a:bodyPr>
          <a:lstStyle/>
          <a:p>
            <a:r>
              <a:rPr lang="en-US" dirty="0" err="1">
                <a:solidFill>
                  <a:srgbClr val="001F67"/>
                </a:solidFill>
                <a:ea typeface="ＭＳ Ｐゴシック" charset="0"/>
                <a:cs typeface="ＭＳ Ｐゴシック" charset="0"/>
              </a:rPr>
              <a:t>SH</a:t>
            </a:r>
            <a:r>
              <a:rPr lang="en-US" baseline="-25000" dirty="0" err="1">
                <a:solidFill>
                  <a:srgbClr val="001F67"/>
                </a:solidFill>
                <a:ea typeface="ＭＳ Ｐゴシック" charset="0"/>
                <a:cs typeface="ＭＳ Ｐゴシック" charset="0"/>
              </a:rPr>
              <a:t>diff</a:t>
            </a:r>
            <a:r>
              <a:rPr lang="en-US" dirty="0">
                <a:solidFill>
                  <a:srgbClr val="001F67"/>
                </a:solidFill>
                <a:ea typeface="ＭＳ Ｐゴシック" charset="0"/>
                <a:cs typeface="ＭＳ Ｐゴシック" charset="0"/>
              </a:rPr>
              <a:t>, 100-110 degrees</a:t>
            </a:r>
          </a:p>
        </p:txBody>
      </p:sp>
      <p:sp>
        <p:nvSpPr>
          <p:cNvPr id="17420" name="Rectangle 12"/>
          <p:cNvSpPr>
            <a:spLocks/>
          </p:cNvSpPr>
          <p:nvPr/>
        </p:nvSpPr>
        <p:spPr bwMode="auto">
          <a:xfrm>
            <a:off x="6640647" y="4592295"/>
            <a:ext cx="1703119"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nchor="ctr">
            <a:spAutoFit/>
          </a:bodyPr>
          <a:lstStyle/>
          <a:p>
            <a:r>
              <a:rPr lang="en-US" sz="1700" dirty="0">
                <a:ea typeface="ＭＳ Ｐゴシック" charset="0"/>
                <a:cs typeface="ＭＳ Ｐゴシック" charset="0"/>
              </a:rPr>
              <a:t>time around </a:t>
            </a:r>
            <a:r>
              <a:rPr lang="en-US" sz="1700" dirty="0" err="1">
                <a:ea typeface="ＭＳ Ｐゴシック" charset="0"/>
                <a:cs typeface="ＭＳ Ｐゴシック" charset="0"/>
              </a:rPr>
              <a:t>S</a:t>
            </a:r>
            <a:r>
              <a:rPr lang="en-US" sz="1700" baseline="-25000" dirty="0" err="1">
                <a:ea typeface="ＭＳ Ｐゴシック" charset="0"/>
                <a:cs typeface="ＭＳ Ｐゴシック" charset="0"/>
              </a:rPr>
              <a:t>diff</a:t>
            </a:r>
            <a:r>
              <a:rPr lang="en-US" sz="1700" dirty="0">
                <a:ea typeface="ＭＳ Ｐゴシック" charset="0"/>
                <a:cs typeface="ＭＳ Ｐゴシック" charset="0"/>
              </a:rPr>
              <a:t> (s)</a:t>
            </a:r>
          </a:p>
        </p:txBody>
      </p:sp>
      <p:sp>
        <p:nvSpPr>
          <p:cNvPr id="17421" name="Rectangle 13"/>
          <p:cNvSpPr>
            <a:spLocks/>
          </p:cNvSpPr>
          <p:nvPr/>
        </p:nvSpPr>
        <p:spPr bwMode="auto">
          <a:xfrm rot="-5400000">
            <a:off x="3942821" y="3298195"/>
            <a:ext cx="1115483"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nchor="ctr">
            <a:spAutoFit/>
          </a:bodyPr>
          <a:lstStyle/>
          <a:p>
            <a:r>
              <a:rPr lang="en-US" sz="1700" dirty="0">
                <a:ea typeface="ＭＳ Ｐゴシック" charset="0"/>
                <a:cs typeface="ＭＳ Ｐゴシック" charset="0"/>
              </a:rPr>
              <a:t>azimuth (dg)</a:t>
            </a:r>
          </a:p>
        </p:txBody>
      </p:sp>
      <p:sp>
        <p:nvSpPr>
          <p:cNvPr id="2" name="TextBox 1"/>
          <p:cNvSpPr txBox="1"/>
          <p:nvPr/>
        </p:nvSpPr>
        <p:spPr>
          <a:xfrm>
            <a:off x="95715" y="4222963"/>
            <a:ext cx="3711861" cy="369332"/>
          </a:xfrm>
          <a:prstGeom prst="rect">
            <a:avLst/>
          </a:prstGeom>
          <a:noFill/>
        </p:spPr>
        <p:txBody>
          <a:bodyPr wrap="none" rtlCol="0">
            <a:spAutoFit/>
          </a:bodyPr>
          <a:lstStyle/>
          <a:p>
            <a:r>
              <a:rPr lang="en-US" i="1" dirty="0" err="1" smtClean="0"/>
              <a:t>Cottaar</a:t>
            </a:r>
            <a:r>
              <a:rPr lang="en-US" i="1" dirty="0" smtClean="0"/>
              <a:t> and Romanowicz, 2012, EPSL</a:t>
            </a:r>
            <a:endParaRPr lang="en-US" i="1" dirty="0"/>
          </a:p>
        </p:txBody>
      </p:sp>
      <p:pic>
        <p:nvPicPr>
          <p:cNvPr id="20"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r="50000"/>
          <a:stretch/>
        </p:blipFill>
        <p:spPr bwMode="auto">
          <a:xfrm>
            <a:off x="7437713" y="895265"/>
            <a:ext cx="1638366" cy="37292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
        <p:nvSpPr>
          <p:cNvPr id="21" name="Rectangle 3"/>
          <p:cNvSpPr>
            <a:spLocks/>
          </p:cNvSpPr>
          <p:nvPr/>
        </p:nvSpPr>
        <p:spPr bwMode="auto">
          <a:xfrm>
            <a:off x="7910599" y="436658"/>
            <a:ext cx="107579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square" lIns="0" tIns="0" rIns="0" bIns="0" anchor="ctr">
            <a:spAutoFit/>
          </a:bodyPr>
          <a:lstStyle/>
          <a:p>
            <a:r>
              <a:rPr lang="en-US" i="1" dirty="0">
                <a:solidFill>
                  <a:schemeClr val="tx1"/>
                </a:solidFill>
                <a:ea typeface="ＭＳ Ｐゴシック" charset="0"/>
                <a:cs typeface="Gill Sans" charset="0"/>
              </a:rPr>
              <a:t>Prediction</a:t>
            </a:r>
          </a:p>
        </p:txBody>
      </p:sp>
      <p:pic>
        <p:nvPicPr>
          <p:cNvPr id="22"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l="46862"/>
          <a:stretch/>
        </p:blipFill>
        <p:spPr bwMode="auto">
          <a:xfrm>
            <a:off x="5693707" y="889278"/>
            <a:ext cx="1744006" cy="3735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
        <p:nvSpPr>
          <p:cNvPr id="3" name="TextBox 2"/>
          <p:cNvSpPr txBox="1"/>
          <p:nvPr/>
        </p:nvSpPr>
        <p:spPr>
          <a:xfrm>
            <a:off x="5981066" y="371346"/>
            <a:ext cx="1377388" cy="369332"/>
          </a:xfrm>
          <a:prstGeom prst="rect">
            <a:avLst/>
          </a:prstGeom>
          <a:noFill/>
        </p:spPr>
        <p:txBody>
          <a:bodyPr wrap="none" rtlCol="0">
            <a:spAutoFit/>
          </a:bodyPr>
          <a:lstStyle/>
          <a:p>
            <a:r>
              <a:rPr lang="en-US" i="1" dirty="0" smtClean="0"/>
              <a:t>Observation</a:t>
            </a:r>
            <a:endParaRPr lang="en-US" i="1" dirty="0"/>
          </a:p>
        </p:txBody>
      </p:sp>
      <p:pic>
        <p:nvPicPr>
          <p:cNvPr id="26" name="Picture 5"/>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04009" y="4727493"/>
            <a:ext cx="2077896" cy="2051636"/>
          </a:xfrm>
          <a:prstGeom prst="rect">
            <a:avLst/>
          </a:prstGeom>
          <a:noFill/>
          <a:ln>
            <a:noFill/>
          </a:ln>
          <a:effectLst>
            <a:outerShdw blurRad="127000" dist="76199" dir="2700000" algn="ctr" rotWithShape="0">
              <a:schemeClr val="bg2">
                <a:alpha val="75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
        <p:nvSpPr>
          <p:cNvPr id="8" name="Oval 7"/>
          <p:cNvSpPr/>
          <p:nvPr/>
        </p:nvSpPr>
        <p:spPr>
          <a:xfrm>
            <a:off x="6581905" y="3072275"/>
            <a:ext cx="776549" cy="1283528"/>
          </a:xfrm>
          <a:prstGeom prst="ellipse">
            <a:avLst/>
          </a:prstGeom>
          <a:no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Box 8"/>
          <p:cNvSpPr txBox="1"/>
          <p:nvPr/>
        </p:nvSpPr>
        <p:spPr>
          <a:xfrm>
            <a:off x="6759425" y="5762222"/>
            <a:ext cx="2480166" cy="923330"/>
          </a:xfrm>
          <a:prstGeom prst="rect">
            <a:avLst/>
          </a:prstGeom>
          <a:noFill/>
        </p:spPr>
        <p:txBody>
          <a:bodyPr wrap="none" rtlCol="0">
            <a:spAutoFit/>
          </a:bodyPr>
          <a:lstStyle/>
          <a:p>
            <a:r>
              <a:rPr lang="en-US" dirty="0" smtClean="0"/>
              <a:t>Height: ~25km</a:t>
            </a:r>
          </a:p>
          <a:p>
            <a:r>
              <a:rPr lang="en-US" dirty="0" smtClean="0"/>
              <a:t>Diameter:~800 km</a:t>
            </a:r>
          </a:p>
          <a:p>
            <a:r>
              <a:rPr lang="en-US" dirty="0" smtClean="0"/>
              <a:t>Velocity reduction:~20%</a:t>
            </a:r>
            <a:endParaRPr lang="en-US" dirty="0"/>
          </a:p>
        </p:txBody>
      </p:sp>
      <p:pic>
        <p:nvPicPr>
          <p:cNvPr id="23" name="Picture 12"/>
          <p:cNvPicPr>
            <a:picLocks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8821" y="4853905"/>
            <a:ext cx="3920172" cy="1742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cxnSp>
        <p:nvCxnSpPr>
          <p:cNvPr id="4" name="Straight Arrow Connector 3"/>
          <p:cNvCxnSpPr/>
          <p:nvPr/>
        </p:nvCxnSpPr>
        <p:spPr>
          <a:xfrm flipV="1">
            <a:off x="2192598" y="3022744"/>
            <a:ext cx="1" cy="2739478"/>
          </a:xfrm>
          <a:prstGeom prst="straightConnector1">
            <a:avLst/>
          </a:prstGeom>
          <a:ln w="38100">
            <a:solidFill>
              <a:srgbClr val="FF0000"/>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4965004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Rectangle 2"/>
          <p:cNvSpPr>
            <a:spLocks noGrp="1" noChangeArrowheads="1"/>
          </p:cNvSpPr>
          <p:nvPr>
            <p:ph type="title"/>
          </p:nvPr>
        </p:nvSpPr>
        <p:spPr>
          <a:xfrm>
            <a:off x="685800" y="228600"/>
            <a:ext cx="7772400" cy="1143000"/>
          </a:xfrm>
        </p:spPr>
        <p:txBody>
          <a:bodyPr>
            <a:normAutofit fontScale="90000"/>
          </a:bodyPr>
          <a:lstStyle/>
          <a:p>
            <a:r>
              <a:rPr lang="en-US" sz="4000" dirty="0"/>
              <a:t> </a:t>
            </a:r>
            <a:r>
              <a:rPr lang="en-US" sz="4000" dirty="0" smtClean="0">
                <a:solidFill>
                  <a:srgbClr val="C00000"/>
                </a:solidFill>
                <a:latin typeface="Comic Sans MS" pitchFamily="66" charset="0"/>
              </a:rPr>
              <a:t>Seismic Elephant: </a:t>
            </a:r>
            <a:r>
              <a:rPr lang="en-US" sz="3600" dirty="0" smtClean="0">
                <a:solidFill>
                  <a:srgbClr val="C00000"/>
                </a:solidFill>
                <a:latin typeface="Comic Sans MS" pitchFamily="66" charset="0"/>
              </a:rPr>
              <a:t>ScS </a:t>
            </a:r>
            <a:r>
              <a:rPr lang="en-US" sz="3600" dirty="0">
                <a:solidFill>
                  <a:srgbClr val="C00000"/>
                </a:solidFill>
                <a:latin typeface="Comic Sans MS" pitchFamily="66" charset="0"/>
              </a:rPr>
              <a:t>– </a:t>
            </a:r>
            <a:r>
              <a:rPr lang="en-US" sz="3600" dirty="0" smtClean="0">
                <a:solidFill>
                  <a:srgbClr val="C00000"/>
                </a:solidFill>
                <a:latin typeface="Comic Sans MS" pitchFamily="66" charset="0"/>
              </a:rPr>
              <a:t>S;</a:t>
            </a:r>
            <a:r>
              <a:rPr lang="en-US" sz="3600" dirty="0">
                <a:solidFill>
                  <a:srgbClr val="CC3300"/>
                </a:solidFill>
                <a:latin typeface="Comic Sans MS" pitchFamily="66" charset="0"/>
              </a:rPr>
              <a:t/>
            </a:r>
            <a:br>
              <a:rPr lang="en-US" sz="3600" dirty="0">
                <a:solidFill>
                  <a:srgbClr val="CC3300"/>
                </a:solidFill>
                <a:latin typeface="Comic Sans MS" pitchFamily="66" charset="0"/>
              </a:rPr>
            </a:br>
            <a:r>
              <a:rPr lang="en-US" sz="3600" dirty="0">
                <a:solidFill>
                  <a:srgbClr val="CC3300"/>
                </a:solidFill>
                <a:latin typeface="Comic Sans MS" pitchFamily="66" charset="0"/>
              </a:rPr>
              <a:t>the need for global approach</a:t>
            </a:r>
          </a:p>
        </p:txBody>
      </p:sp>
      <p:pic>
        <p:nvPicPr>
          <p:cNvPr id="194564" name="Picture 4" descr="scs_elephant"/>
          <p:cNvPicPr>
            <a:picLocks noChangeAspect="1" noChangeArrowheads="1"/>
          </p:cNvPicPr>
          <p:nvPr/>
        </p:nvPicPr>
        <p:blipFill>
          <a:blip r:embed="rId2" cstate="print">
            <a:extLst>
              <a:ext uri="{BEBA8EAE-BF5A-486C-A8C5-ECC9F3942E4B}">
                <a14:imgProps xmlns:a14="http://schemas.microsoft.com/office/drawing/2010/main">
                  <a14:imgLayer r:embed="rId3">
                    <a14:imgEffect>
                      <a14:brightnessContrast bright="20000" contrast="-20000"/>
                    </a14:imgEffect>
                  </a14:imgLayer>
                </a14:imgProps>
              </a:ext>
            </a:extLst>
          </a:blip>
          <a:srcRect t="13841"/>
          <a:stretch>
            <a:fillRect/>
          </a:stretch>
        </p:blipFill>
        <p:spPr bwMode="auto">
          <a:xfrm>
            <a:off x="0" y="1981200"/>
            <a:ext cx="5116816" cy="4063842"/>
          </a:xfrm>
          <a:prstGeom prst="rect">
            <a:avLst/>
          </a:prstGeom>
          <a:noFill/>
        </p:spPr>
      </p:pic>
      <p:sp>
        <p:nvSpPr>
          <p:cNvPr id="7" name="TextBox 6"/>
          <p:cNvSpPr txBox="1"/>
          <p:nvPr/>
        </p:nvSpPr>
        <p:spPr>
          <a:xfrm>
            <a:off x="5029200" y="1905000"/>
            <a:ext cx="3873176" cy="3416320"/>
          </a:xfrm>
          <a:prstGeom prst="rect">
            <a:avLst/>
          </a:prstGeom>
          <a:noFill/>
        </p:spPr>
        <p:txBody>
          <a:bodyPr wrap="none" rtlCol="0">
            <a:spAutoFit/>
          </a:bodyPr>
          <a:lstStyle/>
          <a:p>
            <a:r>
              <a:rPr lang="en-US" sz="2400" dirty="0" smtClean="0">
                <a:latin typeface="Comic Sans MS" pitchFamily="66" charset="0"/>
              </a:rPr>
              <a:t>Conclusions were</a:t>
            </a:r>
          </a:p>
          <a:p>
            <a:r>
              <a:rPr lang="en-US" sz="2400" dirty="0" smtClean="0">
                <a:latin typeface="Comic Sans MS" pitchFamily="66" charset="0"/>
              </a:rPr>
              <a:t>drawn about the scale </a:t>
            </a:r>
          </a:p>
          <a:p>
            <a:r>
              <a:rPr lang="en-US" sz="2400" dirty="0" smtClean="0">
                <a:latin typeface="Comic Sans MS" pitchFamily="66" charset="0"/>
              </a:rPr>
              <a:t>of mantle heterogeneity</a:t>
            </a:r>
          </a:p>
          <a:p>
            <a:r>
              <a:rPr lang="en-US" sz="2400" dirty="0" smtClean="0">
                <a:latin typeface="Comic Sans MS" pitchFamily="66" charset="0"/>
              </a:rPr>
              <a:t>on the basis of data </a:t>
            </a:r>
          </a:p>
          <a:p>
            <a:r>
              <a:rPr lang="en-US" sz="2400" dirty="0" smtClean="0">
                <a:latin typeface="Comic Sans MS" pitchFamily="66" charset="0"/>
              </a:rPr>
              <a:t>collected within the </a:t>
            </a:r>
          </a:p>
          <a:p>
            <a:r>
              <a:rPr lang="en-US" sz="2400" dirty="0" smtClean="0">
                <a:latin typeface="Comic Sans MS" pitchFamily="66" charset="0"/>
              </a:rPr>
              <a:t>white ovals. It completely</a:t>
            </a:r>
          </a:p>
          <a:p>
            <a:r>
              <a:rPr lang="en-US" sz="2400" dirty="0" smtClean="0">
                <a:latin typeface="Comic Sans MS" pitchFamily="66" charset="0"/>
              </a:rPr>
              <a:t>missed the travel time</a:t>
            </a:r>
          </a:p>
          <a:p>
            <a:r>
              <a:rPr lang="en-US" sz="2400" dirty="0" smtClean="0">
                <a:latin typeface="Comic Sans MS" pitchFamily="66" charset="0"/>
              </a:rPr>
              <a:t>anomalies  caused by </a:t>
            </a:r>
          </a:p>
          <a:p>
            <a:r>
              <a:rPr lang="en-US" sz="2400" dirty="0" smtClean="0">
                <a:latin typeface="Comic Sans MS" pitchFamily="66" charset="0"/>
              </a:rPr>
              <a:t>Superplumes</a:t>
            </a:r>
            <a:endParaRPr lang="en-US" sz="2400" dirty="0">
              <a:latin typeface="Comic Sans MS" pitchFamily="66" charset="0"/>
            </a:endParaRPr>
          </a:p>
        </p:txBody>
      </p:sp>
      <p:sp>
        <p:nvSpPr>
          <p:cNvPr id="2" name="TextBox 1"/>
          <p:cNvSpPr txBox="1"/>
          <p:nvPr/>
        </p:nvSpPr>
        <p:spPr>
          <a:xfrm>
            <a:off x="4045342" y="6045042"/>
            <a:ext cx="5041765" cy="430887"/>
          </a:xfrm>
          <a:prstGeom prst="rect">
            <a:avLst/>
          </a:prstGeom>
          <a:noFill/>
        </p:spPr>
        <p:txBody>
          <a:bodyPr wrap="none" rtlCol="0">
            <a:spAutoFit/>
          </a:bodyPr>
          <a:lstStyle/>
          <a:p>
            <a:pPr algn="r"/>
            <a:r>
              <a:rPr lang="en-US" sz="2200" i="1" dirty="0" smtClean="0">
                <a:latin typeface="Comic Sans MS" pitchFamily="66" charset="0"/>
              </a:rPr>
              <a:t>After Woodward </a:t>
            </a:r>
            <a:r>
              <a:rPr lang="en-US" sz="2200" i="1" smtClean="0">
                <a:latin typeface="Comic Sans MS" pitchFamily="66" charset="0"/>
              </a:rPr>
              <a:t>and Masters (1991)</a:t>
            </a:r>
            <a:endParaRPr lang="en-US" sz="2200" i="1" dirty="0">
              <a:latin typeface="Comic Sans MS" pitchFamily="66" charset="0"/>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219200"/>
          </a:xfrm>
        </p:spPr>
        <p:txBody>
          <a:bodyPr>
            <a:noAutofit/>
          </a:bodyPr>
          <a:lstStyle/>
          <a:p>
            <a:r>
              <a:rPr lang="en-US" sz="3000" dirty="0" smtClean="0">
                <a:latin typeface="Comic Sans MS" pitchFamily="66" charset="0"/>
              </a:rPr>
              <a:t>Spectral characteristics of three recent models </a:t>
            </a:r>
            <a:r>
              <a:rPr lang="en-US" sz="2600" dirty="0" smtClean="0">
                <a:latin typeface="Comic Sans MS" pitchFamily="66" charset="0"/>
              </a:rPr>
              <a:t/>
            </a:r>
            <a:br>
              <a:rPr lang="en-US" sz="2600" dirty="0" smtClean="0">
                <a:latin typeface="Comic Sans MS" pitchFamily="66" charset="0"/>
              </a:rPr>
            </a:br>
            <a:endParaRPr lang="en-US" sz="2600" dirty="0">
              <a:latin typeface="Comic Sans MS" pitchFamily="66" charset="0"/>
            </a:endParaRPr>
          </a:p>
        </p:txBody>
      </p:sp>
      <p:pic>
        <p:nvPicPr>
          <p:cNvPr id="4" name="Content Placeholder 3" descr="Picture1.tif"/>
          <p:cNvPicPr>
            <a:picLocks noGrp="1" noChangeAspect="1"/>
          </p:cNvPicPr>
          <p:nvPr>
            <p:ph idx="1"/>
          </p:nvPr>
        </p:nvPicPr>
        <p:blipFill>
          <a:blip r:embed="rId2" cstate="print"/>
          <a:stretch>
            <a:fillRect/>
          </a:stretch>
        </p:blipFill>
        <p:spPr>
          <a:xfrm>
            <a:off x="609600" y="1295400"/>
            <a:ext cx="7873142" cy="5411242"/>
          </a:xfrm>
          <a:ln w="28575">
            <a:solidFill>
              <a:schemeClr val="bg1"/>
            </a:solidFill>
            <a:prstDash val="lgDash"/>
          </a:ln>
        </p:spPr>
      </p:pic>
      <p:cxnSp>
        <p:nvCxnSpPr>
          <p:cNvPr id="6" name="Straight Connector 5"/>
          <p:cNvCxnSpPr/>
          <p:nvPr/>
        </p:nvCxnSpPr>
        <p:spPr>
          <a:xfrm>
            <a:off x="1400677" y="1866378"/>
            <a:ext cx="6966053" cy="25052"/>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cxnSp>
        <p:nvCxnSpPr>
          <p:cNvPr id="8" name="Straight Connector 7"/>
          <p:cNvCxnSpPr/>
          <p:nvPr/>
        </p:nvCxnSpPr>
        <p:spPr>
          <a:xfrm>
            <a:off x="1400677" y="2129425"/>
            <a:ext cx="6966053" cy="0"/>
          </a:xfrm>
          <a:prstGeom prst="line">
            <a:avLst/>
          </a:prstGeom>
          <a:ln w="28575">
            <a:solidFill>
              <a:schemeClr val="tx1"/>
            </a:solidFill>
            <a:prstDash val="dash"/>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a:off x="1553227" y="2317315"/>
            <a:ext cx="6815738" cy="12526"/>
          </a:xfrm>
          <a:prstGeom prst="line">
            <a:avLst/>
          </a:prstGeom>
          <a:ln w="28575">
            <a:solidFill>
              <a:schemeClr val="tx1"/>
            </a:solidFill>
            <a:prstDash val="dash"/>
          </a:ln>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flipV="1">
            <a:off x="1524000" y="4572000"/>
            <a:ext cx="6966053" cy="12526"/>
          </a:xfrm>
          <a:prstGeom prst="line">
            <a:avLst/>
          </a:prstGeom>
          <a:ln w="28575">
            <a:solidFill>
              <a:schemeClr val="tx1"/>
            </a:solidFill>
            <a:prstDash val="dash"/>
          </a:ln>
        </p:spPr>
        <p:style>
          <a:lnRef idx="2">
            <a:schemeClr val="accent1"/>
          </a:lnRef>
          <a:fillRef idx="0">
            <a:schemeClr val="accent1"/>
          </a:fillRef>
          <a:effectRef idx="1">
            <a:schemeClr val="accent1"/>
          </a:effectRef>
          <a:fontRef idx="minor">
            <a:schemeClr val="tx1"/>
          </a:fontRef>
        </p:style>
      </p:cxnSp>
      <p:sp>
        <p:nvSpPr>
          <p:cNvPr id="15" name="Rectangle 14"/>
          <p:cNvSpPr/>
          <p:nvPr/>
        </p:nvSpPr>
        <p:spPr>
          <a:xfrm>
            <a:off x="495823" y="4296427"/>
            <a:ext cx="50104" cy="66388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Rectangle 15"/>
          <p:cNvSpPr/>
          <p:nvPr/>
        </p:nvSpPr>
        <p:spPr>
          <a:xfrm>
            <a:off x="889348" y="5699342"/>
            <a:ext cx="1302707" cy="1158658"/>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p:cNvSpPr>
            <a:spLocks noGrp="1"/>
          </p:cNvSpPr>
          <p:nvPr>
            <p:ph type="ctrTitle"/>
          </p:nvPr>
        </p:nvSpPr>
        <p:spPr>
          <a:xfrm>
            <a:off x="8382000" y="3429000"/>
            <a:ext cx="76200" cy="174625"/>
          </a:xfrm>
        </p:spPr>
        <p:txBody>
          <a:bodyPr>
            <a:normAutofit fontScale="90000"/>
          </a:bodyPr>
          <a:lstStyle/>
          <a:p>
            <a:pPr eaLnBrk="1" hangingPunct="1"/>
            <a:r>
              <a:rPr lang="en-US" smtClean="0"/>
              <a:t> </a:t>
            </a:r>
          </a:p>
        </p:txBody>
      </p:sp>
      <p:sp>
        <p:nvSpPr>
          <p:cNvPr id="3" name="Subtitle 2"/>
          <p:cNvSpPr>
            <a:spLocks noGrp="1"/>
          </p:cNvSpPr>
          <p:nvPr>
            <p:ph type="subTitle" idx="1"/>
          </p:nvPr>
        </p:nvSpPr>
        <p:spPr/>
        <p:txBody>
          <a:bodyPr rtlCol="0">
            <a:normAutofit/>
          </a:bodyPr>
          <a:lstStyle/>
          <a:p>
            <a:pPr algn="r" eaLnBrk="1" fontAlgn="auto" hangingPunct="1">
              <a:spcAft>
                <a:spcPts val="0"/>
              </a:spcAft>
              <a:buFont typeface="Arial" pitchFamily="34" charset="0"/>
              <a:buNone/>
              <a:defRPr/>
            </a:pPr>
            <a:endParaRPr lang="en-US" dirty="0" smtClean="0"/>
          </a:p>
        </p:txBody>
      </p:sp>
      <p:pic>
        <p:nvPicPr>
          <p:cNvPr id="15364" name="Picture 3" descr="EPSL_Figure_1.jpg"/>
          <p:cNvPicPr>
            <a:picLocks noChangeAspect="1"/>
          </p:cNvPicPr>
          <p:nvPr/>
        </p:nvPicPr>
        <p:blipFill>
          <a:blip r:embed="rId2" cstate="print"/>
          <a:srcRect l="6250" r="14063" b="13248"/>
          <a:stretch>
            <a:fillRect/>
          </a:stretch>
        </p:blipFill>
        <p:spPr bwMode="auto">
          <a:xfrm>
            <a:off x="2438400" y="1066800"/>
            <a:ext cx="3886200" cy="5575300"/>
          </a:xfrm>
          <a:prstGeom prst="rect">
            <a:avLst/>
          </a:prstGeom>
          <a:noFill/>
          <a:ln w="9525">
            <a:noFill/>
            <a:miter lim="800000"/>
            <a:headEnd/>
            <a:tailEnd/>
          </a:ln>
        </p:spPr>
      </p:pic>
      <p:sp>
        <p:nvSpPr>
          <p:cNvPr id="15365" name="Rectangle 4"/>
          <p:cNvSpPr>
            <a:spLocks noChangeArrowheads="1"/>
          </p:cNvSpPr>
          <p:nvPr/>
        </p:nvSpPr>
        <p:spPr bwMode="auto">
          <a:xfrm>
            <a:off x="228600" y="5334000"/>
            <a:ext cx="8686800" cy="307975"/>
          </a:xfrm>
          <a:prstGeom prst="rect">
            <a:avLst/>
          </a:prstGeom>
          <a:noFill/>
          <a:ln w="9525">
            <a:noFill/>
            <a:miter lim="800000"/>
            <a:headEnd/>
            <a:tailEnd/>
          </a:ln>
        </p:spPr>
        <p:txBody>
          <a:bodyPr>
            <a:spAutoFit/>
          </a:bodyPr>
          <a:lstStyle/>
          <a:p>
            <a:endParaRPr lang="en-US" sz="1400">
              <a:latin typeface="Comic Sans MS" pitchFamily="66" charset="0"/>
            </a:endParaRPr>
          </a:p>
        </p:txBody>
      </p:sp>
      <p:sp>
        <p:nvSpPr>
          <p:cNvPr id="15366" name="TextBox 5"/>
          <p:cNvSpPr txBox="1">
            <a:spLocks noChangeArrowheads="1"/>
          </p:cNvSpPr>
          <p:nvPr/>
        </p:nvSpPr>
        <p:spPr bwMode="auto">
          <a:xfrm>
            <a:off x="1377983" y="228600"/>
            <a:ext cx="6526146" cy="769441"/>
          </a:xfrm>
          <a:prstGeom prst="rect">
            <a:avLst/>
          </a:prstGeom>
          <a:noFill/>
          <a:ln w="9525">
            <a:noFill/>
            <a:miter lim="800000"/>
            <a:headEnd/>
            <a:tailEnd/>
          </a:ln>
        </p:spPr>
        <p:txBody>
          <a:bodyPr wrap="none">
            <a:spAutoFit/>
          </a:bodyPr>
          <a:lstStyle/>
          <a:p>
            <a:pPr algn="ctr"/>
            <a:r>
              <a:rPr lang="en-US" sz="4400" dirty="0">
                <a:solidFill>
                  <a:srgbClr val="C00000"/>
                </a:solidFill>
                <a:latin typeface="Comic Sans MS" pitchFamily="66" charset="0"/>
              </a:rPr>
              <a:t>Five </a:t>
            </a:r>
            <a:r>
              <a:rPr lang="en-US" sz="4400" dirty="0" smtClean="0">
                <a:solidFill>
                  <a:srgbClr val="C00000"/>
                </a:solidFill>
                <a:latin typeface="Comic Sans MS" pitchFamily="66" charset="0"/>
              </a:rPr>
              <a:t>zones </a:t>
            </a:r>
            <a:r>
              <a:rPr lang="en-US" sz="4400" dirty="0">
                <a:solidFill>
                  <a:srgbClr val="C00000"/>
                </a:solidFill>
                <a:latin typeface="Comic Sans MS" pitchFamily="66" charset="0"/>
              </a:rPr>
              <a:t>in the mantle</a:t>
            </a:r>
          </a:p>
        </p:txBody>
      </p:sp>
      <p:pic>
        <p:nvPicPr>
          <p:cNvPr id="15367" name="Picture 6" descr="rms.jpg"/>
          <p:cNvPicPr>
            <a:picLocks noChangeAspect="1"/>
          </p:cNvPicPr>
          <p:nvPr/>
        </p:nvPicPr>
        <p:blipFill>
          <a:blip r:embed="rId3" cstate="print"/>
          <a:srcRect/>
          <a:stretch>
            <a:fillRect/>
          </a:stretch>
        </p:blipFill>
        <p:spPr bwMode="auto">
          <a:xfrm>
            <a:off x="762000" y="2133600"/>
            <a:ext cx="1665288" cy="3657600"/>
          </a:xfrm>
          <a:prstGeom prst="rect">
            <a:avLst/>
          </a:prstGeom>
          <a:noFill/>
          <a:ln w="9525">
            <a:noFill/>
            <a:miter lim="800000"/>
            <a:headEnd/>
            <a:tailEnd/>
          </a:ln>
        </p:spPr>
      </p:pic>
      <p:sp>
        <p:nvSpPr>
          <p:cNvPr id="15368" name="TextBox 7"/>
          <p:cNvSpPr txBox="1">
            <a:spLocks noChangeArrowheads="1"/>
          </p:cNvSpPr>
          <p:nvPr/>
        </p:nvSpPr>
        <p:spPr bwMode="auto">
          <a:xfrm>
            <a:off x="6400800" y="1066800"/>
            <a:ext cx="2336800" cy="830263"/>
          </a:xfrm>
          <a:prstGeom prst="rect">
            <a:avLst/>
          </a:prstGeom>
          <a:noFill/>
          <a:ln w="9525">
            <a:noFill/>
            <a:miter lim="800000"/>
            <a:headEnd/>
            <a:tailEnd/>
          </a:ln>
        </p:spPr>
        <p:txBody>
          <a:bodyPr wrap="none">
            <a:spAutoFit/>
          </a:bodyPr>
          <a:lstStyle/>
          <a:p>
            <a:pPr algn="ctr"/>
            <a:r>
              <a:rPr lang="en-US" sz="2400" i="1">
                <a:latin typeface="Comic Sans MS" pitchFamily="66" charset="0"/>
              </a:rPr>
              <a:t>heterosphere</a:t>
            </a:r>
          </a:p>
          <a:p>
            <a:pPr algn="ctr"/>
            <a:r>
              <a:rPr lang="en-US" sz="2400" i="1">
                <a:latin typeface="Comic Sans MS" pitchFamily="66" charset="0"/>
              </a:rPr>
              <a:t>Moho – 225 km</a:t>
            </a:r>
          </a:p>
        </p:txBody>
      </p:sp>
      <p:sp>
        <p:nvSpPr>
          <p:cNvPr id="15369" name="TextBox 8"/>
          <p:cNvSpPr txBox="1">
            <a:spLocks noChangeArrowheads="1"/>
          </p:cNvSpPr>
          <p:nvPr/>
        </p:nvSpPr>
        <p:spPr bwMode="auto">
          <a:xfrm>
            <a:off x="6400800" y="2057400"/>
            <a:ext cx="2038350" cy="1200150"/>
          </a:xfrm>
          <a:prstGeom prst="rect">
            <a:avLst/>
          </a:prstGeom>
          <a:noFill/>
          <a:ln w="9525">
            <a:noFill/>
            <a:miter lim="800000"/>
            <a:headEnd/>
            <a:tailEnd/>
          </a:ln>
        </p:spPr>
        <p:txBody>
          <a:bodyPr wrap="none">
            <a:spAutoFit/>
          </a:bodyPr>
          <a:lstStyle/>
          <a:p>
            <a:pPr algn="ctr"/>
            <a:r>
              <a:rPr lang="en-US" sz="2400" i="1">
                <a:latin typeface="Comic Sans MS" pitchFamily="66" charset="0"/>
              </a:rPr>
              <a:t>upper mantle</a:t>
            </a:r>
          </a:p>
          <a:p>
            <a:pPr algn="ctr"/>
            <a:r>
              <a:rPr lang="en-US" sz="2400" i="1">
                <a:latin typeface="Comic Sans MS" pitchFamily="66" charset="0"/>
              </a:rPr>
              <a:t>buffer zone</a:t>
            </a:r>
          </a:p>
          <a:p>
            <a:pPr algn="ctr"/>
            <a:r>
              <a:rPr lang="en-US" sz="2400" i="1">
                <a:latin typeface="Comic Sans MS" pitchFamily="66" charset="0"/>
              </a:rPr>
              <a:t>225-500 km</a:t>
            </a:r>
          </a:p>
        </p:txBody>
      </p:sp>
      <p:sp>
        <p:nvSpPr>
          <p:cNvPr id="15370" name="TextBox 9"/>
          <p:cNvSpPr txBox="1">
            <a:spLocks noChangeArrowheads="1"/>
          </p:cNvSpPr>
          <p:nvPr/>
        </p:nvSpPr>
        <p:spPr bwMode="auto">
          <a:xfrm>
            <a:off x="6400800" y="3352800"/>
            <a:ext cx="2333625" cy="830263"/>
          </a:xfrm>
          <a:prstGeom prst="rect">
            <a:avLst/>
          </a:prstGeom>
          <a:noFill/>
          <a:ln w="9525">
            <a:noFill/>
            <a:miter lim="800000"/>
            <a:headEnd/>
            <a:tailEnd/>
          </a:ln>
        </p:spPr>
        <p:txBody>
          <a:bodyPr wrap="none">
            <a:spAutoFit/>
          </a:bodyPr>
          <a:lstStyle/>
          <a:p>
            <a:pPr algn="ctr"/>
            <a:r>
              <a:rPr lang="en-US" sz="2400" i="1">
                <a:latin typeface="Comic Sans MS" pitchFamily="66" charset="0"/>
              </a:rPr>
              <a:t>transition zon</a:t>
            </a:r>
            <a:r>
              <a:rPr lang="en-US" sz="2400">
                <a:latin typeface="Comic Sans MS" pitchFamily="66" charset="0"/>
              </a:rPr>
              <a:t>e</a:t>
            </a:r>
          </a:p>
          <a:p>
            <a:pPr algn="ctr"/>
            <a:r>
              <a:rPr lang="en-US" sz="2400" i="1">
                <a:latin typeface="Comic Sans MS" pitchFamily="66" charset="0"/>
              </a:rPr>
              <a:t>500-650 km</a:t>
            </a:r>
          </a:p>
        </p:txBody>
      </p:sp>
      <p:sp>
        <p:nvSpPr>
          <p:cNvPr id="15371" name="TextBox 10"/>
          <p:cNvSpPr txBox="1">
            <a:spLocks noChangeArrowheads="1"/>
          </p:cNvSpPr>
          <p:nvPr/>
        </p:nvSpPr>
        <p:spPr bwMode="auto">
          <a:xfrm>
            <a:off x="6477000" y="4419600"/>
            <a:ext cx="2122488" cy="1200150"/>
          </a:xfrm>
          <a:prstGeom prst="rect">
            <a:avLst/>
          </a:prstGeom>
          <a:noFill/>
          <a:ln w="9525">
            <a:noFill/>
            <a:miter lim="800000"/>
            <a:headEnd/>
            <a:tailEnd/>
          </a:ln>
        </p:spPr>
        <p:txBody>
          <a:bodyPr wrap="none">
            <a:spAutoFit/>
          </a:bodyPr>
          <a:lstStyle/>
          <a:p>
            <a:pPr algn="ctr"/>
            <a:r>
              <a:rPr lang="en-US" sz="2400" i="1">
                <a:latin typeface="Comic Sans MS" pitchFamily="66" charset="0"/>
              </a:rPr>
              <a:t>lower mantle</a:t>
            </a:r>
          </a:p>
          <a:p>
            <a:pPr algn="ctr"/>
            <a:r>
              <a:rPr lang="en-US" sz="2400" i="1">
                <a:latin typeface="Comic Sans MS" pitchFamily="66" charset="0"/>
              </a:rPr>
              <a:t>buffer zone</a:t>
            </a:r>
          </a:p>
          <a:p>
            <a:pPr algn="ctr"/>
            <a:r>
              <a:rPr lang="en-US" sz="2400" i="1">
                <a:latin typeface="Comic Sans MS" pitchFamily="66" charset="0"/>
              </a:rPr>
              <a:t>650-2400 km</a:t>
            </a:r>
          </a:p>
        </p:txBody>
      </p:sp>
      <p:sp>
        <p:nvSpPr>
          <p:cNvPr id="15372" name="TextBox 11"/>
          <p:cNvSpPr txBox="1">
            <a:spLocks noChangeArrowheads="1"/>
          </p:cNvSpPr>
          <p:nvPr/>
        </p:nvSpPr>
        <p:spPr bwMode="auto">
          <a:xfrm>
            <a:off x="6324600" y="5715000"/>
            <a:ext cx="2395538" cy="830263"/>
          </a:xfrm>
          <a:prstGeom prst="rect">
            <a:avLst/>
          </a:prstGeom>
          <a:noFill/>
          <a:ln w="9525">
            <a:noFill/>
            <a:miter lim="800000"/>
            <a:headEnd/>
            <a:tailEnd/>
          </a:ln>
        </p:spPr>
        <p:txBody>
          <a:bodyPr wrap="none">
            <a:spAutoFit/>
          </a:bodyPr>
          <a:lstStyle/>
          <a:p>
            <a:pPr algn="ctr"/>
            <a:r>
              <a:rPr lang="en-US" sz="2400" i="1" dirty="0">
                <a:latin typeface="Comic Sans MS" pitchFamily="66" charset="0"/>
              </a:rPr>
              <a:t>abyssal </a:t>
            </a:r>
            <a:r>
              <a:rPr lang="en-US" sz="2400" i="1" dirty="0" smtClean="0">
                <a:latin typeface="Comic Sans MS" pitchFamily="66" charset="0"/>
              </a:rPr>
              <a:t> zone</a:t>
            </a:r>
            <a:endParaRPr lang="en-US" sz="2400" i="1" dirty="0">
              <a:latin typeface="Comic Sans MS" pitchFamily="66" charset="0"/>
            </a:endParaRPr>
          </a:p>
          <a:p>
            <a:pPr algn="ctr"/>
            <a:r>
              <a:rPr lang="en-US" sz="2400" i="1" dirty="0">
                <a:latin typeface="Comic Sans MS" pitchFamily="66" charset="0"/>
              </a:rPr>
              <a:t>2400 km - CMB</a:t>
            </a:r>
          </a:p>
        </p:txBody>
      </p:sp>
      <p:cxnSp>
        <p:nvCxnSpPr>
          <p:cNvPr id="14" name="Straight Connector 13"/>
          <p:cNvCxnSpPr/>
          <p:nvPr/>
        </p:nvCxnSpPr>
        <p:spPr>
          <a:xfrm>
            <a:off x="6324600" y="2057400"/>
            <a:ext cx="2438400" cy="0"/>
          </a:xfrm>
          <a:prstGeom prst="line">
            <a:avLst/>
          </a:prstGeom>
          <a:ln w="38100">
            <a:solidFill>
              <a:srgbClr val="C00000"/>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6248400" y="3276600"/>
            <a:ext cx="2438400" cy="0"/>
          </a:xfrm>
          <a:prstGeom prst="line">
            <a:avLst/>
          </a:prstGeom>
          <a:ln w="38100">
            <a:solidFill>
              <a:srgbClr val="C00000"/>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6324600" y="4343400"/>
            <a:ext cx="2362200" cy="0"/>
          </a:xfrm>
          <a:prstGeom prst="line">
            <a:avLst/>
          </a:prstGeom>
          <a:ln w="38100">
            <a:solidFill>
              <a:srgbClr val="C00000"/>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6324600" y="5638800"/>
            <a:ext cx="2362200" cy="0"/>
          </a:xfrm>
          <a:prstGeom prst="line">
            <a:avLst/>
          </a:prstGeom>
          <a:ln w="3810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0" y="6172200"/>
            <a:ext cx="3389069" cy="430887"/>
          </a:xfrm>
          <a:prstGeom prst="rect">
            <a:avLst/>
          </a:prstGeom>
          <a:noFill/>
        </p:spPr>
        <p:txBody>
          <a:bodyPr wrap="none" rtlCol="0">
            <a:spAutoFit/>
          </a:bodyPr>
          <a:lstStyle/>
          <a:p>
            <a:r>
              <a:rPr lang="en-US" sz="2200" i="1" dirty="0" smtClean="0">
                <a:latin typeface="Comic Sans MS" pitchFamily="66" charset="0"/>
              </a:rPr>
              <a:t>(Dziewonski et al., 2010)</a:t>
            </a:r>
            <a:endParaRPr lang="en-US" sz="2200" i="1" dirty="0">
              <a:latin typeface="Comic Sans MS" pitchFamily="66" charset="0"/>
            </a:endParaRPr>
          </a:p>
        </p:txBody>
      </p:sp>
    </p:spTree>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1143000"/>
          </a:xfrm>
        </p:spPr>
        <p:txBody>
          <a:bodyPr>
            <a:normAutofit/>
          </a:bodyPr>
          <a:lstStyle/>
          <a:p>
            <a:r>
              <a:rPr lang="en-US" sz="3600" dirty="0" smtClean="0">
                <a:latin typeface="Comic Sans MS" pitchFamily="66" charset="0"/>
              </a:rPr>
              <a:t>Three upper mantle zones</a:t>
            </a:r>
            <a:endParaRPr lang="en-US" sz="3600" dirty="0">
              <a:latin typeface="Comic Sans MS" pitchFamily="66" charset="0"/>
            </a:endParaRPr>
          </a:p>
        </p:txBody>
      </p:sp>
      <p:pic>
        <p:nvPicPr>
          <p:cNvPr id="4" name="Picture 2"/>
          <p:cNvPicPr>
            <a:picLocks noGrp="1" noChangeAspect="1" noChangeArrowheads="1"/>
          </p:cNvPicPr>
          <p:nvPr>
            <p:ph idx="1"/>
          </p:nvPr>
        </p:nvPicPr>
        <p:blipFill>
          <a:blip r:embed="rId2" cstate="print"/>
          <a:srcRect l="3185" b="62080"/>
          <a:stretch>
            <a:fillRect/>
          </a:stretch>
        </p:blipFill>
        <p:spPr bwMode="auto">
          <a:xfrm>
            <a:off x="0" y="1447800"/>
            <a:ext cx="7391400" cy="3048000"/>
          </a:xfrm>
          <a:prstGeom prst="rect">
            <a:avLst/>
          </a:prstGeom>
          <a:noFill/>
          <a:ln w="9525">
            <a:noFill/>
            <a:miter lim="800000"/>
            <a:headEnd/>
            <a:tailEnd/>
          </a:ln>
        </p:spPr>
      </p:pic>
      <p:pic>
        <p:nvPicPr>
          <p:cNvPr id="5" name="Picture 2"/>
          <p:cNvPicPr>
            <a:picLocks noChangeAspect="1" noChangeArrowheads="1"/>
          </p:cNvPicPr>
          <p:nvPr/>
        </p:nvPicPr>
        <p:blipFill>
          <a:blip r:embed="rId2" cstate="print"/>
          <a:srcRect l="34287" t="81855" r="25464" b="9719"/>
          <a:stretch>
            <a:fillRect/>
          </a:stretch>
        </p:blipFill>
        <p:spPr bwMode="auto">
          <a:xfrm>
            <a:off x="2362200" y="4648200"/>
            <a:ext cx="4371975" cy="1066800"/>
          </a:xfrm>
          <a:prstGeom prst="rect">
            <a:avLst/>
          </a:prstGeom>
          <a:noFill/>
          <a:ln w="9525">
            <a:noFill/>
            <a:miter lim="800000"/>
            <a:headEnd/>
            <a:tailEnd/>
          </a:ln>
        </p:spPr>
      </p:pic>
      <p:sp>
        <p:nvSpPr>
          <p:cNvPr id="6" name="TextBox 5"/>
          <p:cNvSpPr txBox="1"/>
          <p:nvPr/>
        </p:nvSpPr>
        <p:spPr>
          <a:xfrm>
            <a:off x="7391400" y="2133600"/>
            <a:ext cx="1645002" cy="369332"/>
          </a:xfrm>
          <a:prstGeom prst="rect">
            <a:avLst/>
          </a:prstGeom>
          <a:noFill/>
        </p:spPr>
        <p:txBody>
          <a:bodyPr wrap="none" rtlCol="0">
            <a:spAutoFit/>
          </a:bodyPr>
          <a:lstStyle/>
          <a:p>
            <a:r>
              <a:rPr lang="en-US" dirty="0" smtClean="0">
                <a:latin typeface="Comic Sans MS" pitchFamily="66" charset="0"/>
              </a:rPr>
              <a:t>heterosphere</a:t>
            </a:r>
            <a:endParaRPr lang="en-US" dirty="0">
              <a:latin typeface="Comic Sans MS" pitchFamily="66" charset="0"/>
            </a:endParaRPr>
          </a:p>
        </p:txBody>
      </p:sp>
      <p:sp>
        <p:nvSpPr>
          <p:cNvPr id="7" name="TextBox 6"/>
          <p:cNvSpPr txBox="1"/>
          <p:nvPr/>
        </p:nvSpPr>
        <p:spPr>
          <a:xfrm>
            <a:off x="7315200" y="2971800"/>
            <a:ext cx="2133600" cy="369332"/>
          </a:xfrm>
          <a:prstGeom prst="rect">
            <a:avLst/>
          </a:prstGeom>
          <a:noFill/>
        </p:spPr>
        <p:txBody>
          <a:bodyPr wrap="square" rtlCol="0">
            <a:spAutoFit/>
          </a:bodyPr>
          <a:lstStyle/>
          <a:p>
            <a:r>
              <a:rPr lang="en-US" dirty="0" err="1" smtClean="0">
                <a:latin typeface="Comic Sans MS" pitchFamily="66" charset="0"/>
              </a:rPr>
              <a:t>u.m</a:t>
            </a:r>
            <a:r>
              <a:rPr lang="en-US" dirty="0" smtClean="0">
                <a:latin typeface="Comic Sans MS" pitchFamily="66" charset="0"/>
              </a:rPr>
              <a:t>. buffer zone</a:t>
            </a:r>
            <a:endParaRPr lang="en-US" dirty="0">
              <a:latin typeface="Comic Sans MS" pitchFamily="66" charset="0"/>
            </a:endParaRPr>
          </a:p>
        </p:txBody>
      </p:sp>
      <p:sp>
        <p:nvSpPr>
          <p:cNvPr id="8" name="TextBox 7"/>
          <p:cNvSpPr txBox="1"/>
          <p:nvPr/>
        </p:nvSpPr>
        <p:spPr>
          <a:xfrm>
            <a:off x="7280097" y="3952126"/>
            <a:ext cx="1795684" cy="369332"/>
          </a:xfrm>
          <a:prstGeom prst="rect">
            <a:avLst/>
          </a:prstGeom>
          <a:noFill/>
        </p:spPr>
        <p:txBody>
          <a:bodyPr wrap="none" rtlCol="0">
            <a:spAutoFit/>
          </a:bodyPr>
          <a:lstStyle/>
          <a:p>
            <a:r>
              <a:rPr lang="en-US" dirty="0" smtClean="0">
                <a:latin typeface="Comic Sans MS" pitchFamily="66" charset="0"/>
              </a:rPr>
              <a:t>transition zone</a:t>
            </a:r>
            <a:endParaRPr lang="en-US" dirty="0">
              <a:latin typeface="Comic Sans MS" pitchFamily="66" charset="0"/>
            </a:endParaRPr>
          </a:p>
        </p:txBody>
      </p:sp>
      <p:sp>
        <p:nvSpPr>
          <p:cNvPr id="9" name="TextBox 8"/>
          <p:cNvSpPr txBox="1"/>
          <p:nvPr/>
        </p:nvSpPr>
        <p:spPr>
          <a:xfrm>
            <a:off x="3238455" y="5791200"/>
            <a:ext cx="3156633" cy="415498"/>
          </a:xfrm>
          <a:prstGeom prst="rect">
            <a:avLst/>
          </a:prstGeom>
          <a:noFill/>
        </p:spPr>
        <p:txBody>
          <a:bodyPr wrap="none" rtlCol="0">
            <a:spAutoFit/>
          </a:bodyPr>
          <a:lstStyle/>
          <a:p>
            <a:pPr algn="ctr"/>
            <a:r>
              <a:rPr lang="en-US" sz="2100" dirty="0" smtClean="0">
                <a:latin typeface="Comic Sans MS" pitchFamily="66" charset="0"/>
              </a:rPr>
              <a:t>+/- 7% at 100 km depth</a:t>
            </a:r>
            <a:endParaRPr lang="en-US" sz="2100" dirty="0">
              <a:latin typeface="Comic Sans MS" pitchFamily="66" charset="0"/>
            </a:endParaRPr>
          </a:p>
        </p:txBody>
      </p:sp>
      <p:sp>
        <p:nvSpPr>
          <p:cNvPr id="3" name="TextBox 2"/>
          <p:cNvSpPr txBox="1"/>
          <p:nvPr/>
        </p:nvSpPr>
        <p:spPr>
          <a:xfrm>
            <a:off x="4870859" y="6289710"/>
            <a:ext cx="3924472" cy="461665"/>
          </a:xfrm>
          <a:prstGeom prst="rect">
            <a:avLst/>
          </a:prstGeom>
          <a:noFill/>
        </p:spPr>
        <p:txBody>
          <a:bodyPr wrap="none" rtlCol="0">
            <a:spAutoFit/>
          </a:bodyPr>
          <a:lstStyle/>
          <a:p>
            <a:pPr algn="r"/>
            <a:r>
              <a:rPr lang="en-US" sz="2400" i="1" dirty="0" smtClean="0">
                <a:latin typeface="Comic Sans MS" pitchFamily="66" charset="0"/>
              </a:rPr>
              <a:t>After Ritsema et al. 2011)</a:t>
            </a:r>
            <a:endParaRPr lang="en-US" sz="2400" i="1" dirty="0">
              <a:latin typeface="Comic Sans MS" pitchFamily="66" charset="0"/>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868362"/>
          </a:xfrm>
        </p:spPr>
        <p:txBody>
          <a:bodyPr>
            <a:normAutofit fontScale="90000"/>
          </a:bodyPr>
          <a:lstStyle/>
          <a:p>
            <a:r>
              <a:rPr lang="en-US" sz="3600" dirty="0" smtClean="0">
                <a:latin typeface="Comic Sans MS" pitchFamily="66" charset="0"/>
              </a:rPr>
              <a:t>Rapid change in the level of heterogeneity at 200 – 250 km depth: </a:t>
            </a:r>
            <a:r>
              <a:rPr lang="en-US" sz="3600" i="1" dirty="0" err="1" smtClean="0">
                <a:latin typeface="Comic Sans MS" pitchFamily="66" charset="0"/>
              </a:rPr>
              <a:t>heterosphere</a:t>
            </a:r>
            <a:endParaRPr lang="en-US" sz="3600" i="1" dirty="0">
              <a:latin typeface="Comic Sans MS" pitchFamily="66" charset="0"/>
            </a:endParaRPr>
          </a:p>
        </p:txBody>
      </p:sp>
      <p:pic>
        <p:nvPicPr>
          <p:cNvPr id="26626" name="Picture 2"/>
          <p:cNvPicPr>
            <a:picLocks noGrp="1" noChangeAspect="1" noChangeArrowheads="1"/>
          </p:cNvPicPr>
          <p:nvPr>
            <p:ph idx="1"/>
          </p:nvPr>
        </p:nvPicPr>
        <p:blipFill>
          <a:blip r:embed="rId2" cstate="print"/>
          <a:srcRect/>
          <a:stretch>
            <a:fillRect/>
          </a:stretch>
        </p:blipFill>
        <p:spPr bwMode="auto">
          <a:xfrm>
            <a:off x="1371600" y="1143000"/>
            <a:ext cx="5867400" cy="5276970"/>
          </a:xfrm>
          <a:prstGeom prst="rect">
            <a:avLst/>
          </a:prstGeom>
          <a:noFill/>
          <a:ln w="9525">
            <a:noFill/>
            <a:miter lim="800000"/>
            <a:headEnd/>
            <a:tailEnd/>
          </a:ln>
        </p:spPr>
      </p:pic>
      <p:cxnSp>
        <p:nvCxnSpPr>
          <p:cNvPr id="8" name="Straight Connector 7"/>
          <p:cNvCxnSpPr/>
          <p:nvPr/>
        </p:nvCxnSpPr>
        <p:spPr>
          <a:xfrm>
            <a:off x="2209800" y="4724400"/>
            <a:ext cx="2133600" cy="0"/>
          </a:xfrm>
          <a:prstGeom prst="line">
            <a:avLst/>
          </a:prstGeom>
          <a:ln w="19050">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2209800" y="5257800"/>
            <a:ext cx="2133600" cy="0"/>
          </a:xfrm>
          <a:prstGeom prst="line">
            <a:avLst/>
          </a:prstGeom>
          <a:ln w="19050">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4724400" y="4724400"/>
            <a:ext cx="2133600" cy="0"/>
          </a:xfrm>
          <a:prstGeom prst="line">
            <a:avLst/>
          </a:prstGeom>
          <a:ln w="19050">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4724400" y="5257800"/>
            <a:ext cx="2133600" cy="0"/>
          </a:xfrm>
          <a:prstGeom prst="line">
            <a:avLst/>
          </a:prstGeom>
          <a:ln w="19050">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6477000" y="6324600"/>
            <a:ext cx="2491388" cy="400110"/>
          </a:xfrm>
          <a:prstGeom prst="rect">
            <a:avLst/>
          </a:prstGeom>
          <a:noFill/>
        </p:spPr>
        <p:txBody>
          <a:bodyPr wrap="none" rtlCol="0">
            <a:spAutoFit/>
          </a:bodyPr>
          <a:lstStyle/>
          <a:p>
            <a:r>
              <a:rPr lang="en-US" sz="2000" i="1" dirty="0" smtClean="0">
                <a:latin typeface="Comic Sans MS" pitchFamily="66" charset="0"/>
              </a:rPr>
              <a:t>Romanowicz (2009)</a:t>
            </a:r>
            <a:endParaRPr lang="en-US" sz="2000" i="1" dirty="0">
              <a:latin typeface="Comic Sans MS" pitchFamily="66" charset="0"/>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smtClean="0">
                <a:solidFill>
                  <a:srgbClr val="FF0000"/>
                </a:solidFill>
                <a:latin typeface="Comic Sans MS" pitchFamily="66" charset="0"/>
              </a:rPr>
              <a:t>Crossing the 650 km discontinuity</a:t>
            </a:r>
            <a:endParaRPr lang="en-US" sz="3600" dirty="0">
              <a:solidFill>
                <a:srgbClr val="FF0000"/>
              </a:solidFill>
              <a:latin typeface="Comic Sans MS" pitchFamily="66" charset="0"/>
            </a:endParaRPr>
          </a:p>
        </p:txBody>
      </p:sp>
      <p:sp>
        <p:nvSpPr>
          <p:cNvPr id="3" name="Content Placeholder 2"/>
          <p:cNvSpPr>
            <a:spLocks noGrp="1"/>
          </p:cNvSpPr>
          <p:nvPr>
            <p:ph idx="1"/>
          </p:nvPr>
        </p:nvSpPr>
        <p:spPr>
          <a:xfrm>
            <a:off x="457200" y="1600201"/>
            <a:ext cx="8229600" cy="2362200"/>
          </a:xfrm>
        </p:spPr>
        <p:txBody>
          <a:bodyPr/>
          <a:lstStyle/>
          <a:p>
            <a:endParaRPr lang="en-US" dirty="0"/>
          </a:p>
        </p:txBody>
      </p:sp>
      <p:pic>
        <p:nvPicPr>
          <p:cNvPr id="1026" name="Picture 2"/>
          <p:cNvPicPr>
            <a:picLocks noChangeAspect="1" noChangeArrowheads="1"/>
          </p:cNvPicPr>
          <p:nvPr/>
        </p:nvPicPr>
        <p:blipFill>
          <a:blip r:embed="rId3" cstate="print"/>
          <a:srcRect b="31502"/>
          <a:stretch>
            <a:fillRect/>
          </a:stretch>
        </p:blipFill>
        <p:spPr bwMode="auto">
          <a:xfrm>
            <a:off x="228600" y="2057400"/>
            <a:ext cx="8610600" cy="1981200"/>
          </a:xfrm>
          <a:prstGeom prst="rect">
            <a:avLst/>
          </a:prstGeom>
          <a:noFill/>
          <a:ln w="9525">
            <a:noFill/>
            <a:miter lim="800000"/>
            <a:headEnd/>
            <a:tailEnd/>
          </a:ln>
        </p:spPr>
      </p:pic>
      <p:pic>
        <p:nvPicPr>
          <p:cNvPr id="5" name="Picture 2"/>
          <p:cNvPicPr>
            <a:picLocks noChangeAspect="1" noChangeArrowheads="1"/>
          </p:cNvPicPr>
          <p:nvPr/>
        </p:nvPicPr>
        <p:blipFill>
          <a:blip r:embed="rId4" cstate="print"/>
          <a:srcRect l="-7578" t="-3418" r="-8277" b="95443"/>
          <a:stretch>
            <a:fillRect/>
          </a:stretch>
        </p:blipFill>
        <p:spPr bwMode="auto">
          <a:xfrm>
            <a:off x="-762000" y="1143000"/>
            <a:ext cx="10482943" cy="685800"/>
          </a:xfrm>
          <a:prstGeom prst="rect">
            <a:avLst/>
          </a:prstGeom>
          <a:noFill/>
          <a:ln w="9525">
            <a:noFill/>
            <a:miter lim="800000"/>
            <a:headEnd/>
            <a:tailEnd/>
          </a:ln>
        </p:spPr>
      </p:pic>
      <p:sp>
        <p:nvSpPr>
          <p:cNvPr id="7" name="TextBox 6"/>
          <p:cNvSpPr txBox="1"/>
          <p:nvPr/>
        </p:nvSpPr>
        <p:spPr>
          <a:xfrm>
            <a:off x="5638800" y="5867400"/>
            <a:ext cx="3288080" cy="400110"/>
          </a:xfrm>
          <a:prstGeom prst="rect">
            <a:avLst/>
          </a:prstGeom>
          <a:noFill/>
        </p:spPr>
        <p:txBody>
          <a:bodyPr wrap="none" rtlCol="0">
            <a:spAutoFit/>
          </a:bodyPr>
          <a:lstStyle/>
          <a:p>
            <a:pPr algn="r"/>
            <a:r>
              <a:rPr lang="en-US" sz="2000" i="1" dirty="0" smtClean="0">
                <a:latin typeface="Comic Sans MS" pitchFamily="66" charset="0"/>
              </a:rPr>
              <a:t>After Ritsema et al., 2011</a:t>
            </a:r>
            <a:endParaRPr lang="en-US" sz="2000" i="1" dirty="0">
              <a:latin typeface="Comic Sans MS" pitchFamily="66" charset="0"/>
            </a:endParaRPr>
          </a:p>
        </p:txBody>
      </p:sp>
      <p:cxnSp>
        <p:nvCxnSpPr>
          <p:cNvPr id="9" name="Straight Connector 8"/>
          <p:cNvCxnSpPr/>
          <p:nvPr/>
        </p:nvCxnSpPr>
        <p:spPr>
          <a:xfrm>
            <a:off x="228600" y="3048000"/>
            <a:ext cx="8610600" cy="0"/>
          </a:xfrm>
          <a:prstGeom prst="line">
            <a:avLst/>
          </a:prstGeom>
          <a:ln w="28575">
            <a:solidFill>
              <a:srgbClr val="002060"/>
            </a:solidFill>
            <a:prstDash val="dashDot"/>
          </a:ln>
        </p:spPr>
        <p:style>
          <a:lnRef idx="1">
            <a:schemeClr val="accent1"/>
          </a:lnRef>
          <a:fillRef idx="0">
            <a:schemeClr val="accent1"/>
          </a:fillRef>
          <a:effectRef idx="0">
            <a:schemeClr val="accent1"/>
          </a:effectRef>
          <a:fontRef idx="minor">
            <a:schemeClr val="tx1"/>
          </a:fontRef>
        </p:style>
      </p:cxnSp>
      <p:pic>
        <p:nvPicPr>
          <p:cNvPr id="8" name="Picture 2"/>
          <p:cNvPicPr>
            <a:picLocks noChangeAspect="1" noChangeArrowheads="1"/>
          </p:cNvPicPr>
          <p:nvPr/>
        </p:nvPicPr>
        <p:blipFill>
          <a:blip r:embed="rId4" cstate="print"/>
          <a:srcRect l="34287" t="81855" r="25464" b="9719"/>
          <a:stretch>
            <a:fillRect/>
          </a:stretch>
        </p:blipFill>
        <p:spPr bwMode="auto">
          <a:xfrm>
            <a:off x="3048000" y="4038600"/>
            <a:ext cx="3352800" cy="899459"/>
          </a:xfrm>
          <a:prstGeom prst="rect">
            <a:avLst/>
          </a:prstGeom>
          <a:noFill/>
          <a:ln w="9525">
            <a:noFill/>
            <a:miter lim="800000"/>
            <a:headEnd/>
            <a:tailEnd/>
          </a:ln>
        </p:spPr>
      </p:pic>
      <p:sp>
        <p:nvSpPr>
          <p:cNvPr id="10" name="TextBox 9"/>
          <p:cNvSpPr txBox="1"/>
          <p:nvPr/>
        </p:nvSpPr>
        <p:spPr>
          <a:xfrm>
            <a:off x="990600" y="4953000"/>
            <a:ext cx="7847020" cy="830997"/>
          </a:xfrm>
          <a:prstGeom prst="rect">
            <a:avLst/>
          </a:prstGeom>
          <a:noFill/>
        </p:spPr>
        <p:txBody>
          <a:bodyPr wrap="none" rtlCol="0">
            <a:spAutoFit/>
          </a:bodyPr>
          <a:lstStyle/>
          <a:p>
            <a:r>
              <a:rPr lang="en-US" sz="2400" dirty="0" smtClean="0">
                <a:latin typeface="Comic Sans MS" pitchFamily="66" charset="0"/>
              </a:rPr>
              <a:t>Model TX2008 has weak constrains in transition zone</a:t>
            </a:r>
          </a:p>
          <a:p>
            <a:r>
              <a:rPr lang="en-US" sz="2400" dirty="0" smtClean="0">
                <a:latin typeface="Comic Sans MS" pitchFamily="66" charset="0"/>
              </a:rPr>
              <a:t>Model HMSL-S has no constraints in transition zone</a:t>
            </a:r>
            <a:endParaRPr lang="en-US" sz="2400" dirty="0">
              <a:latin typeface="Comic Sans MS" pitchFamily="66" charset="0"/>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p:txBody>
          <a:bodyPr/>
          <a:lstStyle/>
          <a:p>
            <a:endParaRPr lang="en-US"/>
          </a:p>
        </p:txBody>
      </p:sp>
      <p:sp>
        <p:nvSpPr>
          <p:cNvPr id="50179" name="Rectangle 3"/>
          <p:cNvSpPr>
            <a:spLocks noGrp="1" noChangeArrowheads="1"/>
          </p:cNvSpPr>
          <p:nvPr>
            <p:ph type="body" idx="1"/>
          </p:nvPr>
        </p:nvSpPr>
        <p:spPr>
          <a:xfrm flipH="1">
            <a:off x="381000" y="1600200"/>
            <a:ext cx="76200" cy="457200"/>
          </a:xfrm>
        </p:spPr>
        <p:txBody>
          <a:bodyPr/>
          <a:lstStyle/>
          <a:p>
            <a:pPr>
              <a:lnSpc>
                <a:spcPct val="80000"/>
              </a:lnSpc>
            </a:pPr>
            <a:endParaRPr lang="en-US" sz="2800"/>
          </a:p>
        </p:txBody>
      </p:sp>
      <p:pic>
        <p:nvPicPr>
          <p:cNvPr id="50180" name="Picture 4" descr="cmp"/>
          <p:cNvPicPr>
            <a:picLocks noChangeAspect="1" noChangeArrowheads="1"/>
          </p:cNvPicPr>
          <p:nvPr/>
        </p:nvPicPr>
        <p:blipFill>
          <a:blip r:embed="rId2" cstate="print"/>
          <a:srcRect t="7413" r="25000" b="17418"/>
          <a:stretch>
            <a:fillRect/>
          </a:stretch>
        </p:blipFill>
        <p:spPr bwMode="auto">
          <a:xfrm>
            <a:off x="1219200" y="685800"/>
            <a:ext cx="6553200" cy="3733800"/>
          </a:xfrm>
          <a:prstGeom prst="rect">
            <a:avLst/>
          </a:prstGeom>
          <a:noFill/>
        </p:spPr>
      </p:pic>
      <p:pic>
        <p:nvPicPr>
          <p:cNvPr id="50181" name="Picture 5" descr="powspec2"/>
          <p:cNvPicPr>
            <a:picLocks noChangeAspect="1" noChangeArrowheads="1"/>
          </p:cNvPicPr>
          <p:nvPr/>
        </p:nvPicPr>
        <p:blipFill>
          <a:blip r:embed="rId3" cstate="print"/>
          <a:srcRect t="61372" r="23051"/>
          <a:stretch>
            <a:fillRect/>
          </a:stretch>
        </p:blipFill>
        <p:spPr bwMode="auto">
          <a:xfrm>
            <a:off x="1143000" y="4495800"/>
            <a:ext cx="6705600" cy="2027238"/>
          </a:xfrm>
          <a:prstGeom prst="rect">
            <a:avLst/>
          </a:prstGeom>
          <a:noFill/>
        </p:spPr>
      </p:pic>
      <p:sp>
        <p:nvSpPr>
          <p:cNvPr id="50182" name="Rectangle 6"/>
          <p:cNvSpPr>
            <a:spLocks noChangeArrowheads="1"/>
          </p:cNvSpPr>
          <p:nvPr/>
        </p:nvSpPr>
        <p:spPr bwMode="auto">
          <a:xfrm>
            <a:off x="4800600" y="4495800"/>
            <a:ext cx="2209800" cy="533400"/>
          </a:xfrm>
          <a:prstGeom prst="rect">
            <a:avLst/>
          </a:prstGeom>
          <a:solidFill>
            <a:schemeClr val="bg1"/>
          </a:solidFill>
          <a:ln w="9525">
            <a:noFill/>
            <a:miter lim="800000"/>
            <a:headEnd/>
            <a:tailEnd/>
          </a:ln>
          <a:effectLst/>
        </p:spPr>
        <p:txBody>
          <a:bodyPr wrap="none" anchor="ctr"/>
          <a:lstStyle/>
          <a:p>
            <a:endParaRPr lang="en-US"/>
          </a:p>
        </p:txBody>
      </p:sp>
      <p:sp>
        <p:nvSpPr>
          <p:cNvPr id="50183" name="Rectangle 7"/>
          <p:cNvSpPr>
            <a:spLocks noChangeArrowheads="1"/>
          </p:cNvSpPr>
          <p:nvPr/>
        </p:nvSpPr>
        <p:spPr bwMode="auto">
          <a:xfrm>
            <a:off x="4724400" y="838200"/>
            <a:ext cx="1905000" cy="304800"/>
          </a:xfrm>
          <a:prstGeom prst="rect">
            <a:avLst/>
          </a:prstGeom>
          <a:solidFill>
            <a:schemeClr val="bg1"/>
          </a:solidFill>
          <a:ln w="9525">
            <a:noFill/>
            <a:miter lim="800000"/>
            <a:headEnd/>
            <a:tailEnd/>
          </a:ln>
          <a:effectLst/>
        </p:spPr>
        <p:txBody>
          <a:bodyPr wrap="none" anchor="ctr"/>
          <a:lstStyle/>
          <a:p>
            <a:endParaRPr lang="en-US"/>
          </a:p>
        </p:txBody>
      </p:sp>
      <p:sp>
        <p:nvSpPr>
          <p:cNvPr id="50184" name="Rectangle 8"/>
          <p:cNvSpPr>
            <a:spLocks noChangeArrowheads="1"/>
          </p:cNvSpPr>
          <p:nvPr/>
        </p:nvSpPr>
        <p:spPr bwMode="auto">
          <a:xfrm>
            <a:off x="4648200" y="2971800"/>
            <a:ext cx="2133600" cy="304800"/>
          </a:xfrm>
          <a:prstGeom prst="rect">
            <a:avLst/>
          </a:prstGeom>
          <a:solidFill>
            <a:schemeClr val="bg1"/>
          </a:solidFill>
          <a:ln w="9525">
            <a:noFill/>
            <a:miter lim="800000"/>
            <a:headEnd/>
            <a:tailEnd/>
          </a:ln>
          <a:effectLst/>
        </p:spPr>
        <p:txBody>
          <a:bodyPr wrap="none" anchor="ctr"/>
          <a:lstStyle/>
          <a:p>
            <a:endParaRPr lang="en-US"/>
          </a:p>
        </p:txBody>
      </p:sp>
      <p:sp>
        <p:nvSpPr>
          <p:cNvPr id="50185" name="Text Box 9"/>
          <p:cNvSpPr txBox="1">
            <a:spLocks noChangeArrowheads="1"/>
          </p:cNvSpPr>
          <p:nvPr/>
        </p:nvSpPr>
        <p:spPr bwMode="auto">
          <a:xfrm>
            <a:off x="3500438" y="655638"/>
            <a:ext cx="2152650" cy="457200"/>
          </a:xfrm>
          <a:prstGeom prst="rect">
            <a:avLst/>
          </a:prstGeom>
          <a:noFill/>
          <a:ln w="9525">
            <a:noFill/>
            <a:miter lim="800000"/>
            <a:headEnd/>
            <a:tailEnd/>
          </a:ln>
          <a:effectLst/>
        </p:spPr>
        <p:txBody>
          <a:bodyPr wrap="none">
            <a:spAutoFit/>
          </a:bodyPr>
          <a:lstStyle/>
          <a:p>
            <a:pPr algn="ctr"/>
            <a:r>
              <a:rPr lang="en-US" sz="2400">
                <a:solidFill>
                  <a:schemeClr val="accent2"/>
                </a:solidFill>
                <a:latin typeface="Comic Sans MS" pitchFamily="66" charset="0"/>
              </a:rPr>
              <a:t>600 km depth</a:t>
            </a:r>
          </a:p>
        </p:txBody>
      </p:sp>
      <p:sp>
        <p:nvSpPr>
          <p:cNvPr id="50186" name="Text Box 10"/>
          <p:cNvSpPr txBox="1">
            <a:spLocks noChangeArrowheads="1"/>
          </p:cNvSpPr>
          <p:nvPr/>
        </p:nvSpPr>
        <p:spPr bwMode="auto">
          <a:xfrm>
            <a:off x="2667000" y="2743200"/>
            <a:ext cx="3505200" cy="457200"/>
          </a:xfrm>
          <a:prstGeom prst="rect">
            <a:avLst/>
          </a:prstGeom>
          <a:noFill/>
          <a:ln w="9525">
            <a:noFill/>
            <a:miter lim="800000"/>
            <a:headEnd/>
            <a:tailEnd/>
          </a:ln>
          <a:effectLst/>
        </p:spPr>
        <p:txBody>
          <a:bodyPr>
            <a:spAutoFit/>
          </a:bodyPr>
          <a:lstStyle/>
          <a:p>
            <a:pPr algn="ctr">
              <a:spcBef>
                <a:spcPct val="50000"/>
              </a:spcBef>
            </a:pPr>
            <a:r>
              <a:rPr lang="en-US" sz="2400">
                <a:solidFill>
                  <a:schemeClr val="accent2"/>
                </a:solidFill>
                <a:latin typeface="Comic Sans MS" pitchFamily="66" charset="0"/>
              </a:rPr>
              <a:t>800 km depth</a:t>
            </a:r>
          </a:p>
        </p:txBody>
      </p:sp>
      <p:sp>
        <p:nvSpPr>
          <p:cNvPr id="50187" name="Rectangle 11"/>
          <p:cNvSpPr>
            <a:spLocks noChangeArrowheads="1"/>
          </p:cNvSpPr>
          <p:nvPr/>
        </p:nvSpPr>
        <p:spPr bwMode="auto">
          <a:xfrm>
            <a:off x="4724400" y="1066800"/>
            <a:ext cx="1981200" cy="152400"/>
          </a:xfrm>
          <a:prstGeom prst="rect">
            <a:avLst/>
          </a:prstGeom>
          <a:solidFill>
            <a:schemeClr val="bg1"/>
          </a:solidFill>
          <a:ln w="9525">
            <a:noFill/>
            <a:miter lim="800000"/>
            <a:headEnd/>
            <a:tailEnd/>
          </a:ln>
          <a:effectLst/>
        </p:spPr>
        <p:txBody>
          <a:bodyPr wrap="none" anchor="ctr"/>
          <a:lstStyle/>
          <a:p>
            <a:endParaRPr lang="en-US"/>
          </a:p>
        </p:txBody>
      </p:sp>
      <p:sp>
        <p:nvSpPr>
          <p:cNvPr id="50188" name="Text Box 12"/>
          <p:cNvSpPr txBox="1">
            <a:spLocks noChangeArrowheads="1"/>
          </p:cNvSpPr>
          <p:nvPr/>
        </p:nvSpPr>
        <p:spPr bwMode="auto">
          <a:xfrm>
            <a:off x="1524000" y="152400"/>
            <a:ext cx="1547813" cy="519113"/>
          </a:xfrm>
          <a:prstGeom prst="rect">
            <a:avLst/>
          </a:prstGeom>
          <a:noFill/>
          <a:ln w="9525">
            <a:noFill/>
            <a:miter lim="800000"/>
            <a:headEnd/>
            <a:tailEnd/>
          </a:ln>
          <a:effectLst/>
        </p:spPr>
        <p:txBody>
          <a:bodyPr wrap="none">
            <a:spAutoFit/>
          </a:bodyPr>
          <a:lstStyle/>
          <a:p>
            <a:pPr algn="ctr"/>
            <a:r>
              <a:rPr lang="en-US" sz="2800">
                <a:latin typeface="Comic Sans MS" pitchFamily="66" charset="0"/>
              </a:rPr>
              <a:t>Harvard</a:t>
            </a:r>
          </a:p>
        </p:txBody>
      </p:sp>
      <p:sp>
        <p:nvSpPr>
          <p:cNvPr id="50189" name="Text Box 13"/>
          <p:cNvSpPr txBox="1">
            <a:spLocks noChangeArrowheads="1"/>
          </p:cNvSpPr>
          <p:nvPr/>
        </p:nvSpPr>
        <p:spPr bwMode="auto">
          <a:xfrm>
            <a:off x="3810000" y="152400"/>
            <a:ext cx="1428750" cy="519113"/>
          </a:xfrm>
          <a:prstGeom prst="rect">
            <a:avLst/>
          </a:prstGeom>
          <a:noFill/>
          <a:ln w="9525">
            <a:noFill/>
            <a:miter lim="800000"/>
            <a:headEnd/>
            <a:tailEnd/>
          </a:ln>
          <a:effectLst/>
        </p:spPr>
        <p:txBody>
          <a:bodyPr wrap="none">
            <a:spAutoFit/>
          </a:bodyPr>
          <a:lstStyle/>
          <a:p>
            <a:r>
              <a:rPr lang="en-US" sz="2800">
                <a:latin typeface="Comic Sans MS" pitchFamily="66" charset="0"/>
              </a:rPr>
              <a:t>Caltech</a:t>
            </a:r>
          </a:p>
        </p:txBody>
      </p:sp>
      <p:sp>
        <p:nvSpPr>
          <p:cNvPr id="50190" name="Text Box 14"/>
          <p:cNvSpPr txBox="1">
            <a:spLocks noChangeArrowheads="1"/>
          </p:cNvSpPr>
          <p:nvPr/>
        </p:nvSpPr>
        <p:spPr bwMode="auto">
          <a:xfrm>
            <a:off x="5943600" y="152400"/>
            <a:ext cx="1639888" cy="519113"/>
          </a:xfrm>
          <a:prstGeom prst="rect">
            <a:avLst/>
          </a:prstGeom>
          <a:noFill/>
          <a:ln w="9525">
            <a:noFill/>
            <a:miter lim="800000"/>
            <a:headEnd/>
            <a:tailEnd/>
          </a:ln>
          <a:effectLst/>
        </p:spPr>
        <p:txBody>
          <a:bodyPr wrap="none">
            <a:spAutoFit/>
          </a:bodyPr>
          <a:lstStyle/>
          <a:p>
            <a:pPr algn="ctr"/>
            <a:r>
              <a:rPr lang="en-US" sz="2800">
                <a:latin typeface="Comic Sans MS" pitchFamily="66" charset="0"/>
              </a:rPr>
              <a:t>Berkeley</a:t>
            </a:r>
          </a:p>
        </p:txBody>
      </p:sp>
      <p:sp>
        <p:nvSpPr>
          <p:cNvPr id="50191" name="Rectangle 15"/>
          <p:cNvSpPr>
            <a:spLocks noChangeArrowheads="1"/>
          </p:cNvSpPr>
          <p:nvPr/>
        </p:nvSpPr>
        <p:spPr bwMode="auto">
          <a:xfrm>
            <a:off x="7772400" y="6248400"/>
            <a:ext cx="304800" cy="228600"/>
          </a:xfrm>
          <a:prstGeom prst="rect">
            <a:avLst/>
          </a:prstGeom>
          <a:solidFill>
            <a:schemeClr val="bg1"/>
          </a:solidFill>
          <a:ln w="9525">
            <a:noFill/>
            <a:miter lim="800000"/>
            <a:headEnd/>
            <a:tailEnd/>
          </a:ln>
          <a:effectLst/>
        </p:spPr>
        <p:txBody>
          <a:bodyPr wrap="none" anchor="ctr"/>
          <a:lstStyle/>
          <a:p>
            <a:endParaRPr lang="en-US"/>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0"/>
            <a:ext cx="7924800" cy="868362"/>
          </a:xfrm>
        </p:spPr>
        <p:txBody>
          <a:bodyPr>
            <a:normAutofit fontScale="90000"/>
          </a:bodyPr>
          <a:lstStyle/>
          <a:p>
            <a:r>
              <a:rPr lang="en-US" dirty="0" smtClean="0">
                <a:solidFill>
                  <a:srgbClr val="C00000"/>
                </a:solidFill>
                <a:latin typeface="Comic Sans MS" pitchFamily="66" charset="0"/>
              </a:rPr>
              <a:t>Lower</a:t>
            </a:r>
            <a:r>
              <a:rPr lang="en-US" sz="3600" dirty="0" smtClean="0">
                <a:latin typeface="Comic Sans MS" pitchFamily="66" charset="0"/>
              </a:rPr>
              <a:t> </a:t>
            </a:r>
            <a:r>
              <a:rPr lang="en-US" dirty="0" smtClean="0">
                <a:solidFill>
                  <a:srgbClr val="C00000"/>
                </a:solidFill>
                <a:latin typeface="Comic Sans MS" pitchFamily="66" charset="0"/>
              </a:rPr>
              <a:t>Mantle</a:t>
            </a:r>
            <a:br>
              <a:rPr lang="en-US" dirty="0" smtClean="0">
                <a:solidFill>
                  <a:srgbClr val="C00000"/>
                </a:solidFill>
                <a:latin typeface="Comic Sans MS" pitchFamily="66" charset="0"/>
              </a:rPr>
            </a:br>
            <a:endParaRPr lang="en-US" dirty="0">
              <a:solidFill>
                <a:srgbClr val="C00000"/>
              </a:solidFill>
              <a:latin typeface="Comic Sans MS" pitchFamily="66" charset="0"/>
            </a:endParaRPr>
          </a:p>
        </p:txBody>
      </p:sp>
      <p:pic>
        <p:nvPicPr>
          <p:cNvPr id="1026" name="Picture 2"/>
          <p:cNvPicPr>
            <a:picLocks noGrp="1" noChangeAspect="1" noChangeArrowheads="1"/>
          </p:cNvPicPr>
          <p:nvPr>
            <p:ph idx="1"/>
          </p:nvPr>
        </p:nvPicPr>
        <p:blipFill>
          <a:blip r:embed="rId2" cstate="print"/>
          <a:srcRect t="49880" b="10345"/>
          <a:stretch>
            <a:fillRect/>
          </a:stretch>
        </p:blipFill>
        <p:spPr bwMode="auto">
          <a:xfrm>
            <a:off x="0" y="2667000"/>
            <a:ext cx="8968451" cy="3360305"/>
          </a:xfrm>
          <a:prstGeom prst="rect">
            <a:avLst/>
          </a:prstGeom>
          <a:noFill/>
          <a:ln w="9525">
            <a:noFill/>
            <a:miter lim="800000"/>
            <a:headEnd/>
            <a:tailEnd/>
          </a:ln>
        </p:spPr>
      </p:pic>
      <p:sp>
        <p:nvSpPr>
          <p:cNvPr id="4" name="TextBox 3"/>
          <p:cNvSpPr txBox="1"/>
          <p:nvPr/>
        </p:nvSpPr>
        <p:spPr>
          <a:xfrm>
            <a:off x="5943600" y="6096000"/>
            <a:ext cx="2964273" cy="461665"/>
          </a:xfrm>
          <a:prstGeom prst="rect">
            <a:avLst/>
          </a:prstGeom>
          <a:noFill/>
        </p:spPr>
        <p:txBody>
          <a:bodyPr wrap="none" rtlCol="0">
            <a:spAutoFit/>
          </a:bodyPr>
          <a:lstStyle/>
          <a:p>
            <a:pPr algn="r"/>
            <a:r>
              <a:rPr lang="en-US" sz="2400" i="1" dirty="0" smtClean="0">
                <a:latin typeface="Comic Sans MS" pitchFamily="66" charset="0"/>
              </a:rPr>
              <a:t>Ritsema et al., 2011</a:t>
            </a:r>
            <a:endParaRPr lang="en-US" sz="2400" i="1" dirty="0">
              <a:latin typeface="Comic Sans MS" pitchFamily="66" charset="0"/>
            </a:endParaRPr>
          </a:p>
        </p:txBody>
      </p:sp>
      <p:pic>
        <p:nvPicPr>
          <p:cNvPr id="5" name="Picture 2"/>
          <p:cNvPicPr>
            <a:picLocks noChangeAspect="1" noChangeArrowheads="1"/>
          </p:cNvPicPr>
          <p:nvPr/>
        </p:nvPicPr>
        <p:blipFill>
          <a:blip r:embed="rId2" cstate="print"/>
          <a:srcRect l="11504" r="1770" b="94884"/>
          <a:stretch>
            <a:fillRect/>
          </a:stretch>
        </p:blipFill>
        <p:spPr bwMode="auto">
          <a:xfrm>
            <a:off x="990600" y="1981200"/>
            <a:ext cx="7924800" cy="533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397</TotalTime>
  <Words>935</Words>
  <Application>Microsoft Office PowerPoint</Application>
  <PresentationFormat>On-screen Show (4:3)</PresentationFormat>
  <Paragraphs>145</Paragraphs>
  <Slides>26</Slides>
  <Notes>4</Notes>
  <HiddenSlides>0</HiddenSlides>
  <MMClips>0</MMClips>
  <ScaleCrop>false</ScaleCrop>
  <HeadingPairs>
    <vt:vector size="4" baseType="variant">
      <vt:variant>
        <vt:lpstr>Theme</vt:lpstr>
      </vt:variant>
      <vt:variant>
        <vt:i4>1</vt:i4>
      </vt:variant>
      <vt:variant>
        <vt:lpstr>Slide Titles</vt:lpstr>
      </vt:variant>
      <vt:variant>
        <vt:i4>26</vt:i4>
      </vt:variant>
    </vt:vector>
  </HeadingPairs>
  <TitlesOfParts>
    <vt:vector size="27" baseType="lpstr">
      <vt:lpstr>Office Theme</vt:lpstr>
      <vt:lpstr>Global Seismic Tomography: Why We Need GSN and GABBA (Global Array of Broad–Band Arrays </vt:lpstr>
      <vt:lpstr>Short  Answer</vt:lpstr>
      <vt:lpstr>Spectral characteristics of three recent models  </vt:lpstr>
      <vt:lpstr> </vt:lpstr>
      <vt:lpstr>Three upper mantle zones</vt:lpstr>
      <vt:lpstr>Rapid change in the level of heterogeneity at 200 – 250 km depth: heterosphere</vt:lpstr>
      <vt:lpstr>Crossing the 650 km discontinuity</vt:lpstr>
      <vt:lpstr>PowerPoint Presentation</vt:lpstr>
      <vt:lpstr>Lower Mantle </vt:lpstr>
      <vt:lpstr>PowerPoint Presentation</vt:lpstr>
      <vt:lpstr> </vt:lpstr>
      <vt:lpstr>Waveform modeling check</vt:lpstr>
      <vt:lpstr>Voting vs. harmonic order</vt:lpstr>
      <vt:lpstr>What happens to the Superplumes in the middle mantle?</vt:lpstr>
      <vt:lpstr>Principal Component Analysis (PCA)</vt:lpstr>
      <vt:lpstr>S362ANI Principal Components</vt:lpstr>
      <vt:lpstr>S362ANI horizontal functions  </vt:lpstr>
      <vt:lpstr>The Two Largest Principal Components </vt:lpstr>
      <vt:lpstr>Reconstruction using 6 largest PC’s</vt:lpstr>
      <vt:lpstr> A planet within a planet: three zones in the mantle</vt:lpstr>
      <vt:lpstr>The GABBA Concept </vt:lpstr>
      <vt:lpstr>Global Array of Arrays Concept</vt:lpstr>
      <vt:lpstr>Why GABBA?</vt:lpstr>
      <vt:lpstr>Other Applications: Source Studies</vt:lpstr>
      <vt:lpstr>Detection of an “ultra low velocity zone”  at the base of the mantle</vt:lpstr>
      <vt:lpstr> Seismic Elephant: ScS – S; the need for global approach</vt:lpstr>
    </vt:vector>
  </TitlesOfParts>
  <Company>Harvard University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Global Seismic Tomography: Why We Need GSN and GABBA (Global Array of Broad–Band Arrays</dc:title>
  <dc:creator>Dziewons</dc:creator>
  <cp:lastModifiedBy>Dziewons</cp:lastModifiedBy>
  <cp:revision>25</cp:revision>
  <dcterms:created xsi:type="dcterms:W3CDTF">2013-05-14T23:47:38Z</dcterms:created>
  <dcterms:modified xsi:type="dcterms:W3CDTF">2013-05-15T16:09:59Z</dcterms:modified>
</cp:coreProperties>
</file>