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5" r:id="rId2"/>
    <p:sldId id="296" r:id="rId3"/>
    <p:sldId id="297" r:id="rId4"/>
    <p:sldId id="299" r:id="rId5"/>
    <p:sldId id="300" r:id="rId6"/>
    <p:sldId id="310" r:id="rId7"/>
    <p:sldId id="298" r:id="rId8"/>
    <p:sldId id="302" r:id="rId9"/>
    <p:sldId id="303" r:id="rId10"/>
    <p:sldId id="301" r:id="rId11"/>
    <p:sldId id="305" r:id="rId12"/>
    <p:sldId id="304" r:id="rId13"/>
    <p:sldId id="307" r:id="rId14"/>
    <p:sldId id="308" r:id="rId15"/>
    <p:sldId id="309" r:id="rId16"/>
    <p:sldId id="311" r:id="rId17"/>
    <p:sldId id="306" r:id="rId1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 snapToGrid="0"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94"/>
    </p:cViewPr>
  </p:sorterViewPr>
  <p:notesViewPr>
    <p:cSldViewPr snapToGrid="0">
      <p:cViewPr varScale="1">
        <p:scale>
          <a:sx n="64" d="100"/>
          <a:sy n="64" d="100"/>
        </p:scale>
        <p:origin x="-2928" y="-126"/>
      </p:cViewPr>
      <p:guideLst>
        <p:guide orient="horz" pos="3223"/>
        <p:guide pos="2235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CE3BCD4A-E415-4178-8523-B42E0BFBDB20}" type="datetimeFigureOut">
              <a:rPr lang="nb-NO" smtClean="0"/>
              <a:pPr/>
              <a:t>15.05.2013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10F0B3DF-3B6B-4D45-AEA0-B6758D6A90E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1881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77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0650" y="0"/>
            <a:ext cx="3076976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35CEA770-A803-4E9A-B8AF-16627C3B5554}" type="datetimeFigureOut">
              <a:rPr lang="nb-NO" smtClean="0"/>
              <a:t>15.05.2013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429" y="4861235"/>
            <a:ext cx="5680444" cy="4605988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720824"/>
            <a:ext cx="3076977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0650" y="9720824"/>
            <a:ext cx="3076976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FBD6E93E-FA6E-4BDD-B0A6-E80B9ED0BF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009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E93E-FA6E-4BDD-B0A6-E80B9ED0BF0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58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have in a </a:t>
            </a:r>
            <a:r>
              <a:rPr lang="nb-NO" dirty="0" err="1" smtClean="0"/>
              <a:t>couple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 </a:t>
            </a:r>
            <a:r>
              <a:rPr lang="nb-NO" dirty="0" err="1" smtClean="0"/>
              <a:t>previous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demonstrated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different types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correlation</a:t>
            </a:r>
            <a:r>
              <a:rPr lang="nb-NO" dirty="0" smtClean="0"/>
              <a:t> and </a:t>
            </a:r>
            <a:r>
              <a:rPr lang="nb-NO" dirty="0" err="1" smtClean="0"/>
              <a:t>matched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r>
              <a:rPr lang="nb-NO" dirty="0" smtClean="0"/>
              <a:t> 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combine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detection</a:t>
            </a:r>
            <a:r>
              <a:rPr lang="nb-NO" dirty="0" smtClean="0"/>
              <a:t> and signal </a:t>
            </a:r>
            <a:r>
              <a:rPr lang="nb-NO" dirty="0" err="1" smtClean="0"/>
              <a:t>identification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a single </a:t>
            </a:r>
            <a:r>
              <a:rPr lang="nb-NO" dirty="0" err="1" smtClean="0"/>
              <a:t>operation</a:t>
            </a:r>
            <a:r>
              <a:rPr lang="nb-NO" dirty="0" smtClean="0"/>
              <a:t>, and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r>
              <a:rPr lang="nb-NO" dirty="0" smtClean="0"/>
              <a:t> </a:t>
            </a:r>
            <a:r>
              <a:rPr lang="nb-NO" dirty="0" err="1" smtClean="0"/>
              <a:t>reduce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analyst</a:t>
            </a:r>
            <a:r>
              <a:rPr lang="nb-NO" dirty="0" smtClean="0"/>
              <a:t> </a:t>
            </a:r>
            <a:r>
              <a:rPr lang="nb-NO" dirty="0" err="1" smtClean="0"/>
              <a:t>efforts</a:t>
            </a:r>
            <a:r>
              <a:rPr lang="nb-NO" dirty="0" smtClean="0"/>
              <a:t> during </a:t>
            </a:r>
            <a:r>
              <a:rPr lang="nb-NO" dirty="0" err="1" smtClean="0"/>
              <a:t>aftershock</a:t>
            </a:r>
            <a:r>
              <a:rPr lang="nb-NO" dirty="0" smtClean="0"/>
              <a:t> </a:t>
            </a:r>
            <a:r>
              <a:rPr lang="nb-NO" dirty="0" err="1" smtClean="0"/>
              <a:t>sequences</a:t>
            </a:r>
            <a:r>
              <a:rPr lang="nb-NO" dirty="0" smtClean="0"/>
              <a:t> or 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analyzing</a:t>
            </a:r>
            <a:r>
              <a:rPr lang="nb-NO" dirty="0" smtClean="0"/>
              <a:t> </a:t>
            </a:r>
            <a:r>
              <a:rPr lang="nb-NO" dirty="0" err="1" smtClean="0"/>
              <a:t>repeating</a:t>
            </a:r>
            <a:r>
              <a:rPr lang="nb-NO" dirty="0" smtClean="0"/>
              <a:t> </a:t>
            </a:r>
            <a:r>
              <a:rPr lang="nb-NO" dirty="0" err="1" smtClean="0"/>
              <a:t>events</a:t>
            </a:r>
            <a:r>
              <a:rPr lang="nb-NO" dirty="0" smtClean="0"/>
              <a:t> from </a:t>
            </a:r>
            <a:r>
              <a:rPr lang="nb-NO" dirty="0" err="1" smtClean="0"/>
              <a:t>well-characterized</a:t>
            </a:r>
            <a:r>
              <a:rPr lang="nb-NO" dirty="0" smtClean="0"/>
              <a:t> </a:t>
            </a:r>
            <a:r>
              <a:rPr lang="nb-NO" dirty="0" err="1" smtClean="0"/>
              <a:t>sources</a:t>
            </a:r>
            <a:r>
              <a:rPr lang="nb-NO" dirty="0" smtClean="0"/>
              <a:t> like </a:t>
            </a:r>
            <a:r>
              <a:rPr lang="nb-NO" dirty="0" err="1" smtClean="0"/>
              <a:t>active</a:t>
            </a:r>
            <a:r>
              <a:rPr lang="nb-NO" dirty="0" smtClean="0"/>
              <a:t> mines.</a:t>
            </a:r>
          </a:p>
          <a:p>
            <a:endParaRPr lang="nb-NO" dirty="0" smtClean="0"/>
          </a:p>
          <a:p>
            <a:r>
              <a:rPr lang="nb-NO" dirty="0" err="1" smtClean="0"/>
              <a:t>However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administrative overhead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creating</a:t>
            </a:r>
            <a:r>
              <a:rPr lang="nb-NO" dirty="0" smtClean="0"/>
              <a:t> and </a:t>
            </a:r>
            <a:r>
              <a:rPr lang="nb-NO" dirty="0" err="1" smtClean="0"/>
              <a:t>running</a:t>
            </a:r>
            <a:r>
              <a:rPr lang="nb-NO" dirty="0" smtClean="0"/>
              <a:t> </a:t>
            </a:r>
            <a:r>
              <a:rPr lang="nb-NO" dirty="0" err="1" smtClean="0"/>
              <a:t>pattern</a:t>
            </a:r>
            <a:r>
              <a:rPr lang="nb-NO" dirty="0" smtClean="0"/>
              <a:t>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still </a:t>
            </a:r>
            <a:r>
              <a:rPr lang="nb-NO" dirty="0" err="1" smtClean="0"/>
              <a:t>relatively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, and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ways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incorporation</a:t>
            </a:r>
            <a:r>
              <a:rPr lang="nb-NO" dirty="0" smtClean="0"/>
              <a:t> a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in </a:t>
            </a:r>
            <a:r>
              <a:rPr lang="nb-NO" dirty="0" err="1" smtClean="0"/>
              <a:t>parallel</a:t>
            </a:r>
            <a:r>
              <a:rPr lang="nb-NO" dirty="0" smtClean="0"/>
              <a:t> in </a:t>
            </a:r>
            <a:r>
              <a:rPr lang="nb-NO" dirty="0" err="1" smtClean="0"/>
              <a:t>operational</a:t>
            </a:r>
            <a:r>
              <a:rPr lang="nb-NO" dirty="0" smtClean="0"/>
              <a:t> pipelines.  This is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main</a:t>
            </a:r>
            <a:r>
              <a:rPr lang="nb-NO" dirty="0" smtClean="0"/>
              <a:t> goals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E93E-FA6E-4BDD-B0A6-E80B9ED0BF0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636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have in a </a:t>
            </a:r>
            <a:r>
              <a:rPr lang="nb-NO" dirty="0" err="1" smtClean="0"/>
              <a:t>couple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 </a:t>
            </a:r>
            <a:r>
              <a:rPr lang="nb-NO" dirty="0" err="1" smtClean="0"/>
              <a:t>previous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demonstrated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different types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correlation</a:t>
            </a:r>
            <a:r>
              <a:rPr lang="nb-NO" dirty="0" smtClean="0"/>
              <a:t> and </a:t>
            </a:r>
            <a:r>
              <a:rPr lang="nb-NO" dirty="0" err="1" smtClean="0"/>
              <a:t>matched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r>
              <a:rPr lang="nb-NO" dirty="0" smtClean="0"/>
              <a:t> 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combine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detection</a:t>
            </a:r>
            <a:r>
              <a:rPr lang="nb-NO" dirty="0" smtClean="0"/>
              <a:t> and signal </a:t>
            </a:r>
            <a:r>
              <a:rPr lang="nb-NO" dirty="0" err="1" smtClean="0"/>
              <a:t>identification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a single </a:t>
            </a:r>
            <a:r>
              <a:rPr lang="nb-NO" dirty="0" err="1" smtClean="0"/>
              <a:t>operation</a:t>
            </a:r>
            <a:r>
              <a:rPr lang="nb-NO" dirty="0" smtClean="0"/>
              <a:t>, and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r>
              <a:rPr lang="nb-NO" dirty="0" smtClean="0"/>
              <a:t> </a:t>
            </a:r>
            <a:r>
              <a:rPr lang="nb-NO" dirty="0" err="1" smtClean="0"/>
              <a:t>reduce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analyst</a:t>
            </a:r>
            <a:r>
              <a:rPr lang="nb-NO" dirty="0" smtClean="0"/>
              <a:t> </a:t>
            </a:r>
            <a:r>
              <a:rPr lang="nb-NO" dirty="0" err="1" smtClean="0"/>
              <a:t>efforts</a:t>
            </a:r>
            <a:r>
              <a:rPr lang="nb-NO" dirty="0" smtClean="0"/>
              <a:t> during </a:t>
            </a:r>
            <a:r>
              <a:rPr lang="nb-NO" dirty="0" err="1" smtClean="0"/>
              <a:t>aftershock</a:t>
            </a:r>
            <a:r>
              <a:rPr lang="nb-NO" dirty="0" smtClean="0"/>
              <a:t> </a:t>
            </a:r>
            <a:r>
              <a:rPr lang="nb-NO" dirty="0" err="1" smtClean="0"/>
              <a:t>sequences</a:t>
            </a:r>
            <a:r>
              <a:rPr lang="nb-NO" dirty="0" smtClean="0"/>
              <a:t> or 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analyzing</a:t>
            </a:r>
            <a:r>
              <a:rPr lang="nb-NO" dirty="0" smtClean="0"/>
              <a:t> </a:t>
            </a:r>
            <a:r>
              <a:rPr lang="nb-NO" dirty="0" err="1" smtClean="0"/>
              <a:t>repeating</a:t>
            </a:r>
            <a:r>
              <a:rPr lang="nb-NO" dirty="0" smtClean="0"/>
              <a:t> </a:t>
            </a:r>
            <a:r>
              <a:rPr lang="nb-NO" dirty="0" err="1" smtClean="0"/>
              <a:t>events</a:t>
            </a:r>
            <a:r>
              <a:rPr lang="nb-NO" dirty="0" smtClean="0"/>
              <a:t> from </a:t>
            </a:r>
            <a:r>
              <a:rPr lang="nb-NO" dirty="0" err="1" smtClean="0"/>
              <a:t>well-characterized</a:t>
            </a:r>
            <a:r>
              <a:rPr lang="nb-NO" dirty="0" smtClean="0"/>
              <a:t> </a:t>
            </a:r>
            <a:r>
              <a:rPr lang="nb-NO" dirty="0" err="1" smtClean="0"/>
              <a:t>sources</a:t>
            </a:r>
            <a:r>
              <a:rPr lang="nb-NO" dirty="0" smtClean="0"/>
              <a:t> like </a:t>
            </a:r>
            <a:r>
              <a:rPr lang="nb-NO" dirty="0" err="1" smtClean="0"/>
              <a:t>active</a:t>
            </a:r>
            <a:r>
              <a:rPr lang="nb-NO" dirty="0" smtClean="0"/>
              <a:t> mines.</a:t>
            </a:r>
          </a:p>
          <a:p>
            <a:endParaRPr lang="nb-NO" dirty="0" smtClean="0"/>
          </a:p>
          <a:p>
            <a:r>
              <a:rPr lang="nb-NO" dirty="0" err="1" smtClean="0"/>
              <a:t>However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administrative overhead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creating</a:t>
            </a:r>
            <a:r>
              <a:rPr lang="nb-NO" dirty="0" smtClean="0"/>
              <a:t> and </a:t>
            </a:r>
            <a:r>
              <a:rPr lang="nb-NO" dirty="0" err="1" smtClean="0"/>
              <a:t>running</a:t>
            </a:r>
            <a:r>
              <a:rPr lang="nb-NO" dirty="0" smtClean="0"/>
              <a:t> </a:t>
            </a:r>
            <a:r>
              <a:rPr lang="nb-NO" dirty="0" err="1" smtClean="0"/>
              <a:t>pattern</a:t>
            </a:r>
            <a:r>
              <a:rPr lang="nb-NO" dirty="0" smtClean="0"/>
              <a:t>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still </a:t>
            </a:r>
            <a:r>
              <a:rPr lang="nb-NO" dirty="0" err="1" smtClean="0"/>
              <a:t>relatively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, and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ways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incorporation</a:t>
            </a:r>
            <a:r>
              <a:rPr lang="nb-NO" dirty="0" smtClean="0"/>
              <a:t> a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in </a:t>
            </a:r>
            <a:r>
              <a:rPr lang="nb-NO" dirty="0" err="1" smtClean="0"/>
              <a:t>parallel</a:t>
            </a:r>
            <a:r>
              <a:rPr lang="nb-NO" dirty="0" smtClean="0"/>
              <a:t> in </a:t>
            </a:r>
            <a:r>
              <a:rPr lang="nb-NO" dirty="0" err="1" smtClean="0"/>
              <a:t>operational</a:t>
            </a:r>
            <a:r>
              <a:rPr lang="nb-NO" dirty="0" smtClean="0"/>
              <a:t> pipelines.  This is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main</a:t>
            </a:r>
            <a:r>
              <a:rPr lang="nb-NO" dirty="0" smtClean="0"/>
              <a:t> goals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E93E-FA6E-4BDD-B0A6-E80B9ED0BF0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636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have in a </a:t>
            </a:r>
            <a:r>
              <a:rPr lang="nb-NO" dirty="0" err="1" smtClean="0"/>
              <a:t>couple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 </a:t>
            </a:r>
            <a:r>
              <a:rPr lang="nb-NO" dirty="0" err="1" smtClean="0"/>
              <a:t>previous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demonstrated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different types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correlation</a:t>
            </a:r>
            <a:r>
              <a:rPr lang="nb-NO" dirty="0" smtClean="0"/>
              <a:t> and </a:t>
            </a:r>
            <a:r>
              <a:rPr lang="nb-NO" dirty="0" err="1" smtClean="0"/>
              <a:t>matched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r>
              <a:rPr lang="nb-NO" dirty="0" smtClean="0"/>
              <a:t> 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combine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detection</a:t>
            </a:r>
            <a:r>
              <a:rPr lang="nb-NO" dirty="0" smtClean="0"/>
              <a:t> and signal </a:t>
            </a:r>
            <a:r>
              <a:rPr lang="nb-NO" dirty="0" err="1" smtClean="0"/>
              <a:t>identification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a single </a:t>
            </a:r>
            <a:r>
              <a:rPr lang="nb-NO" dirty="0" err="1" smtClean="0"/>
              <a:t>operation</a:t>
            </a:r>
            <a:r>
              <a:rPr lang="nb-NO" dirty="0" smtClean="0"/>
              <a:t>, and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r>
              <a:rPr lang="nb-NO" dirty="0" smtClean="0"/>
              <a:t> </a:t>
            </a:r>
            <a:r>
              <a:rPr lang="nb-NO" dirty="0" err="1" smtClean="0"/>
              <a:t>reduce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analyst</a:t>
            </a:r>
            <a:r>
              <a:rPr lang="nb-NO" dirty="0" smtClean="0"/>
              <a:t> </a:t>
            </a:r>
            <a:r>
              <a:rPr lang="nb-NO" dirty="0" err="1" smtClean="0"/>
              <a:t>efforts</a:t>
            </a:r>
            <a:r>
              <a:rPr lang="nb-NO" dirty="0" smtClean="0"/>
              <a:t> during </a:t>
            </a:r>
            <a:r>
              <a:rPr lang="nb-NO" dirty="0" err="1" smtClean="0"/>
              <a:t>aftershock</a:t>
            </a:r>
            <a:r>
              <a:rPr lang="nb-NO" dirty="0" smtClean="0"/>
              <a:t> </a:t>
            </a:r>
            <a:r>
              <a:rPr lang="nb-NO" dirty="0" err="1" smtClean="0"/>
              <a:t>sequences</a:t>
            </a:r>
            <a:r>
              <a:rPr lang="nb-NO" dirty="0" smtClean="0"/>
              <a:t> or 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analyzing</a:t>
            </a:r>
            <a:r>
              <a:rPr lang="nb-NO" dirty="0" smtClean="0"/>
              <a:t> </a:t>
            </a:r>
            <a:r>
              <a:rPr lang="nb-NO" dirty="0" err="1" smtClean="0"/>
              <a:t>repeating</a:t>
            </a:r>
            <a:r>
              <a:rPr lang="nb-NO" dirty="0" smtClean="0"/>
              <a:t> </a:t>
            </a:r>
            <a:r>
              <a:rPr lang="nb-NO" dirty="0" err="1" smtClean="0"/>
              <a:t>events</a:t>
            </a:r>
            <a:r>
              <a:rPr lang="nb-NO" dirty="0" smtClean="0"/>
              <a:t> from </a:t>
            </a:r>
            <a:r>
              <a:rPr lang="nb-NO" dirty="0" err="1" smtClean="0"/>
              <a:t>well-characterized</a:t>
            </a:r>
            <a:r>
              <a:rPr lang="nb-NO" dirty="0" smtClean="0"/>
              <a:t> </a:t>
            </a:r>
            <a:r>
              <a:rPr lang="nb-NO" dirty="0" err="1" smtClean="0"/>
              <a:t>sources</a:t>
            </a:r>
            <a:r>
              <a:rPr lang="nb-NO" dirty="0" smtClean="0"/>
              <a:t> like </a:t>
            </a:r>
            <a:r>
              <a:rPr lang="nb-NO" dirty="0" err="1" smtClean="0"/>
              <a:t>active</a:t>
            </a:r>
            <a:r>
              <a:rPr lang="nb-NO" dirty="0" smtClean="0"/>
              <a:t> mines.</a:t>
            </a:r>
          </a:p>
          <a:p>
            <a:endParaRPr lang="nb-NO" dirty="0" smtClean="0"/>
          </a:p>
          <a:p>
            <a:r>
              <a:rPr lang="nb-NO" dirty="0" err="1" smtClean="0"/>
              <a:t>However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administrative overhead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creating</a:t>
            </a:r>
            <a:r>
              <a:rPr lang="nb-NO" dirty="0" smtClean="0"/>
              <a:t> and </a:t>
            </a:r>
            <a:r>
              <a:rPr lang="nb-NO" dirty="0" err="1" smtClean="0"/>
              <a:t>running</a:t>
            </a:r>
            <a:r>
              <a:rPr lang="nb-NO" dirty="0" smtClean="0"/>
              <a:t> </a:t>
            </a:r>
            <a:r>
              <a:rPr lang="nb-NO" dirty="0" err="1" smtClean="0"/>
              <a:t>pattern</a:t>
            </a:r>
            <a:r>
              <a:rPr lang="nb-NO" dirty="0" smtClean="0"/>
              <a:t>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still </a:t>
            </a:r>
            <a:r>
              <a:rPr lang="nb-NO" dirty="0" err="1" smtClean="0"/>
              <a:t>relatively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, and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ways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incorporation</a:t>
            </a:r>
            <a:r>
              <a:rPr lang="nb-NO" dirty="0" smtClean="0"/>
              <a:t> a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in </a:t>
            </a:r>
            <a:r>
              <a:rPr lang="nb-NO" dirty="0" err="1" smtClean="0"/>
              <a:t>parallel</a:t>
            </a:r>
            <a:r>
              <a:rPr lang="nb-NO" dirty="0" smtClean="0"/>
              <a:t> in </a:t>
            </a:r>
            <a:r>
              <a:rPr lang="nb-NO" dirty="0" err="1" smtClean="0"/>
              <a:t>operational</a:t>
            </a:r>
            <a:r>
              <a:rPr lang="nb-NO" dirty="0" smtClean="0"/>
              <a:t> pipelines.  This is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main</a:t>
            </a:r>
            <a:r>
              <a:rPr lang="nb-NO" dirty="0" smtClean="0"/>
              <a:t> goals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E93E-FA6E-4BDD-B0A6-E80B9ED0BF0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636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have in a </a:t>
            </a:r>
            <a:r>
              <a:rPr lang="nb-NO" dirty="0" err="1" smtClean="0"/>
              <a:t>couple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 </a:t>
            </a:r>
            <a:r>
              <a:rPr lang="nb-NO" dirty="0" err="1" smtClean="0"/>
              <a:t>previous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demonstrated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different types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correlation</a:t>
            </a:r>
            <a:r>
              <a:rPr lang="nb-NO" dirty="0" smtClean="0"/>
              <a:t> and </a:t>
            </a:r>
            <a:r>
              <a:rPr lang="nb-NO" dirty="0" err="1" smtClean="0"/>
              <a:t>matched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r>
              <a:rPr lang="nb-NO" dirty="0" smtClean="0"/>
              <a:t> 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combine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detection</a:t>
            </a:r>
            <a:r>
              <a:rPr lang="nb-NO" dirty="0" smtClean="0"/>
              <a:t> and signal </a:t>
            </a:r>
            <a:r>
              <a:rPr lang="nb-NO" dirty="0" err="1" smtClean="0"/>
              <a:t>identification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a single </a:t>
            </a:r>
            <a:r>
              <a:rPr lang="nb-NO" dirty="0" err="1" smtClean="0"/>
              <a:t>operation</a:t>
            </a:r>
            <a:r>
              <a:rPr lang="nb-NO" dirty="0" smtClean="0"/>
              <a:t>, and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r>
              <a:rPr lang="nb-NO" dirty="0" smtClean="0"/>
              <a:t> </a:t>
            </a:r>
            <a:r>
              <a:rPr lang="nb-NO" dirty="0" err="1" smtClean="0"/>
              <a:t>reduce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analyst</a:t>
            </a:r>
            <a:r>
              <a:rPr lang="nb-NO" dirty="0" smtClean="0"/>
              <a:t> </a:t>
            </a:r>
            <a:r>
              <a:rPr lang="nb-NO" dirty="0" err="1" smtClean="0"/>
              <a:t>efforts</a:t>
            </a:r>
            <a:r>
              <a:rPr lang="nb-NO" dirty="0" smtClean="0"/>
              <a:t> during </a:t>
            </a:r>
            <a:r>
              <a:rPr lang="nb-NO" dirty="0" err="1" smtClean="0"/>
              <a:t>aftershock</a:t>
            </a:r>
            <a:r>
              <a:rPr lang="nb-NO" dirty="0" smtClean="0"/>
              <a:t> </a:t>
            </a:r>
            <a:r>
              <a:rPr lang="nb-NO" dirty="0" err="1" smtClean="0"/>
              <a:t>sequences</a:t>
            </a:r>
            <a:r>
              <a:rPr lang="nb-NO" dirty="0" smtClean="0"/>
              <a:t> or 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analyzing</a:t>
            </a:r>
            <a:r>
              <a:rPr lang="nb-NO" dirty="0" smtClean="0"/>
              <a:t> </a:t>
            </a:r>
            <a:r>
              <a:rPr lang="nb-NO" dirty="0" err="1" smtClean="0"/>
              <a:t>repeating</a:t>
            </a:r>
            <a:r>
              <a:rPr lang="nb-NO" dirty="0" smtClean="0"/>
              <a:t> </a:t>
            </a:r>
            <a:r>
              <a:rPr lang="nb-NO" dirty="0" err="1" smtClean="0"/>
              <a:t>events</a:t>
            </a:r>
            <a:r>
              <a:rPr lang="nb-NO" dirty="0" smtClean="0"/>
              <a:t> from </a:t>
            </a:r>
            <a:r>
              <a:rPr lang="nb-NO" dirty="0" err="1" smtClean="0"/>
              <a:t>well-characterized</a:t>
            </a:r>
            <a:r>
              <a:rPr lang="nb-NO" dirty="0" smtClean="0"/>
              <a:t> </a:t>
            </a:r>
            <a:r>
              <a:rPr lang="nb-NO" dirty="0" err="1" smtClean="0"/>
              <a:t>sources</a:t>
            </a:r>
            <a:r>
              <a:rPr lang="nb-NO" dirty="0" smtClean="0"/>
              <a:t> like </a:t>
            </a:r>
            <a:r>
              <a:rPr lang="nb-NO" dirty="0" err="1" smtClean="0"/>
              <a:t>active</a:t>
            </a:r>
            <a:r>
              <a:rPr lang="nb-NO" dirty="0" smtClean="0"/>
              <a:t> mines.</a:t>
            </a:r>
          </a:p>
          <a:p>
            <a:endParaRPr lang="nb-NO" dirty="0" smtClean="0"/>
          </a:p>
          <a:p>
            <a:r>
              <a:rPr lang="nb-NO" dirty="0" err="1" smtClean="0"/>
              <a:t>However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administrative overhead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creating</a:t>
            </a:r>
            <a:r>
              <a:rPr lang="nb-NO" dirty="0" smtClean="0"/>
              <a:t> and </a:t>
            </a:r>
            <a:r>
              <a:rPr lang="nb-NO" dirty="0" err="1" smtClean="0"/>
              <a:t>running</a:t>
            </a:r>
            <a:r>
              <a:rPr lang="nb-NO" dirty="0" smtClean="0"/>
              <a:t> </a:t>
            </a:r>
            <a:r>
              <a:rPr lang="nb-NO" dirty="0" err="1" smtClean="0"/>
              <a:t>pattern</a:t>
            </a:r>
            <a:r>
              <a:rPr lang="nb-NO" dirty="0" smtClean="0"/>
              <a:t>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still </a:t>
            </a:r>
            <a:r>
              <a:rPr lang="nb-NO" dirty="0" err="1" smtClean="0"/>
              <a:t>relatively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, and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ways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incorporation</a:t>
            </a:r>
            <a:r>
              <a:rPr lang="nb-NO" dirty="0" smtClean="0"/>
              <a:t> a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in </a:t>
            </a:r>
            <a:r>
              <a:rPr lang="nb-NO" dirty="0" err="1" smtClean="0"/>
              <a:t>parallel</a:t>
            </a:r>
            <a:r>
              <a:rPr lang="nb-NO" dirty="0" smtClean="0"/>
              <a:t> in </a:t>
            </a:r>
            <a:r>
              <a:rPr lang="nb-NO" dirty="0" err="1" smtClean="0"/>
              <a:t>operational</a:t>
            </a:r>
            <a:r>
              <a:rPr lang="nb-NO" dirty="0" smtClean="0"/>
              <a:t> pipelines.  This is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main</a:t>
            </a:r>
            <a:r>
              <a:rPr lang="nb-NO" dirty="0" smtClean="0"/>
              <a:t> goals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E93E-FA6E-4BDD-B0A6-E80B9ED0BF02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636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have in a </a:t>
            </a:r>
            <a:r>
              <a:rPr lang="nb-NO" dirty="0" err="1" smtClean="0"/>
              <a:t>couple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 </a:t>
            </a:r>
            <a:r>
              <a:rPr lang="nb-NO" dirty="0" err="1" smtClean="0"/>
              <a:t>previous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demonstrated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different types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correlation</a:t>
            </a:r>
            <a:r>
              <a:rPr lang="nb-NO" dirty="0" smtClean="0"/>
              <a:t> and </a:t>
            </a:r>
            <a:r>
              <a:rPr lang="nb-NO" dirty="0" err="1" smtClean="0"/>
              <a:t>matched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r>
              <a:rPr lang="nb-NO" dirty="0" smtClean="0"/>
              <a:t> 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combine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detection</a:t>
            </a:r>
            <a:r>
              <a:rPr lang="nb-NO" dirty="0" smtClean="0"/>
              <a:t> and signal </a:t>
            </a:r>
            <a:r>
              <a:rPr lang="nb-NO" dirty="0" err="1" smtClean="0"/>
              <a:t>identification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a single </a:t>
            </a:r>
            <a:r>
              <a:rPr lang="nb-NO" dirty="0" err="1" smtClean="0"/>
              <a:t>operation</a:t>
            </a:r>
            <a:r>
              <a:rPr lang="nb-NO" dirty="0" smtClean="0"/>
              <a:t>, and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r>
              <a:rPr lang="nb-NO" dirty="0" smtClean="0"/>
              <a:t> </a:t>
            </a:r>
            <a:r>
              <a:rPr lang="nb-NO" dirty="0" err="1" smtClean="0"/>
              <a:t>reduce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analyst</a:t>
            </a:r>
            <a:r>
              <a:rPr lang="nb-NO" dirty="0" smtClean="0"/>
              <a:t> </a:t>
            </a:r>
            <a:r>
              <a:rPr lang="nb-NO" dirty="0" err="1" smtClean="0"/>
              <a:t>efforts</a:t>
            </a:r>
            <a:r>
              <a:rPr lang="nb-NO" dirty="0" smtClean="0"/>
              <a:t> during </a:t>
            </a:r>
            <a:r>
              <a:rPr lang="nb-NO" dirty="0" err="1" smtClean="0"/>
              <a:t>aftershock</a:t>
            </a:r>
            <a:r>
              <a:rPr lang="nb-NO" dirty="0" smtClean="0"/>
              <a:t> </a:t>
            </a:r>
            <a:r>
              <a:rPr lang="nb-NO" dirty="0" err="1" smtClean="0"/>
              <a:t>sequences</a:t>
            </a:r>
            <a:r>
              <a:rPr lang="nb-NO" dirty="0" smtClean="0"/>
              <a:t> or 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analyzing</a:t>
            </a:r>
            <a:r>
              <a:rPr lang="nb-NO" dirty="0" smtClean="0"/>
              <a:t> </a:t>
            </a:r>
            <a:r>
              <a:rPr lang="nb-NO" dirty="0" err="1" smtClean="0"/>
              <a:t>repeating</a:t>
            </a:r>
            <a:r>
              <a:rPr lang="nb-NO" dirty="0" smtClean="0"/>
              <a:t> </a:t>
            </a:r>
            <a:r>
              <a:rPr lang="nb-NO" dirty="0" err="1" smtClean="0"/>
              <a:t>events</a:t>
            </a:r>
            <a:r>
              <a:rPr lang="nb-NO" dirty="0" smtClean="0"/>
              <a:t> from </a:t>
            </a:r>
            <a:r>
              <a:rPr lang="nb-NO" dirty="0" err="1" smtClean="0"/>
              <a:t>well-characterized</a:t>
            </a:r>
            <a:r>
              <a:rPr lang="nb-NO" dirty="0" smtClean="0"/>
              <a:t> </a:t>
            </a:r>
            <a:r>
              <a:rPr lang="nb-NO" dirty="0" err="1" smtClean="0"/>
              <a:t>sources</a:t>
            </a:r>
            <a:r>
              <a:rPr lang="nb-NO" dirty="0" smtClean="0"/>
              <a:t> like </a:t>
            </a:r>
            <a:r>
              <a:rPr lang="nb-NO" dirty="0" err="1" smtClean="0"/>
              <a:t>active</a:t>
            </a:r>
            <a:r>
              <a:rPr lang="nb-NO" dirty="0" smtClean="0"/>
              <a:t> mines.</a:t>
            </a:r>
          </a:p>
          <a:p>
            <a:endParaRPr lang="nb-NO" dirty="0" smtClean="0"/>
          </a:p>
          <a:p>
            <a:r>
              <a:rPr lang="nb-NO" dirty="0" err="1" smtClean="0"/>
              <a:t>However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administrative overhead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creating</a:t>
            </a:r>
            <a:r>
              <a:rPr lang="nb-NO" dirty="0" smtClean="0"/>
              <a:t> and </a:t>
            </a:r>
            <a:r>
              <a:rPr lang="nb-NO" dirty="0" err="1" smtClean="0"/>
              <a:t>running</a:t>
            </a:r>
            <a:r>
              <a:rPr lang="nb-NO" dirty="0" smtClean="0"/>
              <a:t> </a:t>
            </a:r>
            <a:r>
              <a:rPr lang="nb-NO" dirty="0" err="1" smtClean="0"/>
              <a:t>pattern</a:t>
            </a:r>
            <a:r>
              <a:rPr lang="nb-NO" dirty="0" smtClean="0"/>
              <a:t>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still </a:t>
            </a:r>
            <a:r>
              <a:rPr lang="nb-NO" dirty="0" err="1" smtClean="0"/>
              <a:t>relatively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, and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ways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incorporation</a:t>
            </a:r>
            <a:r>
              <a:rPr lang="nb-NO" dirty="0" smtClean="0"/>
              <a:t> a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in </a:t>
            </a:r>
            <a:r>
              <a:rPr lang="nb-NO" dirty="0" err="1" smtClean="0"/>
              <a:t>parallel</a:t>
            </a:r>
            <a:r>
              <a:rPr lang="nb-NO" dirty="0" smtClean="0"/>
              <a:t> in </a:t>
            </a:r>
            <a:r>
              <a:rPr lang="nb-NO" dirty="0" err="1" smtClean="0"/>
              <a:t>operational</a:t>
            </a:r>
            <a:r>
              <a:rPr lang="nb-NO" dirty="0" smtClean="0"/>
              <a:t> pipelines.  This is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main</a:t>
            </a:r>
            <a:r>
              <a:rPr lang="nb-NO" dirty="0" smtClean="0"/>
              <a:t> goals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E93E-FA6E-4BDD-B0A6-E80B9ED0BF02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636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have in a </a:t>
            </a:r>
            <a:r>
              <a:rPr lang="nb-NO" dirty="0" err="1" smtClean="0"/>
              <a:t>couple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 </a:t>
            </a:r>
            <a:r>
              <a:rPr lang="nb-NO" dirty="0" err="1" smtClean="0"/>
              <a:t>previous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demonstrated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different types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correlation</a:t>
            </a:r>
            <a:r>
              <a:rPr lang="nb-NO" dirty="0" smtClean="0"/>
              <a:t> and </a:t>
            </a:r>
            <a:r>
              <a:rPr lang="nb-NO" dirty="0" err="1" smtClean="0"/>
              <a:t>matched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r>
              <a:rPr lang="nb-NO" dirty="0" smtClean="0"/>
              <a:t> 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combine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detection</a:t>
            </a:r>
            <a:r>
              <a:rPr lang="nb-NO" dirty="0" smtClean="0"/>
              <a:t> and signal </a:t>
            </a:r>
            <a:r>
              <a:rPr lang="nb-NO" dirty="0" err="1" smtClean="0"/>
              <a:t>identification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a single </a:t>
            </a:r>
            <a:r>
              <a:rPr lang="nb-NO" dirty="0" err="1" smtClean="0"/>
              <a:t>operation</a:t>
            </a:r>
            <a:r>
              <a:rPr lang="nb-NO" dirty="0" smtClean="0"/>
              <a:t>, and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r>
              <a:rPr lang="nb-NO" dirty="0" smtClean="0"/>
              <a:t> </a:t>
            </a:r>
            <a:r>
              <a:rPr lang="nb-NO" dirty="0" err="1" smtClean="0"/>
              <a:t>reduce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analyst</a:t>
            </a:r>
            <a:r>
              <a:rPr lang="nb-NO" dirty="0" smtClean="0"/>
              <a:t> </a:t>
            </a:r>
            <a:r>
              <a:rPr lang="nb-NO" dirty="0" err="1" smtClean="0"/>
              <a:t>efforts</a:t>
            </a:r>
            <a:r>
              <a:rPr lang="nb-NO" dirty="0" smtClean="0"/>
              <a:t> during </a:t>
            </a:r>
            <a:r>
              <a:rPr lang="nb-NO" dirty="0" err="1" smtClean="0"/>
              <a:t>aftershock</a:t>
            </a:r>
            <a:r>
              <a:rPr lang="nb-NO" dirty="0" smtClean="0"/>
              <a:t> </a:t>
            </a:r>
            <a:r>
              <a:rPr lang="nb-NO" dirty="0" err="1" smtClean="0"/>
              <a:t>sequences</a:t>
            </a:r>
            <a:r>
              <a:rPr lang="nb-NO" dirty="0" smtClean="0"/>
              <a:t> or 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analyzing</a:t>
            </a:r>
            <a:r>
              <a:rPr lang="nb-NO" dirty="0" smtClean="0"/>
              <a:t> </a:t>
            </a:r>
            <a:r>
              <a:rPr lang="nb-NO" dirty="0" err="1" smtClean="0"/>
              <a:t>repeating</a:t>
            </a:r>
            <a:r>
              <a:rPr lang="nb-NO" dirty="0" smtClean="0"/>
              <a:t> </a:t>
            </a:r>
            <a:r>
              <a:rPr lang="nb-NO" dirty="0" err="1" smtClean="0"/>
              <a:t>events</a:t>
            </a:r>
            <a:r>
              <a:rPr lang="nb-NO" dirty="0" smtClean="0"/>
              <a:t> from </a:t>
            </a:r>
            <a:r>
              <a:rPr lang="nb-NO" dirty="0" err="1" smtClean="0"/>
              <a:t>well-characterized</a:t>
            </a:r>
            <a:r>
              <a:rPr lang="nb-NO" dirty="0" smtClean="0"/>
              <a:t> </a:t>
            </a:r>
            <a:r>
              <a:rPr lang="nb-NO" dirty="0" err="1" smtClean="0"/>
              <a:t>sources</a:t>
            </a:r>
            <a:r>
              <a:rPr lang="nb-NO" dirty="0" smtClean="0"/>
              <a:t> like </a:t>
            </a:r>
            <a:r>
              <a:rPr lang="nb-NO" dirty="0" err="1" smtClean="0"/>
              <a:t>active</a:t>
            </a:r>
            <a:r>
              <a:rPr lang="nb-NO" dirty="0" smtClean="0"/>
              <a:t> mines.</a:t>
            </a:r>
          </a:p>
          <a:p>
            <a:endParaRPr lang="nb-NO" dirty="0" smtClean="0"/>
          </a:p>
          <a:p>
            <a:r>
              <a:rPr lang="nb-NO" dirty="0" err="1" smtClean="0"/>
              <a:t>However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administrative overhead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creating</a:t>
            </a:r>
            <a:r>
              <a:rPr lang="nb-NO" dirty="0" smtClean="0"/>
              <a:t> and </a:t>
            </a:r>
            <a:r>
              <a:rPr lang="nb-NO" dirty="0" err="1" smtClean="0"/>
              <a:t>running</a:t>
            </a:r>
            <a:r>
              <a:rPr lang="nb-NO" dirty="0" smtClean="0"/>
              <a:t> </a:t>
            </a:r>
            <a:r>
              <a:rPr lang="nb-NO" dirty="0" err="1" smtClean="0"/>
              <a:t>pattern</a:t>
            </a:r>
            <a:r>
              <a:rPr lang="nb-NO" dirty="0" smtClean="0"/>
              <a:t>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still </a:t>
            </a:r>
            <a:r>
              <a:rPr lang="nb-NO" dirty="0" err="1" smtClean="0"/>
              <a:t>relatively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, and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ways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incorporation</a:t>
            </a:r>
            <a:r>
              <a:rPr lang="nb-NO" dirty="0" smtClean="0"/>
              <a:t> a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in </a:t>
            </a:r>
            <a:r>
              <a:rPr lang="nb-NO" dirty="0" err="1" smtClean="0"/>
              <a:t>parallel</a:t>
            </a:r>
            <a:r>
              <a:rPr lang="nb-NO" dirty="0" smtClean="0"/>
              <a:t> in </a:t>
            </a:r>
            <a:r>
              <a:rPr lang="nb-NO" dirty="0" err="1" smtClean="0"/>
              <a:t>operational</a:t>
            </a:r>
            <a:r>
              <a:rPr lang="nb-NO" dirty="0" smtClean="0"/>
              <a:t> pipelines.  This is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main</a:t>
            </a:r>
            <a:r>
              <a:rPr lang="nb-NO" dirty="0" smtClean="0"/>
              <a:t> goals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E93E-FA6E-4BDD-B0A6-E80B9ED0BF02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636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have in a </a:t>
            </a:r>
            <a:r>
              <a:rPr lang="nb-NO" dirty="0" err="1" smtClean="0"/>
              <a:t>couple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 </a:t>
            </a:r>
            <a:r>
              <a:rPr lang="nb-NO" dirty="0" err="1" smtClean="0"/>
              <a:t>previous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demonstrated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different types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correlation</a:t>
            </a:r>
            <a:r>
              <a:rPr lang="nb-NO" dirty="0" smtClean="0"/>
              <a:t> and </a:t>
            </a:r>
            <a:r>
              <a:rPr lang="nb-NO" dirty="0" err="1" smtClean="0"/>
              <a:t>matched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r>
              <a:rPr lang="nb-NO" dirty="0" smtClean="0"/>
              <a:t> 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combine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detection</a:t>
            </a:r>
            <a:r>
              <a:rPr lang="nb-NO" dirty="0" smtClean="0"/>
              <a:t> and signal </a:t>
            </a:r>
            <a:r>
              <a:rPr lang="nb-NO" dirty="0" err="1" smtClean="0"/>
              <a:t>identification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a single </a:t>
            </a:r>
            <a:r>
              <a:rPr lang="nb-NO" dirty="0" err="1" smtClean="0"/>
              <a:t>operation</a:t>
            </a:r>
            <a:r>
              <a:rPr lang="nb-NO" dirty="0" smtClean="0"/>
              <a:t>, and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r>
              <a:rPr lang="nb-NO" dirty="0" smtClean="0"/>
              <a:t> </a:t>
            </a:r>
            <a:r>
              <a:rPr lang="nb-NO" dirty="0" err="1" smtClean="0"/>
              <a:t>reduce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analyst</a:t>
            </a:r>
            <a:r>
              <a:rPr lang="nb-NO" dirty="0" smtClean="0"/>
              <a:t> </a:t>
            </a:r>
            <a:r>
              <a:rPr lang="nb-NO" dirty="0" err="1" smtClean="0"/>
              <a:t>efforts</a:t>
            </a:r>
            <a:r>
              <a:rPr lang="nb-NO" dirty="0" smtClean="0"/>
              <a:t> during </a:t>
            </a:r>
            <a:r>
              <a:rPr lang="nb-NO" dirty="0" err="1" smtClean="0"/>
              <a:t>aftershock</a:t>
            </a:r>
            <a:r>
              <a:rPr lang="nb-NO" dirty="0" smtClean="0"/>
              <a:t> </a:t>
            </a:r>
            <a:r>
              <a:rPr lang="nb-NO" dirty="0" err="1" smtClean="0"/>
              <a:t>sequences</a:t>
            </a:r>
            <a:r>
              <a:rPr lang="nb-NO" dirty="0" smtClean="0"/>
              <a:t> or 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analyzing</a:t>
            </a:r>
            <a:r>
              <a:rPr lang="nb-NO" dirty="0" smtClean="0"/>
              <a:t> </a:t>
            </a:r>
            <a:r>
              <a:rPr lang="nb-NO" dirty="0" err="1" smtClean="0"/>
              <a:t>repeating</a:t>
            </a:r>
            <a:r>
              <a:rPr lang="nb-NO" dirty="0" smtClean="0"/>
              <a:t> </a:t>
            </a:r>
            <a:r>
              <a:rPr lang="nb-NO" dirty="0" err="1" smtClean="0"/>
              <a:t>events</a:t>
            </a:r>
            <a:r>
              <a:rPr lang="nb-NO" dirty="0" smtClean="0"/>
              <a:t> from </a:t>
            </a:r>
            <a:r>
              <a:rPr lang="nb-NO" dirty="0" err="1" smtClean="0"/>
              <a:t>well-characterized</a:t>
            </a:r>
            <a:r>
              <a:rPr lang="nb-NO" dirty="0" smtClean="0"/>
              <a:t> </a:t>
            </a:r>
            <a:r>
              <a:rPr lang="nb-NO" dirty="0" err="1" smtClean="0"/>
              <a:t>sources</a:t>
            </a:r>
            <a:r>
              <a:rPr lang="nb-NO" dirty="0" smtClean="0"/>
              <a:t> like </a:t>
            </a:r>
            <a:r>
              <a:rPr lang="nb-NO" dirty="0" err="1" smtClean="0"/>
              <a:t>active</a:t>
            </a:r>
            <a:r>
              <a:rPr lang="nb-NO" dirty="0" smtClean="0"/>
              <a:t> mines.</a:t>
            </a:r>
          </a:p>
          <a:p>
            <a:endParaRPr lang="nb-NO" dirty="0" smtClean="0"/>
          </a:p>
          <a:p>
            <a:r>
              <a:rPr lang="nb-NO" dirty="0" err="1" smtClean="0"/>
              <a:t>However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administrative overhead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creating</a:t>
            </a:r>
            <a:r>
              <a:rPr lang="nb-NO" dirty="0" smtClean="0"/>
              <a:t> and </a:t>
            </a:r>
            <a:r>
              <a:rPr lang="nb-NO" dirty="0" err="1" smtClean="0"/>
              <a:t>running</a:t>
            </a:r>
            <a:r>
              <a:rPr lang="nb-NO" dirty="0" smtClean="0"/>
              <a:t> </a:t>
            </a:r>
            <a:r>
              <a:rPr lang="nb-NO" dirty="0" err="1" smtClean="0"/>
              <a:t>pattern</a:t>
            </a:r>
            <a:r>
              <a:rPr lang="nb-NO" dirty="0" smtClean="0"/>
              <a:t>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still </a:t>
            </a:r>
            <a:r>
              <a:rPr lang="nb-NO" dirty="0" err="1" smtClean="0"/>
              <a:t>relatively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, and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ways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incorporation</a:t>
            </a:r>
            <a:r>
              <a:rPr lang="nb-NO" dirty="0" smtClean="0"/>
              <a:t> a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in </a:t>
            </a:r>
            <a:r>
              <a:rPr lang="nb-NO" dirty="0" err="1" smtClean="0"/>
              <a:t>parallel</a:t>
            </a:r>
            <a:r>
              <a:rPr lang="nb-NO" dirty="0" smtClean="0"/>
              <a:t> in </a:t>
            </a:r>
            <a:r>
              <a:rPr lang="nb-NO" dirty="0" err="1" smtClean="0"/>
              <a:t>operational</a:t>
            </a:r>
            <a:r>
              <a:rPr lang="nb-NO" dirty="0" smtClean="0"/>
              <a:t> pipelines.  This is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main</a:t>
            </a:r>
            <a:r>
              <a:rPr lang="nb-NO" dirty="0" smtClean="0"/>
              <a:t> goals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E93E-FA6E-4BDD-B0A6-E80B9ED0BF02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636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have in a </a:t>
            </a:r>
            <a:r>
              <a:rPr lang="nb-NO" dirty="0" err="1" smtClean="0"/>
              <a:t>couple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 </a:t>
            </a:r>
            <a:r>
              <a:rPr lang="nb-NO" dirty="0" err="1" smtClean="0"/>
              <a:t>previous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demonstrated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different types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correlation</a:t>
            </a:r>
            <a:r>
              <a:rPr lang="nb-NO" dirty="0" smtClean="0"/>
              <a:t> and </a:t>
            </a:r>
            <a:r>
              <a:rPr lang="nb-NO" dirty="0" err="1" smtClean="0"/>
              <a:t>matched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r>
              <a:rPr lang="nb-NO" dirty="0" smtClean="0"/>
              <a:t> 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combine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detection</a:t>
            </a:r>
            <a:r>
              <a:rPr lang="nb-NO" dirty="0" smtClean="0"/>
              <a:t> and signal </a:t>
            </a:r>
            <a:r>
              <a:rPr lang="nb-NO" dirty="0" err="1" smtClean="0"/>
              <a:t>identification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a single </a:t>
            </a:r>
            <a:r>
              <a:rPr lang="nb-NO" dirty="0" err="1" smtClean="0"/>
              <a:t>operation</a:t>
            </a:r>
            <a:r>
              <a:rPr lang="nb-NO" dirty="0" smtClean="0"/>
              <a:t>, and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r>
              <a:rPr lang="nb-NO" dirty="0" smtClean="0"/>
              <a:t> </a:t>
            </a:r>
            <a:r>
              <a:rPr lang="nb-NO" dirty="0" err="1" smtClean="0"/>
              <a:t>reduce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analyst</a:t>
            </a:r>
            <a:r>
              <a:rPr lang="nb-NO" dirty="0" smtClean="0"/>
              <a:t> </a:t>
            </a:r>
            <a:r>
              <a:rPr lang="nb-NO" dirty="0" err="1" smtClean="0"/>
              <a:t>efforts</a:t>
            </a:r>
            <a:r>
              <a:rPr lang="nb-NO" dirty="0" smtClean="0"/>
              <a:t> during </a:t>
            </a:r>
            <a:r>
              <a:rPr lang="nb-NO" dirty="0" err="1" smtClean="0"/>
              <a:t>aftershock</a:t>
            </a:r>
            <a:r>
              <a:rPr lang="nb-NO" dirty="0" smtClean="0"/>
              <a:t> </a:t>
            </a:r>
            <a:r>
              <a:rPr lang="nb-NO" dirty="0" err="1" smtClean="0"/>
              <a:t>sequences</a:t>
            </a:r>
            <a:r>
              <a:rPr lang="nb-NO" dirty="0" smtClean="0"/>
              <a:t> or 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analyzing</a:t>
            </a:r>
            <a:r>
              <a:rPr lang="nb-NO" dirty="0" smtClean="0"/>
              <a:t> </a:t>
            </a:r>
            <a:r>
              <a:rPr lang="nb-NO" dirty="0" err="1" smtClean="0"/>
              <a:t>repeating</a:t>
            </a:r>
            <a:r>
              <a:rPr lang="nb-NO" dirty="0" smtClean="0"/>
              <a:t> </a:t>
            </a:r>
            <a:r>
              <a:rPr lang="nb-NO" dirty="0" err="1" smtClean="0"/>
              <a:t>events</a:t>
            </a:r>
            <a:r>
              <a:rPr lang="nb-NO" dirty="0" smtClean="0"/>
              <a:t> from </a:t>
            </a:r>
            <a:r>
              <a:rPr lang="nb-NO" dirty="0" err="1" smtClean="0"/>
              <a:t>well-characterized</a:t>
            </a:r>
            <a:r>
              <a:rPr lang="nb-NO" dirty="0" smtClean="0"/>
              <a:t> </a:t>
            </a:r>
            <a:r>
              <a:rPr lang="nb-NO" dirty="0" err="1" smtClean="0"/>
              <a:t>sources</a:t>
            </a:r>
            <a:r>
              <a:rPr lang="nb-NO" dirty="0" smtClean="0"/>
              <a:t> like </a:t>
            </a:r>
            <a:r>
              <a:rPr lang="nb-NO" dirty="0" err="1" smtClean="0"/>
              <a:t>active</a:t>
            </a:r>
            <a:r>
              <a:rPr lang="nb-NO" dirty="0" smtClean="0"/>
              <a:t> mines.</a:t>
            </a:r>
          </a:p>
          <a:p>
            <a:endParaRPr lang="nb-NO" dirty="0" smtClean="0"/>
          </a:p>
          <a:p>
            <a:r>
              <a:rPr lang="nb-NO" dirty="0" err="1" smtClean="0"/>
              <a:t>However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administrative overhead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creating</a:t>
            </a:r>
            <a:r>
              <a:rPr lang="nb-NO" dirty="0" smtClean="0"/>
              <a:t> and </a:t>
            </a:r>
            <a:r>
              <a:rPr lang="nb-NO" dirty="0" err="1" smtClean="0"/>
              <a:t>running</a:t>
            </a:r>
            <a:r>
              <a:rPr lang="nb-NO" dirty="0" smtClean="0"/>
              <a:t> </a:t>
            </a:r>
            <a:r>
              <a:rPr lang="nb-NO" dirty="0" err="1" smtClean="0"/>
              <a:t>pattern</a:t>
            </a:r>
            <a:r>
              <a:rPr lang="nb-NO" dirty="0" smtClean="0"/>
              <a:t>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still </a:t>
            </a:r>
            <a:r>
              <a:rPr lang="nb-NO" dirty="0" err="1" smtClean="0"/>
              <a:t>relatively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, and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ways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incorporation</a:t>
            </a:r>
            <a:r>
              <a:rPr lang="nb-NO" dirty="0" smtClean="0"/>
              <a:t> a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in </a:t>
            </a:r>
            <a:r>
              <a:rPr lang="nb-NO" dirty="0" err="1" smtClean="0"/>
              <a:t>parallel</a:t>
            </a:r>
            <a:r>
              <a:rPr lang="nb-NO" dirty="0" smtClean="0"/>
              <a:t> in </a:t>
            </a:r>
            <a:r>
              <a:rPr lang="nb-NO" dirty="0" err="1" smtClean="0"/>
              <a:t>operational</a:t>
            </a:r>
            <a:r>
              <a:rPr lang="nb-NO" dirty="0" smtClean="0"/>
              <a:t> pipelines.  This is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main</a:t>
            </a:r>
            <a:r>
              <a:rPr lang="nb-NO" dirty="0" smtClean="0"/>
              <a:t> goals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E93E-FA6E-4BDD-B0A6-E80B9ED0BF02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63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E93E-FA6E-4BDD-B0A6-E80B9ED0BF0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63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have in a </a:t>
            </a:r>
            <a:r>
              <a:rPr lang="nb-NO" dirty="0" err="1" smtClean="0"/>
              <a:t>couple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 </a:t>
            </a:r>
            <a:r>
              <a:rPr lang="nb-NO" dirty="0" err="1" smtClean="0"/>
              <a:t>previous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demonstrated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different types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correlation</a:t>
            </a:r>
            <a:r>
              <a:rPr lang="nb-NO" dirty="0" smtClean="0"/>
              <a:t> and </a:t>
            </a:r>
            <a:r>
              <a:rPr lang="nb-NO" dirty="0" err="1" smtClean="0"/>
              <a:t>matched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r>
              <a:rPr lang="nb-NO" dirty="0" smtClean="0"/>
              <a:t> 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combine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detection</a:t>
            </a:r>
            <a:r>
              <a:rPr lang="nb-NO" dirty="0" smtClean="0"/>
              <a:t> and signal </a:t>
            </a:r>
            <a:r>
              <a:rPr lang="nb-NO" dirty="0" err="1" smtClean="0"/>
              <a:t>identification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a single </a:t>
            </a:r>
            <a:r>
              <a:rPr lang="nb-NO" dirty="0" err="1" smtClean="0"/>
              <a:t>operation</a:t>
            </a:r>
            <a:r>
              <a:rPr lang="nb-NO" dirty="0" smtClean="0"/>
              <a:t>, and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r>
              <a:rPr lang="nb-NO" dirty="0" smtClean="0"/>
              <a:t> </a:t>
            </a:r>
            <a:r>
              <a:rPr lang="nb-NO" dirty="0" err="1" smtClean="0"/>
              <a:t>reduce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analyst</a:t>
            </a:r>
            <a:r>
              <a:rPr lang="nb-NO" dirty="0" smtClean="0"/>
              <a:t> </a:t>
            </a:r>
            <a:r>
              <a:rPr lang="nb-NO" dirty="0" err="1" smtClean="0"/>
              <a:t>efforts</a:t>
            </a:r>
            <a:r>
              <a:rPr lang="nb-NO" dirty="0" smtClean="0"/>
              <a:t> during </a:t>
            </a:r>
            <a:r>
              <a:rPr lang="nb-NO" dirty="0" err="1" smtClean="0"/>
              <a:t>aftershock</a:t>
            </a:r>
            <a:r>
              <a:rPr lang="nb-NO" dirty="0" smtClean="0"/>
              <a:t> </a:t>
            </a:r>
            <a:r>
              <a:rPr lang="nb-NO" dirty="0" err="1" smtClean="0"/>
              <a:t>sequences</a:t>
            </a:r>
            <a:r>
              <a:rPr lang="nb-NO" dirty="0" smtClean="0"/>
              <a:t> or 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analyzing</a:t>
            </a:r>
            <a:r>
              <a:rPr lang="nb-NO" dirty="0" smtClean="0"/>
              <a:t> </a:t>
            </a:r>
            <a:r>
              <a:rPr lang="nb-NO" dirty="0" err="1" smtClean="0"/>
              <a:t>repeating</a:t>
            </a:r>
            <a:r>
              <a:rPr lang="nb-NO" dirty="0" smtClean="0"/>
              <a:t> </a:t>
            </a:r>
            <a:r>
              <a:rPr lang="nb-NO" dirty="0" err="1" smtClean="0"/>
              <a:t>events</a:t>
            </a:r>
            <a:r>
              <a:rPr lang="nb-NO" dirty="0" smtClean="0"/>
              <a:t> from </a:t>
            </a:r>
            <a:r>
              <a:rPr lang="nb-NO" dirty="0" err="1" smtClean="0"/>
              <a:t>well-characterized</a:t>
            </a:r>
            <a:r>
              <a:rPr lang="nb-NO" dirty="0" smtClean="0"/>
              <a:t> </a:t>
            </a:r>
            <a:r>
              <a:rPr lang="nb-NO" dirty="0" err="1" smtClean="0"/>
              <a:t>sources</a:t>
            </a:r>
            <a:r>
              <a:rPr lang="nb-NO" dirty="0" smtClean="0"/>
              <a:t> like </a:t>
            </a:r>
            <a:r>
              <a:rPr lang="nb-NO" dirty="0" err="1" smtClean="0"/>
              <a:t>active</a:t>
            </a:r>
            <a:r>
              <a:rPr lang="nb-NO" dirty="0" smtClean="0"/>
              <a:t> mines.</a:t>
            </a:r>
          </a:p>
          <a:p>
            <a:endParaRPr lang="nb-NO" dirty="0" smtClean="0"/>
          </a:p>
          <a:p>
            <a:r>
              <a:rPr lang="nb-NO" dirty="0" err="1" smtClean="0"/>
              <a:t>However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administrative overhead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creating</a:t>
            </a:r>
            <a:r>
              <a:rPr lang="nb-NO" dirty="0" smtClean="0"/>
              <a:t> and </a:t>
            </a:r>
            <a:r>
              <a:rPr lang="nb-NO" dirty="0" err="1" smtClean="0"/>
              <a:t>running</a:t>
            </a:r>
            <a:r>
              <a:rPr lang="nb-NO" dirty="0" smtClean="0"/>
              <a:t> </a:t>
            </a:r>
            <a:r>
              <a:rPr lang="nb-NO" dirty="0" err="1" smtClean="0"/>
              <a:t>pattern</a:t>
            </a:r>
            <a:r>
              <a:rPr lang="nb-NO" dirty="0" smtClean="0"/>
              <a:t>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still </a:t>
            </a:r>
            <a:r>
              <a:rPr lang="nb-NO" dirty="0" err="1" smtClean="0"/>
              <a:t>relatively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, and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ways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incorporation</a:t>
            </a:r>
            <a:r>
              <a:rPr lang="nb-NO" dirty="0" smtClean="0"/>
              <a:t> a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in </a:t>
            </a:r>
            <a:r>
              <a:rPr lang="nb-NO" dirty="0" err="1" smtClean="0"/>
              <a:t>parallel</a:t>
            </a:r>
            <a:r>
              <a:rPr lang="nb-NO" dirty="0" smtClean="0"/>
              <a:t> in </a:t>
            </a:r>
            <a:r>
              <a:rPr lang="nb-NO" dirty="0" err="1" smtClean="0"/>
              <a:t>operational</a:t>
            </a:r>
            <a:r>
              <a:rPr lang="nb-NO" dirty="0" smtClean="0"/>
              <a:t> pipelines.  This is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main</a:t>
            </a:r>
            <a:r>
              <a:rPr lang="nb-NO" dirty="0" smtClean="0"/>
              <a:t> goals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E93E-FA6E-4BDD-B0A6-E80B9ED0BF0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63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E93E-FA6E-4BDD-B0A6-E80B9ED0BF0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63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E93E-FA6E-4BDD-B0A6-E80B9ED0BF0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636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E93E-FA6E-4BDD-B0A6-E80B9ED0BF0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636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have in a </a:t>
            </a:r>
            <a:r>
              <a:rPr lang="nb-NO" dirty="0" err="1" smtClean="0"/>
              <a:t>couple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 </a:t>
            </a:r>
            <a:r>
              <a:rPr lang="nb-NO" dirty="0" err="1" smtClean="0"/>
              <a:t>previous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demonstrated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different types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correlation</a:t>
            </a:r>
            <a:r>
              <a:rPr lang="nb-NO" dirty="0" smtClean="0"/>
              <a:t> and </a:t>
            </a:r>
            <a:r>
              <a:rPr lang="nb-NO" dirty="0" err="1" smtClean="0"/>
              <a:t>matched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r>
              <a:rPr lang="nb-NO" dirty="0" smtClean="0"/>
              <a:t> 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combine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detection</a:t>
            </a:r>
            <a:r>
              <a:rPr lang="nb-NO" dirty="0" smtClean="0"/>
              <a:t> and signal </a:t>
            </a:r>
            <a:r>
              <a:rPr lang="nb-NO" dirty="0" err="1" smtClean="0"/>
              <a:t>identification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a single </a:t>
            </a:r>
            <a:r>
              <a:rPr lang="nb-NO" dirty="0" err="1" smtClean="0"/>
              <a:t>operation</a:t>
            </a:r>
            <a:r>
              <a:rPr lang="nb-NO" dirty="0" smtClean="0"/>
              <a:t>, and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r>
              <a:rPr lang="nb-NO" dirty="0" smtClean="0"/>
              <a:t> </a:t>
            </a:r>
            <a:r>
              <a:rPr lang="nb-NO" dirty="0" err="1" smtClean="0"/>
              <a:t>reduce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analyst</a:t>
            </a:r>
            <a:r>
              <a:rPr lang="nb-NO" dirty="0" smtClean="0"/>
              <a:t> </a:t>
            </a:r>
            <a:r>
              <a:rPr lang="nb-NO" dirty="0" err="1" smtClean="0"/>
              <a:t>efforts</a:t>
            </a:r>
            <a:r>
              <a:rPr lang="nb-NO" dirty="0" smtClean="0"/>
              <a:t> during </a:t>
            </a:r>
            <a:r>
              <a:rPr lang="nb-NO" dirty="0" err="1" smtClean="0"/>
              <a:t>aftershock</a:t>
            </a:r>
            <a:r>
              <a:rPr lang="nb-NO" dirty="0" smtClean="0"/>
              <a:t> </a:t>
            </a:r>
            <a:r>
              <a:rPr lang="nb-NO" dirty="0" err="1" smtClean="0"/>
              <a:t>sequences</a:t>
            </a:r>
            <a:r>
              <a:rPr lang="nb-NO" dirty="0" smtClean="0"/>
              <a:t> or 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analyzing</a:t>
            </a:r>
            <a:r>
              <a:rPr lang="nb-NO" dirty="0" smtClean="0"/>
              <a:t> </a:t>
            </a:r>
            <a:r>
              <a:rPr lang="nb-NO" dirty="0" err="1" smtClean="0"/>
              <a:t>repeating</a:t>
            </a:r>
            <a:r>
              <a:rPr lang="nb-NO" dirty="0" smtClean="0"/>
              <a:t> </a:t>
            </a:r>
            <a:r>
              <a:rPr lang="nb-NO" dirty="0" err="1" smtClean="0"/>
              <a:t>events</a:t>
            </a:r>
            <a:r>
              <a:rPr lang="nb-NO" dirty="0" smtClean="0"/>
              <a:t> from </a:t>
            </a:r>
            <a:r>
              <a:rPr lang="nb-NO" dirty="0" err="1" smtClean="0"/>
              <a:t>well-characterized</a:t>
            </a:r>
            <a:r>
              <a:rPr lang="nb-NO" dirty="0" smtClean="0"/>
              <a:t> </a:t>
            </a:r>
            <a:r>
              <a:rPr lang="nb-NO" dirty="0" err="1" smtClean="0"/>
              <a:t>sources</a:t>
            </a:r>
            <a:r>
              <a:rPr lang="nb-NO" dirty="0" smtClean="0"/>
              <a:t> like </a:t>
            </a:r>
            <a:r>
              <a:rPr lang="nb-NO" dirty="0" err="1" smtClean="0"/>
              <a:t>active</a:t>
            </a:r>
            <a:r>
              <a:rPr lang="nb-NO" dirty="0" smtClean="0"/>
              <a:t> mines.</a:t>
            </a:r>
          </a:p>
          <a:p>
            <a:endParaRPr lang="nb-NO" dirty="0" smtClean="0"/>
          </a:p>
          <a:p>
            <a:r>
              <a:rPr lang="nb-NO" dirty="0" err="1" smtClean="0"/>
              <a:t>However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administrative overhead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creating</a:t>
            </a:r>
            <a:r>
              <a:rPr lang="nb-NO" dirty="0" smtClean="0"/>
              <a:t> and </a:t>
            </a:r>
            <a:r>
              <a:rPr lang="nb-NO" dirty="0" err="1" smtClean="0"/>
              <a:t>running</a:t>
            </a:r>
            <a:r>
              <a:rPr lang="nb-NO" dirty="0" smtClean="0"/>
              <a:t> </a:t>
            </a:r>
            <a:r>
              <a:rPr lang="nb-NO" dirty="0" err="1" smtClean="0"/>
              <a:t>pattern</a:t>
            </a:r>
            <a:r>
              <a:rPr lang="nb-NO" dirty="0" smtClean="0"/>
              <a:t> </a:t>
            </a:r>
            <a:r>
              <a:rPr lang="nb-NO" dirty="0" err="1" smtClean="0"/>
              <a:t>detectors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still </a:t>
            </a:r>
            <a:r>
              <a:rPr lang="nb-NO" dirty="0" err="1" smtClean="0"/>
              <a:t>relatively</a:t>
            </a:r>
            <a:r>
              <a:rPr lang="nb-NO" dirty="0" smtClean="0"/>
              <a:t> </a:t>
            </a:r>
            <a:r>
              <a:rPr lang="nb-NO" dirty="0" err="1" smtClean="0"/>
              <a:t>high</a:t>
            </a:r>
            <a:r>
              <a:rPr lang="nb-NO" dirty="0" smtClean="0"/>
              <a:t>, and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ways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incorporation</a:t>
            </a:r>
            <a:r>
              <a:rPr lang="nb-NO" dirty="0" smtClean="0"/>
              <a:t> a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in </a:t>
            </a:r>
            <a:r>
              <a:rPr lang="nb-NO" dirty="0" err="1" smtClean="0"/>
              <a:t>parallel</a:t>
            </a:r>
            <a:r>
              <a:rPr lang="nb-NO" dirty="0" smtClean="0"/>
              <a:t> in </a:t>
            </a:r>
            <a:r>
              <a:rPr lang="nb-NO" dirty="0" err="1" smtClean="0"/>
              <a:t>operational</a:t>
            </a:r>
            <a:r>
              <a:rPr lang="nb-NO" dirty="0" smtClean="0"/>
              <a:t> pipelines.  This is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main</a:t>
            </a:r>
            <a:r>
              <a:rPr lang="nb-NO" dirty="0" smtClean="0"/>
              <a:t> goals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E93E-FA6E-4BDD-B0A6-E80B9ED0BF0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636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E93E-FA6E-4BDD-B0A6-E80B9ED0BF0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636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6E93E-FA6E-4BDD-B0A6-E80B9ED0BF0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63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ånds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ihånds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30" name="Plassholder for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Plassholder for lysbilde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ånds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ihånds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ånds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ihånds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lassholder for tit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0" name="Plassholder f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5/15/2013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tel 2"/>
          <p:cNvSpPr txBox="1">
            <a:spLocks/>
          </p:cNvSpPr>
          <p:nvPr/>
        </p:nvSpPr>
        <p:spPr>
          <a:xfrm>
            <a:off x="1046557" y="160212"/>
            <a:ext cx="7210397" cy="621324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</a:t>
            </a:r>
            <a:b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Nuclear-Test-Ban Treaty Monitoring </a:t>
            </a:r>
          </a:p>
        </p:txBody>
      </p:sp>
      <p:sp>
        <p:nvSpPr>
          <p:cNvPr id="10" name="Undertittel 2"/>
          <p:cNvSpPr txBox="1">
            <a:spLocks/>
          </p:cNvSpPr>
          <p:nvPr/>
        </p:nvSpPr>
        <p:spPr>
          <a:xfrm>
            <a:off x="1144249" y="905833"/>
            <a:ext cx="7210397" cy="318041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1600" b="1" smtClean="0">
                <a:solidFill>
                  <a:schemeClr val="tx1">
                    <a:lumMod val="85000"/>
                  </a:schemeClr>
                </a:solidFill>
              </a:rPr>
              <a:t>Steven J. Gibbons</a:t>
            </a:r>
          </a:p>
        </p:txBody>
      </p:sp>
      <p:sp>
        <p:nvSpPr>
          <p:cNvPr id="16" name="Undertittel 2"/>
          <p:cNvSpPr txBox="1">
            <a:spLocks/>
          </p:cNvSpPr>
          <p:nvPr/>
        </p:nvSpPr>
        <p:spPr>
          <a:xfrm>
            <a:off x="1503848" y="1197365"/>
            <a:ext cx="6004732" cy="183664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 on Arrays in Global Seismology,</a:t>
            </a:r>
            <a:r>
              <a:rPr kumimoji="0" lang="en-US" sz="1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Raleigh, North Carolina, May 15-16 2013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4636" r="-518" b="5645"/>
          <a:stretch/>
        </p:blipFill>
        <p:spPr>
          <a:xfrm>
            <a:off x="3790147" y="1525888"/>
            <a:ext cx="5076694" cy="1933679"/>
          </a:xfrm>
          <a:prstGeom prst="rect">
            <a:avLst/>
          </a:prstGeom>
        </p:spPr>
      </p:pic>
      <p:cxnSp>
        <p:nvCxnSpPr>
          <p:cNvPr id="19" name="Rett linje 18"/>
          <p:cNvCxnSpPr/>
          <p:nvPr/>
        </p:nvCxnSpPr>
        <p:spPr>
          <a:xfrm>
            <a:off x="62526" y="6402410"/>
            <a:ext cx="9026769" cy="3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ndertittel 2"/>
          <p:cNvSpPr txBox="1">
            <a:spLocks/>
          </p:cNvSpPr>
          <p:nvPr/>
        </p:nvSpPr>
        <p:spPr>
          <a:xfrm>
            <a:off x="105508" y="6490996"/>
            <a:ext cx="5675616" cy="332997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Nuclear-Test-Ban Treaty 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Steven J Gibbons. Raleigh,</a:t>
            </a:r>
            <a:r>
              <a:rPr kumimoji="0" lang="fr-FR" sz="11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Carolina, 16.05.2013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Bilde 22" descr="nslogo_withbor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0595" y="6475260"/>
            <a:ext cx="1702113" cy="330447"/>
          </a:xfrm>
          <a:prstGeom prst="rect">
            <a:avLst/>
          </a:prstGeom>
        </p:spPr>
      </p:pic>
      <p:pic>
        <p:nvPicPr>
          <p:cNvPr id="24" name="Bilde 23" descr="YKA_coherent_incohe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373" y="1533445"/>
            <a:ext cx="2976607" cy="1934463"/>
          </a:xfrm>
          <a:prstGeom prst="rect">
            <a:avLst/>
          </a:prstGeom>
        </p:spPr>
      </p:pic>
      <p:pic>
        <p:nvPicPr>
          <p:cNvPr id="11" name="Bilde 10" descr="KKARmaster_n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6306" y="3771507"/>
            <a:ext cx="2130239" cy="254381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57" y="3774836"/>
            <a:ext cx="2566263" cy="2541822"/>
          </a:xfrm>
          <a:prstGeom prst="rect">
            <a:avLst/>
          </a:prstGeom>
        </p:spPr>
      </p:pic>
      <p:pic>
        <p:nvPicPr>
          <p:cNvPr id="13" name="Picture 2" descr="C:\Users\tormod\Documents\NORSAR\MRR_Albuquerque_2012\combined_fk_panel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067"/>
          <a:stretch/>
        </p:blipFill>
        <p:spPr bwMode="auto">
          <a:xfrm>
            <a:off x="6332388" y="3771507"/>
            <a:ext cx="2440777" cy="25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1" y="0"/>
            <a:ext cx="5956782" cy="8216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/>
          <p:nvPr/>
        </p:nvCxnSpPr>
        <p:spPr>
          <a:xfrm>
            <a:off x="62526" y="6402410"/>
            <a:ext cx="9026769" cy="3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dertittel 2"/>
          <p:cNvSpPr txBox="1">
            <a:spLocks/>
          </p:cNvSpPr>
          <p:nvPr/>
        </p:nvSpPr>
        <p:spPr>
          <a:xfrm>
            <a:off x="-1" y="77119"/>
            <a:ext cx="6019801" cy="821635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Array processing as a means to enhance correlation detector performance …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0" name="Undertittel 2"/>
          <p:cNvSpPr txBox="1">
            <a:spLocks/>
          </p:cNvSpPr>
          <p:nvPr/>
        </p:nvSpPr>
        <p:spPr>
          <a:xfrm>
            <a:off x="105508" y="6490996"/>
            <a:ext cx="5675616" cy="332997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Nuclear-Test-Ban Treaty 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Steven J Gibbons. Raleigh,</a:t>
            </a:r>
            <a:r>
              <a:rPr kumimoji="0" lang="fr-FR" sz="11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Carolina, 16.05.2013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e 10" descr="nslogo_with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0595" y="6475260"/>
            <a:ext cx="1702113" cy="330447"/>
          </a:xfrm>
          <a:prstGeom prst="rect">
            <a:avLst/>
          </a:prstGeom>
        </p:spPr>
      </p:pic>
      <p:sp>
        <p:nvSpPr>
          <p:cNvPr id="18" name="TekstSylinder 17"/>
          <p:cNvSpPr txBox="1"/>
          <p:nvPr/>
        </p:nvSpPr>
        <p:spPr>
          <a:xfrm>
            <a:off x="309839" y="938901"/>
            <a:ext cx="5191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mtClean="0"/>
              <a:t>Two co-located events will generate CC-traces which stack perfectly over an array or network.</a:t>
            </a:r>
          </a:p>
          <a:p>
            <a:pPr algn="ctr"/>
            <a:endParaRPr lang="nb-NO"/>
          </a:p>
          <a:p>
            <a:pPr algn="ctr"/>
            <a:r>
              <a:rPr lang="nb-NO" smtClean="0"/>
              <a:t>This property can be used to reduce the detection threshold dramatically.</a:t>
            </a:r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2" y="2621677"/>
            <a:ext cx="5165456" cy="3544222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24" y="2644354"/>
            <a:ext cx="3012406" cy="3521545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5842840" y="1008173"/>
            <a:ext cx="3009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mtClean="0"/>
              <a:t>f-k screen on the NOA array for detection of 2013 DPRK nuclear test (using 2009 waveform as template)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48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1" y="0"/>
            <a:ext cx="5956782" cy="8216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/>
          <p:nvPr/>
        </p:nvCxnSpPr>
        <p:spPr>
          <a:xfrm>
            <a:off x="62526" y="6402410"/>
            <a:ext cx="9026769" cy="3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dertittel 2"/>
          <p:cNvSpPr txBox="1">
            <a:spLocks/>
          </p:cNvSpPr>
          <p:nvPr/>
        </p:nvSpPr>
        <p:spPr>
          <a:xfrm>
            <a:off x="-1" y="77119"/>
            <a:ext cx="6019801" cy="821635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Array processing as a means to enhance correlation detector performance …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0" name="Undertittel 2"/>
          <p:cNvSpPr txBox="1">
            <a:spLocks/>
          </p:cNvSpPr>
          <p:nvPr/>
        </p:nvSpPr>
        <p:spPr>
          <a:xfrm>
            <a:off x="105508" y="6490996"/>
            <a:ext cx="5675616" cy="332997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Nuclear-Test-Ban Treaty 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Steven J Gibbons. Raleigh,</a:t>
            </a:r>
            <a:r>
              <a:rPr kumimoji="0" lang="fr-FR" sz="11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Carolina, 16.05.2013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e 10" descr="nslogo_with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0595" y="6475260"/>
            <a:ext cx="1702113" cy="330447"/>
          </a:xfrm>
          <a:prstGeom prst="rect">
            <a:avLst/>
          </a:prstGeom>
        </p:spPr>
      </p:pic>
      <p:sp>
        <p:nvSpPr>
          <p:cNvPr id="18" name="TekstSylinder 17"/>
          <p:cNvSpPr txBox="1"/>
          <p:nvPr/>
        </p:nvSpPr>
        <p:spPr>
          <a:xfrm>
            <a:off x="309839" y="1452777"/>
            <a:ext cx="32117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mtClean="0"/>
              <a:t>How important is f-k screening of correlation detections on an array?</a:t>
            </a:r>
          </a:p>
          <a:p>
            <a:pPr algn="ctr"/>
            <a:endParaRPr lang="nb-NO"/>
          </a:p>
          <a:p>
            <a:pPr algn="ctr"/>
            <a:r>
              <a:rPr lang="nb-NO" smtClean="0"/>
              <a:t>Example from monitoring the North Korea nuclear test site on MJAR (Japan):</a:t>
            </a:r>
          </a:p>
          <a:p>
            <a:pPr algn="ctr"/>
            <a:endParaRPr lang="nb-NO"/>
          </a:p>
          <a:p>
            <a:pPr algn="ctr"/>
            <a:r>
              <a:rPr lang="nb-NO" smtClean="0"/>
              <a:t>Alignment of cross-correlation traces probably constitutes a far more robust detection principle than the actual values of the detection statistics.</a:t>
            </a:r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644" y="1187320"/>
            <a:ext cx="4913767" cy="47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1" y="0"/>
            <a:ext cx="7292530" cy="8987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/>
          <p:nvPr/>
        </p:nvCxnSpPr>
        <p:spPr>
          <a:xfrm>
            <a:off x="62526" y="6402410"/>
            <a:ext cx="9026769" cy="3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dertittel 2"/>
          <p:cNvSpPr txBox="1">
            <a:spLocks/>
          </p:cNvSpPr>
          <p:nvPr/>
        </p:nvSpPr>
        <p:spPr>
          <a:xfrm>
            <a:off x="-1" y="77119"/>
            <a:ext cx="7232074" cy="821635"/>
          </a:xfrm>
          <a:prstGeom prst="rect">
            <a:avLst/>
          </a:prstGeom>
        </p:spPr>
        <p:txBody>
          <a:bodyPr vert="horz" tIns="0" rIns="45720" bIns="0" anchor="t"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When correlation detectors fail?!</a:t>
            </a:r>
            <a:br>
              <a:rPr lang="nb-NO" sz="2000" smtClean="0">
                <a:solidFill>
                  <a:schemeClr val="bg1"/>
                </a:solidFill>
              </a:rPr>
            </a:br>
            <a:r>
              <a:rPr lang="nb-NO" sz="2000" smtClean="0">
                <a:solidFill>
                  <a:schemeClr val="bg1"/>
                </a:solidFill>
              </a:rPr>
              <a:t>Empirical Matched Field Processing </a:t>
            </a:r>
            <a:br>
              <a:rPr lang="nb-NO" sz="2000" smtClean="0">
                <a:solidFill>
                  <a:schemeClr val="bg1"/>
                </a:solidFill>
              </a:rPr>
            </a:br>
            <a:r>
              <a:rPr lang="nb-NO" sz="2000" smtClean="0">
                <a:solidFill>
                  <a:schemeClr val="bg1"/>
                </a:solidFill>
              </a:rPr>
              <a:t>(e.g. for aftershock sequences, ripple-fired mining blasts)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0" name="Undertittel 2"/>
          <p:cNvSpPr txBox="1">
            <a:spLocks/>
          </p:cNvSpPr>
          <p:nvPr/>
        </p:nvSpPr>
        <p:spPr>
          <a:xfrm>
            <a:off x="105508" y="6490996"/>
            <a:ext cx="5675616" cy="332997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Nuclear-Test-Ban Treaty 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Steven J Gibbons. Raleigh,</a:t>
            </a:r>
            <a:r>
              <a:rPr kumimoji="0" lang="fr-FR" sz="11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Carolina, 16.05.2013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e 10" descr="nslogo_with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0595" y="6475260"/>
            <a:ext cx="1702113" cy="330447"/>
          </a:xfrm>
          <a:prstGeom prst="rect">
            <a:avLst/>
          </a:prstGeom>
        </p:spPr>
      </p:pic>
      <p:sp>
        <p:nvSpPr>
          <p:cNvPr id="18" name="TekstSylinder 17"/>
          <p:cNvSpPr txBox="1"/>
          <p:nvPr/>
        </p:nvSpPr>
        <p:spPr>
          <a:xfrm>
            <a:off x="216486" y="999356"/>
            <a:ext cx="3812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mtClean="0"/>
              <a:t>Large earthquakes (e.g. M=7+) can create enormous problems for data centers due to the extensive aftershock sequences that follow.</a:t>
            </a:r>
          </a:p>
          <a:p>
            <a:pPr algn="ctr"/>
            <a:r>
              <a:rPr lang="nb-NO" smtClean="0">
                <a:solidFill>
                  <a:srgbClr val="FF0000"/>
                </a:solidFill>
              </a:rPr>
              <a:t>(IDC STILL not processed 20 days in January 2005!)</a:t>
            </a:r>
            <a:endParaRPr lang="nb-NO">
              <a:solidFill>
                <a:srgbClr val="FF0000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65521"/>
            <a:ext cx="4810760" cy="3390465"/>
          </a:xfrm>
          <a:prstGeom prst="rect">
            <a:avLst/>
          </a:prstGeom>
        </p:spPr>
      </p:pic>
      <p:pic>
        <p:nvPicPr>
          <p:cNvPr id="12" name="Bilde 11" descr="Fig7poin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486" y="2865521"/>
            <a:ext cx="3812192" cy="3391299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4169752" y="999356"/>
            <a:ext cx="4755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mtClean="0"/>
              <a:t>In a perfect world we would take a waveform template from the master event and just pick off the aftershocks from the CC-traces.</a:t>
            </a:r>
          </a:p>
          <a:p>
            <a:pPr algn="ctr"/>
            <a:endParaRPr lang="nb-NO"/>
          </a:p>
          <a:p>
            <a:pPr algn="ctr"/>
            <a:r>
              <a:rPr lang="nb-NO" smtClean="0"/>
              <a:t>This does not work in any cases I have yet looked at …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2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1" y="0"/>
            <a:ext cx="7292530" cy="8987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/>
          <p:nvPr/>
        </p:nvCxnSpPr>
        <p:spPr>
          <a:xfrm>
            <a:off x="62526" y="6402410"/>
            <a:ext cx="9026769" cy="3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dertittel 2"/>
          <p:cNvSpPr txBox="1">
            <a:spLocks/>
          </p:cNvSpPr>
          <p:nvPr/>
        </p:nvSpPr>
        <p:spPr>
          <a:xfrm>
            <a:off x="-1" y="77119"/>
            <a:ext cx="7232074" cy="821635"/>
          </a:xfrm>
          <a:prstGeom prst="rect">
            <a:avLst/>
          </a:prstGeom>
        </p:spPr>
        <p:txBody>
          <a:bodyPr vert="horz" tIns="0" rIns="45720" bIns="0" anchor="t"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When correlation detectors fail?!</a:t>
            </a:r>
            <a:br>
              <a:rPr lang="nb-NO" sz="2000" smtClean="0">
                <a:solidFill>
                  <a:schemeClr val="bg1"/>
                </a:solidFill>
              </a:rPr>
            </a:br>
            <a:r>
              <a:rPr lang="nb-NO" sz="2000" smtClean="0">
                <a:solidFill>
                  <a:schemeClr val="bg1"/>
                </a:solidFill>
              </a:rPr>
              <a:t>Empirical Matched Field Processing </a:t>
            </a:r>
            <a:br>
              <a:rPr lang="nb-NO" sz="2000" smtClean="0">
                <a:solidFill>
                  <a:schemeClr val="bg1"/>
                </a:solidFill>
              </a:rPr>
            </a:br>
            <a:r>
              <a:rPr lang="nb-NO" sz="2000" smtClean="0">
                <a:solidFill>
                  <a:schemeClr val="bg1"/>
                </a:solidFill>
              </a:rPr>
              <a:t>(e.g. for aftershock sequences, ripple-fired mining blasts)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0" name="Undertittel 2"/>
          <p:cNvSpPr txBox="1">
            <a:spLocks/>
          </p:cNvSpPr>
          <p:nvPr/>
        </p:nvSpPr>
        <p:spPr>
          <a:xfrm>
            <a:off x="105508" y="6490996"/>
            <a:ext cx="5675616" cy="332997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Nuclear-Test-Ban Treaty 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Steven J Gibbons. Raleigh,</a:t>
            </a:r>
            <a:r>
              <a:rPr kumimoji="0" lang="fr-FR" sz="11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Carolina, 16.05.2013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e 10" descr="nslogo_with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0595" y="6475260"/>
            <a:ext cx="1702113" cy="330447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4" b="-44825"/>
          <a:stretch/>
        </p:blipFill>
        <p:spPr>
          <a:xfrm>
            <a:off x="3521759" y="1117198"/>
            <a:ext cx="5396267" cy="381600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17" y="3386007"/>
            <a:ext cx="4674950" cy="2633256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130364" y="1128867"/>
            <a:ext cx="3203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mtClean="0"/>
              <a:t>The temporal form of the waveform of the master event is typically not similar to that of significantly smaller aftershocks.</a:t>
            </a:r>
            <a:endParaRPr lang="nb-NO"/>
          </a:p>
        </p:txBody>
      </p:sp>
      <p:sp>
        <p:nvSpPr>
          <p:cNvPr id="17" name="TekstSylinder 16"/>
          <p:cNvSpPr txBox="1"/>
          <p:nvPr/>
        </p:nvSpPr>
        <p:spPr>
          <a:xfrm>
            <a:off x="282764" y="3795867"/>
            <a:ext cx="3203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mtClean="0"/>
              <a:t>However, the pattern of the </a:t>
            </a:r>
            <a:br>
              <a:rPr lang="nb-NO" smtClean="0"/>
            </a:br>
            <a:r>
              <a:rPr lang="nb-NO" smtClean="0"/>
              <a:t>f-k spectrum when the wavefronts cross over an array are remarkably similar …</a:t>
            </a:r>
          </a:p>
          <a:p>
            <a:pPr algn="ctr"/>
            <a:r>
              <a:rPr lang="nb-NO" smtClean="0"/>
              <a:t>A different strategy?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07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1" y="0"/>
            <a:ext cx="7292530" cy="8987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/>
          <p:nvPr/>
        </p:nvCxnSpPr>
        <p:spPr>
          <a:xfrm>
            <a:off x="62526" y="6402410"/>
            <a:ext cx="9026769" cy="3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dertittel 2"/>
          <p:cNvSpPr txBox="1">
            <a:spLocks/>
          </p:cNvSpPr>
          <p:nvPr/>
        </p:nvSpPr>
        <p:spPr>
          <a:xfrm>
            <a:off x="-1" y="77119"/>
            <a:ext cx="7232074" cy="821635"/>
          </a:xfrm>
          <a:prstGeom prst="rect">
            <a:avLst/>
          </a:prstGeom>
        </p:spPr>
        <p:txBody>
          <a:bodyPr vert="horz" tIns="0" rIns="45720" bIns="0" anchor="t"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When correlation detectors fail?!</a:t>
            </a:r>
            <a:br>
              <a:rPr lang="nb-NO" sz="2000" smtClean="0">
                <a:solidFill>
                  <a:schemeClr val="bg1"/>
                </a:solidFill>
              </a:rPr>
            </a:br>
            <a:r>
              <a:rPr lang="nb-NO" sz="2000" smtClean="0">
                <a:solidFill>
                  <a:schemeClr val="bg1"/>
                </a:solidFill>
              </a:rPr>
              <a:t>Empirical Matched Field Processing </a:t>
            </a:r>
            <a:br>
              <a:rPr lang="nb-NO" sz="2000" smtClean="0">
                <a:solidFill>
                  <a:schemeClr val="bg1"/>
                </a:solidFill>
              </a:rPr>
            </a:br>
            <a:r>
              <a:rPr lang="nb-NO" sz="2000" smtClean="0">
                <a:solidFill>
                  <a:schemeClr val="bg1"/>
                </a:solidFill>
              </a:rPr>
              <a:t>(e.g. for aftershock sequences, ripple-fired mining blasts)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0" name="Undertittel 2"/>
          <p:cNvSpPr txBox="1">
            <a:spLocks/>
          </p:cNvSpPr>
          <p:nvPr/>
        </p:nvSpPr>
        <p:spPr>
          <a:xfrm>
            <a:off x="105508" y="6490996"/>
            <a:ext cx="5675616" cy="332997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Nuclear-Test-Ban Treaty 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Steven J Gibbons. Raleigh,</a:t>
            </a:r>
            <a:r>
              <a:rPr kumimoji="0" lang="fr-FR" sz="11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Carolina, 16.05.2013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e 10" descr="nslogo_with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0595" y="6475260"/>
            <a:ext cx="1702113" cy="33044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09" y="1046930"/>
            <a:ext cx="6234846" cy="5146865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282764" y="1232938"/>
            <a:ext cx="2098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mtClean="0"/>
              <a:t>This «spatial fingerprint» may be highly characteristic for a given source region.</a:t>
            </a:r>
          </a:p>
          <a:p>
            <a:pPr algn="ctr"/>
            <a:endParaRPr lang="nb-NO"/>
          </a:p>
          <a:p>
            <a:pPr algn="ctr"/>
            <a:r>
              <a:rPr lang="nb-NO" smtClean="0"/>
              <a:t>Far more characteristic than the temporal form of the wavetrain?</a:t>
            </a:r>
          </a:p>
          <a:p>
            <a:pPr algn="ctr"/>
            <a:endParaRPr lang="nb-NO"/>
          </a:p>
          <a:p>
            <a:pPr algn="ctr"/>
            <a:r>
              <a:rPr lang="nb-NO" smtClean="0"/>
              <a:t>Observed phase shifts constitute «empirical steering vectors».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3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1" y="0"/>
            <a:ext cx="7292530" cy="8987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/>
          <p:nvPr/>
        </p:nvCxnSpPr>
        <p:spPr>
          <a:xfrm>
            <a:off x="62526" y="6402410"/>
            <a:ext cx="9026769" cy="3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dertittel 2"/>
          <p:cNvSpPr txBox="1">
            <a:spLocks/>
          </p:cNvSpPr>
          <p:nvPr/>
        </p:nvSpPr>
        <p:spPr>
          <a:xfrm>
            <a:off x="-1" y="77119"/>
            <a:ext cx="7232074" cy="821635"/>
          </a:xfrm>
          <a:prstGeom prst="rect">
            <a:avLst/>
          </a:prstGeom>
        </p:spPr>
        <p:txBody>
          <a:bodyPr vert="horz" tIns="0" rIns="45720" bIns="0" anchor="t"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When correlation detectors fail?!</a:t>
            </a:r>
            <a:br>
              <a:rPr lang="nb-NO" sz="2000" smtClean="0">
                <a:solidFill>
                  <a:schemeClr val="bg1"/>
                </a:solidFill>
              </a:rPr>
            </a:br>
            <a:r>
              <a:rPr lang="nb-NO" sz="2000" smtClean="0">
                <a:solidFill>
                  <a:schemeClr val="bg1"/>
                </a:solidFill>
              </a:rPr>
              <a:t>Empirical Matched Field Processing </a:t>
            </a:r>
            <a:br>
              <a:rPr lang="nb-NO" sz="2000" smtClean="0">
                <a:solidFill>
                  <a:schemeClr val="bg1"/>
                </a:solidFill>
              </a:rPr>
            </a:br>
            <a:r>
              <a:rPr lang="nb-NO" sz="2000" smtClean="0">
                <a:solidFill>
                  <a:schemeClr val="bg1"/>
                </a:solidFill>
              </a:rPr>
              <a:t>(e.g. for aftershock sequences, ripple-fired mining blasts)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0" name="Undertittel 2"/>
          <p:cNvSpPr txBox="1">
            <a:spLocks/>
          </p:cNvSpPr>
          <p:nvPr/>
        </p:nvSpPr>
        <p:spPr>
          <a:xfrm>
            <a:off x="105508" y="6490996"/>
            <a:ext cx="5675616" cy="332997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Nuclear-Test-Ban Treaty 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Steven J Gibbons. Raleigh,</a:t>
            </a:r>
            <a:r>
              <a:rPr kumimoji="0" lang="fr-FR" sz="11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Carolina, 16.05.2013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e 10" descr="nslogo_with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0595" y="6475260"/>
            <a:ext cx="1702113" cy="33044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5" y="2101917"/>
            <a:ext cx="8341220" cy="4095561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130363" y="1014471"/>
            <a:ext cx="808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/>
              <a:t>Design the matching field from the P-phase of the main shock.</a:t>
            </a:r>
          </a:p>
          <a:p>
            <a:pPr lvl="0"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/>
              <a:t>Better performance than correlation and STA/LTA.</a:t>
            </a:r>
          </a:p>
          <a:p>
            <a:pPr lvl="0"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/>
              <a:t>Very efficient trigger screen</a:t>
            </a:r>
            <a:r>
              <a:rPr lang="nb-NO" smtClean="0"/>
              <a:t>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2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1" y="0"/>
            <a:ext cx="6716487" cy="7402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/>
          <p:nvPr/>
        </p:nvCxnSpPr>
        <p:spPr>
          <a:xfrm>
            <a:off x="62526" y="6402410"/>
            <a:ext cx="9026769" cy="3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dertittel 2"/>
          <p:cNvSpPr txBox="1">
            <a:spLocks/>
          </p:cNvSpPr>
          <p:nvPr/>
        </p:nvSpPr>
        <p:spPr>
          <a:xfrm>
            <a:off x="-1" y="77120"/>
            <a:ext cx="7086601" cy="663110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EMFP is a generalization of standard f-k analysis.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We can implement empirical vectors in standard pipelines.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0" name="Undertittel 2"/>
          <p:cNvSpPr txBox="1">
            <a:spLocks/>
          </p:cNvSpPr>
          <p:nvPr/>
        </p:nvSpPr>
        <p:spPr>
          <a:xfrm>
            <a:off x="105508" y="6490996"/>
            <a:ext cx="5675616" cy="332997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Nuclear-Test-Ban Treaty 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Steven J Gibbons. Raleigh,</a:t>
            </a:r>
            <a:r>
              <a:rPr kumimoji="0" lang="fr-FR" sz="11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Carolina, 16.05.2013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e 10" descr="nslogo_with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0595" y="6475260"/>
            <a:ext cx="1702113" cy="330447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50" y="892629"/>
            <a:ext cx="6819519" cy="53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1" y="0"/>
            <a:ext cx="2122583" cy="5007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/>
          <p:nvPr/>
        </p:nvCxnSpPr>
        <p:spPr>
          <a:xfrm>
            <a:off x="62526" y="6402410"/>
            <a:ext cx="9026769" cy="3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dertittel 2"/>
          <p:cNvSpPr txBox="1">
            <a:spLocks/>
          </p:cNvSpPr>
          <p:nvPr/>
        </p:nvSpPr>
        <p:spPr>
          <a:xfrm>
            <a:off x="0" y="77120"/>
            <a:ext cx="1883230" cy="333698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Conclusions …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0" name="Undertittel 2"/>
          <p:cNvSpPr txBox="1">
            <a:spLocks/>
          </p:cNvSpPr>
          <p:nvPr/>
        </p:nvSpPr>
        <p:spPr>
          <a:xfrm>
            <a:off x="105508" y="6490996"/>
            <a:ext cx="5675616" cy="332997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Nuclear-Test-Ban Treaty 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Steven J Gibbons. Raleigh,</a:t>
            </a:r>
            <a:r>
              <a:rPr kumimoji="0" lang="fr-FR" sz="11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Carolina, 16.05.2013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e 10" descr="nslogo_with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0595" y="6475260"/>
            <a:ext cx="1702113" cy="330447"/>
          </a:xfrm>
          <a:prstGeom prst="rect">
            <a:avLst/>
          </a:prstGeom>
        </p:spPr>
      </p:pic>
      <p:sp>
        <p:nvSpPr>
          <p:cNvPr id="18" name="TekstSylinder 17"/>
          <p:cNvSpPr txBox="1"/>
          <p:nvPr/>
        </p:nvSpPr>
        <p:spPr>
          <a:xfrm>
            <a:off x="130363" y="628067"/>
            <a:ext cx="86217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smtClean="0"/>
              <a:t>Coverage of global seismicity would probably improve vastly if seismic arrays were deployed globally and not just in the Northern Hemisphere!</a:t>
            </a:r>
            <a:r>
              <a:rPr lang="nb-NO"/>
              <a:t/>
            </a:r>
            <a:br>
              <a:rPr lang="nb-NO"/>
            </a:br>
            <a:r>
              <a:rPr lang="nb-NO" smtClean="0">
                <a:solidFill>
                  <a:srgbClr val="FFFF00"/>
                </a:solidFill>
              </a:rPr>
              <a:t>(Arrays providing good gain and good resolution for 1-6 Hz signals would have to have an aperture &lt; 10 km – preferably &lt; 4 km.) </a:t>
            </a:r>
          </a:p>
          <a:p>
            <a:pPr marL="285750" indent="-285750">
              <a:buFont typeface="Arial" pitchFamily="34" charset="0"/>
              <a:buChar char="•"/>
            </a:pPr>
            <a:endParaRPr lang="nb-NO"/>
          </a:p>
          <a:p>
            <a:pPr marL="285750" indent="-285750">
              <a:buFont typeface="Arial" pitchFamily="34" charset="0"/>
              <a:buChar char="•"/>
            </a:pPr>
            <a:r>
              <a:rPr lang="nb-NO" smtClean="0"/>
              <a:t>Special considerations need to be applied to process optimally low frequency signals on small arrays and high frequency signals on large arrays.</a:t>
            </a:r>
            <a:br>
              <a:rPr lang="nb-NO" smtClean="0"/>
            </a:br>
            <a:r>
              <a:rPr lang="nb-NO" smtClean="0">
                <a:solidFill>
                  <a:srgbClr val="FFFF00"/>
                </a:solidFill>
              </a:rPr>
              <a:t>(Not currently done.)</a:t>
            </a:r>
          </a:p>
          <a:p>
            <a:pPr marL="285750" indent="-285750">
              <a:buFont typeface="Arial" pitchFamily="34" charset="0"/>
              <a:buChar char="•"/>
            </a:pPr>
            <a:endParaRPr lang="nb-NO"/>
          </a:p>
          <a:p>
            <a:pPr marL="285750" indent="-285750">
              <a:buFont typeface="Arial" pitchFamily="34" charset="0"/>
              <a:buChar char="•"/>
            </a:pPr>
            <a:r>
              <a:rPr lang="nb-NO" smtClean="0"/>
              <a:t>3-C arrays currently not really exploited in Nuclear Explosion Monitoring (IDC).</a:t>
            </a:r>
            <a:r>
              <a:rPr lang="nb-NO"/>
              <a:t/>
            </a:r>
            <a:br>
              <a:rPr lang="nb-NO"/>
            </a:br>
            <a:r>
              <a:rPr lang="nb-NO" smtClean="0">
                <a:solidFill>
                  <a:srgbClr val="FFFF00"/>
                </a:solidFill>
              </a:rPr>
              <a:t>(Partly politics/strategy.) </a:t>
            </a:r>
            <a:r>
              <a:rPr lang="nb-NO" smtClean="0"/>
              <a:t>Vital for detection and classification of HF S-phases.</a:t>
            </a:r>
          </a:p>
          <a:p>
            <a:pPr marL="285750" indent="-285750">
              <a:buFont typeface="Arial" pitchFamily="34" charset="0"/>
              <a:buChar char="•"/>
            </a:pPr>
            <a:endParaRPr lang="nb-NO"/>
          </a:p>
          <a:p>
            <a:pPr marL="285750" indent="-285750">
              <a:buFont typeface="Arial" pitchFamily="34" charset="0"/>
              <a:buChar char="•"/>
            </a:pPr>
            <a:r>
              <a:rPr lang="nb-NO" smtClean="0"/>
              <a:t>Array processing improves dramatically the performance of pattern detectors:</a:t>
            </a:r>
            <a:br>
              <a:rPr lang="nb-NO" smtClean="0"/>
            </a:br>
            <a:r>
              <a:rPr lang="nb-NO" smtClean="0"/>
              <a:t/>
            </a:r>
            <a:br>
              <a:rPr lang="nb-NO" smtClean="0"/>
            </a:br>
            <a:r>
              <a:rPr lang="nb-NO" smtClean="0"/>
              <a:t>	The false alarm rate (and hence detection threshold) is lowered 	dramatically by array processing the correlation detector output.</a:t>
            </a:r>
          </a:p>
          <a:p>
            <a:pPr marL="285750" indent="-285750">
              <a:buFont typeface="Arial" pitchFamily="34" charset="0"/>
              <a:buChar char="•"/>
            </a:pPr>
            <a:endParaRPr lang="nb-NO"/>
          </a:p>
          <a:p>
            <a:pPr lvl="2"/>
            <a:r>
              <a:rPr lang="nb-NO" smtClean="0">
                <a:solidFill>
                  <a:srgbClr val="FFFF00"/>
                </a:solidFill>
              </a:rPr>
              <a:t>Empirical Matched Field Processing</a:t>
            </a:r>
            <a:r>
              <a:rPr lang="nb-NO" smtClean="0"/>
              <a:t> is a very promising method for detecting and classifying aftershocks and repeating </a:t>
            </a:r>
            <a:r>
              <a:rPr lang="nb-NO" smtClean="0"/>
              <a:t>explosions – and for combining pattern detectors into standard processing pipelines.</a:t>
            </a:r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42237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2" y="0"/>
            <a:ext cx="7262303" cy="559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/>
          <p:nvPr/>
        </p:nvCxnSpPr>
        <p:spPr>
          <a:xfrm>
            <a:off x="62526" y="6402410"/>
            <a:ext cx="9026769" cy="3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dertittel 2"/>
          <p:cNvSpPr txBox="1">
            <a:spLocks/>
          </p:cNvSpPr>
          <p:nvPr/>
        </p:nvSpPr>
        <p:spPr>
          <a:xfrm>
            <a:off x="-1" y="77120"/>
            <a:ext cx="7133832" cy="550114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Seismic Arrays of the International Monitoring System (IMS)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0" name="Undertittel 2"/>
          <p:cNvSpPr txBox="1">
            <a:spLocks/>
          </p:cNvSpPr>
          <p:nvPr/>
        </p:nvSpPr>
        <p:spPr>
          <a:xfrm>
            <a:off x="105508" y="6490996"/>
            <a:ext cx="5675616" cy="332997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Nuclear-Test-Ban Treaty 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Steven J Gibbons. Raleigh,</a:t>
            </a:r>
            <a:r>
              <a:rPr kumimoji="0" lang="fr-FR" sz="11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Carolina, 16.05.2013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e 10" descr="nslogo_with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0595" y="6475260"/>
            <a:ext cx="1702113" cy="330447"/>
          </a:xfrm>
          <a:prstGeom prst="rect">
            <a:avLst/>
          </a:prstGeom>
        </p:spPr>
      </p:pic>
      <p:sp>
        <p:nvSpPr>
          <p:cNvPr id="18" name="TekstSylinder 17"/>
          <p:cNvSpPr txBox="1"/>
          <p:nvPr/>
        </p:nvSpPr>
        <p:spPr>
          <a:xfrm>
            <a:off x="551834" y="621507"/>
            <a:ext cx="774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mtClean="0"/>
              <a:t>Distribution of stations is a problem for monitoring global seismicity.</a:t>
            </a:r>
          </a:p>
          <a:p>
            <a:pPr algn="ctr"/>
            <a:r>
              <a:rPr lang="nb-NO" smtClean="0"/>
              <a:t>No seismic arrays in Southern Hemisphere except WRA, ASAR.</a:t>
            </a:r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544136"/>
            <a:ext cx="7659030" cy="471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1" y="1"/>
            <a:ext cx="7141030" cy="4879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/>
          <p:nvPr/>
        </p:nvCxnSpPr>
        <p:spPr>
          <a:xfrm>
            <a:off x="62526" y="6402410"/>
            <a:ext cx="9026769" cy="3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dertittel 2"/>
          <p:cNvSpPr txBox="1">
            <a:spLocks/>
          </p:cNvSpPr>
          <p:nvPr/>
        </p:nvSpPr>
        <p:spPr>
          <a:xfrm>
            <a:off x="-1" y="77119"/>
            <a:ext cx="7141030" cy="821635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Seismic Arrays of the International Monitoring System (IMS)</a:t>
            </a:r>
          </a:p>
        </p:txBody>
      </p:sp>
      <p:sp>
        <p:nvSpPr>
          <p:cNvPr id="10" name="Undertittel 2"/>
          <p:cNvSpPr txBox="1">
            <a:spLocks/>
          </p:cNvSpPr>
          <p:nvPr/>
        </p:nvSpPr>
        <p:spPr>
          <a:xfrm>
            <a:off x="105508" y="6490996"/>
            <a:ext cx="5675616" cy="332997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Nuclear-Test-Ban Treaty 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Steven J Gibbons. Raleigh,</a:t>
            </a:r>
            <a:r>
              <a:rPr kumimoji="0" lang="fr-FR" sz="11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Carolina, 16.05.2013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e 10" descr="nslogo_with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0595" y="6475260"/>
            <a:ext cx="1702113" cy="330447"/>
          </a:xfrm>
          <a:prstGeom prst="rect">
            <a:avLst/>
          </a:prstGeom>
        </p:spPr>
      </p:pic>
      <p:sp>
        <p:nvSpPr>
          <p:cNvPr id="18" name="TekstSylinder 17"/>
          <p:cNvSpPr txBox="1"/>
          <p:nvPr/>
        </p:nvSpPr>
        <p:spPr>
          <a:xfrm>
            <a:off x="732988" y="529421"/>
            <a:ext cx="7478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mtClean="0"/>
              <a:t>The plot below shows an hour of data from global stations for part of the 2005/10/08 Kashmir aftershock sequence. The detectability is not necessarily optimal for Eurasian stations …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24" y="1564190"/>
            <a:ext cx="6521972" cy="46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62526" y="6402410"/>
            <a:ext cx="9026769" cy="3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ndertittel 2"/>
          <p:cNvSpPr txBox="1">
            <a:spLocks/>
          </p:cNvSpPr>
          <p:nvPr/>
        </p:nvSpPr>
        <p:spPr>
          <a:xfrm>
            <a:off x="105508" y="6490996"/>
            <a:ext cx="5675616" cy="332997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Nuclear-Test-Ban Treaty 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Steven J Gibbons. Raleigh,</a:t>
            </a:r>
            <a:r>
              <a:rPr kumimoji="0" lang="fr-FR" sz="11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Carolina, 16.05.2013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e 10" descr="nslogo_with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0595" y="6475260"/>
            <a:ext cx="1702113" cy="330447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0" y="0"/>
            <a:ext cx="3739082" cy="6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Undertittel 2"/>
          <p:cNvSpPr txBox="1">
            <a:spLocks/>
          </p:cNvSpPr>
          <p:nvPr/>
        </p:nvSpPr>
        <p:spPr>
          <a:xfrm>
            <a:off x="-1" y="0"/>
            <a:ext cx="4004841" cy="960699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The IMS Seismic Arrays: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a diverse set of stations (!!!)</a:t>
            </a:r>
            <a:endParaRPr lang="nb-NO" sz="2000" dirty="0">
              <a:solidFill>
                <a:schemeClr val="bg1"/>
              </a:solidFill>
            </a:endParaRPr>
          </a:p>
        </p:txBody>
      </p:sp>
      <p:pic>
        <p:nvPicPr>
          <p:cNvPr id="13" name="Bilde 12" descr="Fig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5249" y="126749"/>
            <a:ext cx="5205233" cy="6079630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137595" y="773609"/>
            <a:ext cx="36540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mtClean="0"/>
              <a:t>Over an order of magnitude range of array apertures: </a:t>
            </a:r>
            <a:br>
              <a:rPr lang="nb-NO" smtClean="0"/>
            </a:br>
            <a:r>
              <a:rPr lang="nb-NO" smtClean="0"/>
              <a:t>~0.5 km to ~70 km</a:t>
            </a:r>
          </a:p>
          <a:p>
            <a:pPr algn="ctr"/>
            <a:endParaRPr lang="nb-NO"/>
          </a:p>
          <a:p>
            <a:pPr algn="ctr"/>
            <a:r>
              <a:rPr lang="nb-NO" smtClean="0"/>
              <a:t>Resolution and beamforming gain for low-frequency phases poor on very small aperture arrays</a:t>
            </a:r>
            <a:br>
              <a:rPr lang="nb-NO" smtClean="0"/>
            </a:br>
            <a:r>
              <a:rPr lang="nb-NO" smtClean="0"/>
              <a:t>(Selby, BSSA 2011; GJI 2013)</a:t>
            </a:r>
          </a:p>
          <a:p>
            <a:pPr algn="ctr"/>
            <a:endParaRPr lang="nb-NO"/>
          </a:p>
          <a:p>
            <a:pPr algn="ctr"/>
            <a:r>
              <a:rPr lang="nb-NO" smtClean="0"/>
              <a:t>High frequency signals are incoherent over large aperture arrays.</a:t>
            </a:r>
          </a:p>
          <a:p>
            <a:pPr algn="ctr"/>
            <a:endParaRPr lang="nb-NO"/>
          </a:p>
          <a:p>
            <a:pPr algn="ctr"/>
            <a:r>
              <a:rPr lang="nb-NO" smtClean="0"/>
              <a:t>Both the above situations can result in non-detection or qualitatively incorrect parameter estimates (so not contributing to or even degrading automatic event bulletins)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3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62526" y="6402410"/>
            <a:ext cx="9026769" cy="3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ndertittel 2"/>
          <p:cNvSpPr txBox="1">
            <a:spLocks/>
          </p:cNvSpPr>
          <p:nvPr/>
        </p:nvSpPr>
        <p:spPr>
          <a:xfrm>
            <a:off x="105508" y="6490996"/>
            <a:ext cx="5675616" cy="332997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Nuclear-Test-Ban Treaty 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Steven J Gibbons. Raleigh,</a:t>
            </a:r>
            <a:r>
              <a:rPr kumimoji="0" lang="fr-FR" sz="11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Carolina, 16.05.2013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e 10" descr="nslogo_with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0595" y="6475260"/>
            <a:ext cx="1702113" cy="330447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-1" y="0"/>
            <a:ext cx="3791673" cy="6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Undertittel 2"/>
          <p:cNvSpPr txBox="1">
            <a:spLocks/>
          </p:cNvSpPr>
          <p:nvPr/>
        </p:nvSpPr>
        <p:spPr>
          <a:xfrm>
            <a:off x="-1" y="0"/>
            <a:ext cx="3791673" cy="657461"/>
          </a:xfrm>
          <a:prstGeom prst="rect">
            <a:avLst/>
          </a:prstGeom>
        </p:spPr>
        <p:txBody>
          <a:bodyPr vert="horz" tIns="0" rIns="45720" bIns="0" anchor="t">
            <a:normAutofit fontScale="925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Incoherent Array Processing for regional phases on large arrays?</a:t>
            </a:r>
            <a:endParaRPr lang="nb-NO" sz="2000" dirty="0">
              <a:solidFill>
                <a:schemeClr val="bg1"/>
              </a:solidFill>
            </a:endParaRPr>
          </a:p>
        </p:txBody>
      </p:sp>
      <p:pic>
        <p:nvPicPr>
          <p:cNvPr id="16" name="Bilde 15" descr="Fig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053" y="1697443"/>
            <a:ext cx="4107951" cy="4565152"/>
          </a:xfrm>
          <a:prstGeom prst="rect">
            <a:avLst/>
          </a:prstGeom>
        </p:spPr>
      </p:pic>
      <p:sp>
        <p:nvSpPr>
          <p:cNvPr id="17" name="TekstSylinder 16"/>
          <p:cNvSpPr txBox="1"/>
          <p:nvPr/>
        </p:nvSpPr>
        <p:spPr>
          <a:xfrm>
            <a:off x="156354" y="731564"/>
            <a:ext cx="418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smtClean="0"/>
              <a:t>Example at WRA. </a:t>
            </a:r>
            <a:br>
              <a:rPr lang="nb-NO" sz="1600" smtClean="0"/>
            </a:br>
            <a:r>
              <a:rPr lang="nb-NO" sz="1600" smtClean="0"/>
              <a:t>Energy is at high frequencies. </a:t>
            </a:r>
            <a:br>
              <a:rPr lang="nb-NO" sz="1600" smtClean="0"/>
            </a:br>
            <a:r>
              <a:rPr lang="nb-NO" sz="1600" smtClean="0"/>
              <a:t>Coherent Processing only possible at low …</a:t>
            </a:r>
            <a:endParaRPr lang="nb-NO" sz="1600"/>
          </a:p>
        </p:txBody>
      </p:sp>
    </p:spTree>
    <p:extLst>
      <p:ext uri="{BB962C8B-B14F-4D97-AF65-F5344CB8AC3E}">
        <p14:creationId xmlns:p14="http://schemas.microsoft.com/office/powerpoint/2010/main" val="34417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62526" y="6402410"/>
            <a:ext cx="9026769" cy="3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ndertittel 2"/>
          <p:cNvSpPr txBox="1">
            <a:spLocks/>
          </p:cNvSpPr>
          <p:nvPr/>
        </p:nvSpPr>
        <p:spPr>
          <a:xfrm>
            <a:off x="105508" y="6490996"/>
            <a:ext cx="5675616" cy="332997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Nuclear-Test-Ban Treaty 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Steven J Gibbons. Raleigh,</a:t>
            </a:r>
            <a:r>
              <a:rPr kumimoji="0" lang="fr-FR" sz="11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Carolina, 16.05.2013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e 10" descr="nslogo_with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0595" y="6475260"/>
            <a:ext cx="1702113" cy="330447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-1" y="0"/>
            <a:ext cx="3791673" cy="6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Undertittel 2"/>
          <p:cNvSpPr txBox="1">
            <a:spLocks/>
          </p:cNvSpPr>
          <p:nvPr/>
        </p:nvSpPr>
        <p:spPr>
          <a:xfrm>
            <a:off x="-1" y="0"/>
            <a:ext cx="3791673" cy="657461"/>
          </a:xfrm>
          <a:prstGeom prst="rect">
            <a:avLst/>
          </a:prstGeom>
        </p:spPr>
        <p:txBody>
          <a:bodyPr vert="horz" tIns="0" rIns="45720" bIns="0" anchor="t">
            <a:normAutofit fontScale="925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Incoherent Array Processing for regional phases on large arrays?</a:t>
            </a:r>
            <a:endParaRPr lang="nb-NO" sz="2000" dirty="0">
              <a:solidFill>
                <a:schemeClr val="bg1"/>
              </a:solidFill>
            </a:endParaRPr>
          </a:p>
        </p:txBody>
      </p:sp>
      <p:pic>
        <p:nvPicPr>
          <p:cNvPr id="15" name="Bilde 14" descr="Fig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3375" y="975682"/>
            <a:ext cx="4361697" cy="5264669"/>
          </a:xfrm>
          <a:prstGeom prst="rect">
            <a:avLst/>
          </a:prstGeom>
        </p:spPr>
      </p:pic>
      <p:pic>
        <p:nvPicPr>
          <p:cNvPr id="16" name="Bilde 15" descr="Fig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053" y="1697443"/>
            <a:ext cx="4107951" cy="4565152"/>
          </a:xfrm>
          <a:prstGeom prst="rect">
            <a:avLst/>
          </a:prstGeom>
        </p:spPr>
      </p:pic>
      <p:sp>
        <p:nvSpPr>
          <p:cNvPr id="17" name="TekstSylinder 16"/>
          <p:cNvSpPr txBox="1"/>
          <p:nvPr/>
        </p:nvSpPr>
        <p:spPr>
          <a:xfrm>
            <a:off x="156354" y="731564"/>
            <a:ext cx="418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smtClean="0"/>
              <a:t>Example at WRA. </a:t>
            </a:r>
            <a:br>
              <a:rPr lang="nb-NO" sz="1600" smtClean="0"/>
            </a:br>
            <a:r>
              <a:rPr lang="nb-NO" sz="1600" smtClean="0"/>
              <a:t>Energy is at high frequencies. </a:t>
            </a:r>
            <a:br>
              <a:rPr lang="nb-NO" sz="1600" smtClean="0"/>
            </a:br>
            <a:r>
              <a:rPr lang="nb-NO" sz="1600" smtClean="0"/>
              <a:t>Coherent Processing only possible at low …</a:t>
            </a:r>
            <a:endParaRPr lang="nb-NO" sz="1600"/>
          </a:p>
        </p:txBody>
      </p:sp>
      <p:sp>
        <p:nvSpPr>
          <p:cNvPr id="18" name="TekstSylinder 17"/>
          <p:cNvSpPr txBox="1"/>
          <p:nvPr/>
        </p:nvSpPr>
        <p:spPr>
          <a:xfrm>
            <a:off x="4623534" y="67873"/>
            <a:ext cx="418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smtClean="0"/>
              <a:t>Generate spectrograms – differentiate – beamform. Lower resolution but more robust estimates …</a:t>
            </a:r>
            <a:endParaRPr lang="nb-NO" sz="1600"/>
          </a:p>
        </p:txBody>
      </p:sp>
    </p:spTree>
    <p:extLst>
      <p:ext uri="{BB962C8B-B14F-4D97-AF65-F5344CB8AC3E}">
        <p14:creationId xmlns:p14="http://schemas.microsoft.com/office/powerpoint/2010/main" val="39590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1" y="1"/>
            <a:ext cx="6861780" cy="51387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/>
          <p:cNvCxnSpPr/>
          <p:nvPr/>
        </p:nvCxnSpPr>
        <p:spPr>
          <a:xfrm>
            <a:off x="62526" y="6402410"/>
            <a:ext cx="9026769" cy="3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dertittel 2"/>
          <p:cNvSpPr txBox="1">
            <a:spLocks/>
          </p:cNvSpPr>
          <p:nvPr/>
        </p:nvSpPr>
        <p:spPr>
          <a:xfrm>
            <a:off x="-1" y="77119"/>
            <a:ext cx="6861780" cy="557671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Seismic Arrays of the International Monitoring System (IMS)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0" name="Undertittel 2"/>
          <p:cNvSpPr txBox="1">
            <a:spLocks/>
          </p:cNvSpPr>
          <p:nvPr/>
        </p:nvSpPr>
        <p:spPr>
          <a:xfrm>
            <a:off x="105508" y="6490996"/>
            <a:ext cx="5675616" cy="332997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Nuclear-Test-Ban Treaty 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Steven J Gibbons. Raleigh,</a:t>
            </a:r>
            <a:r>
              <a:rPr kumimoji="0" lang="fr-FR" sz="11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Carolina, 16.05.2013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e 10" descr="nslogo_with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0595" y="6475260"/>
            <a:ext cx="1702113" cy="330447"/>
          </a:xfrm>
          <a:prstGeom prst="rect">
            <a:avLst/>
          </a:prstGeom>
        </p:spPr>
      </p:pic>
      <p:sp>
        <p:nvSpPr>
          <p:cNvPr id="18" name="TekstSylinder 17"/>
          <p:cNvSpPr txBox="1"/>
          <p:nvPr/>
        </p:nvSpPr>
        <p:spPr>
          <a:xfrm>
            <a:off x="130364" y="644177"/>
            <a:ext cx="819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mtClean="0"/>
              <a:t>The utilization of some stations is poor due to the definition of Primary and Auxiliary networks. (e.g. KURK, SPITS)</a:t>
            </a:r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544136"/>
            <a:ext cx="7659030" cy="471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62526" y="6402410"/>
            <a:ext cx="9026769" cy="3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ndertittel 2"/>
          <p:cNvSpPr txBox="1">
            <a:spLocks/>
          </p:cNvSpPr>
          <p:nvPr/>
        </p:nvSpPr>
        <p:spPr>
          <a:xfrm>
            <a:off x="105508" y="6490996"/>
            <a:ext cx="5675616" cy="332997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Nuclear-Test-Ban Treaty 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Steven J Gibbons. Raleigh,</a:t>
            </a:r>
            <a:r>
              <a:rPr kumimoji="0" lang="fr-FR" sz="11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Carolina, 16.05.2013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e 10" descr="nslogo_with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0595" y="6475260"/>
            <a:ext cx="1702113" cy="330447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-1" y="0"/>
            <a:ext cx="4575911" cy="6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Undertittel 2"/>
          <p:cNvSpPr txBox="1">
            <a:spLocks/>
          </p:cNvSpPr>
          <p:nvPr/>
        </p:nvSpPr>
        <p:spPr>
          <a:xfrm>
            <a:off x="-1" y="0"/>
            <a:ext cx="4575911" cy="657461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Underuse of 3-C sensors on IMS seismic arrays. Detection of S-phases?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156354" y="731564"/>
            <a:ext cx="41813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smtClean="0"/>
              <a:t>Almost all IMS seismic arrays are vertical-only except for a single 3-C site.</a:t>
            </a:r>
            <a:br>
              <a:rPr lang="nb-NO" sz="1600" smtClean="0"/>
            </a:br>
            <a:r>
              <a:rPr lang="nb-NO" sz="1600" smtClean="0"/>
              <a:t/>
            </a:r>
            <a:br>
              <a:rPr lang="nb-NO" sz="1600" smtClean="0"/>
            </a:br>
            <a:r>
              <a:rPr lang="nb-NO" sz="1600" smtClean="0"/>
              <a:t>Some (e.g. ARCES, GERES, YKA ++) have a small number of 3-C sensors but rarely give an array-processing performance comparable to that of the full-array.</a:t>
            </a:r>
          </a:p>
          <a:p>
            <a:pPr algn="ctr"/>
            <a:endParaRPr lang="nb-NO" sz="1600"/>
          </a:p>
          <a:p>
            <a:pPr algn="ctr"/>
            <a:r>
              <a:rPr lang="nb-NO" sz="1600" smtClean="0"/>
              <a:t>Detection of secondary phases crucial for monitoring of low magnitude events at regional distances with a relatively sparse network.</a:t>
            </a:r>
          </a:p>
          <a:p>
            <a:pPr algn="ctr"/>
            <a:endParaRPr lang="nb-NO" sz="1600"/>
          </a:p>
          <a:p>
            <a:pPr algn="ctr"/>
            <a:r>
              <a:rPr lang="nb-NO" sz="1600" smtClean="0"/>
              <a:t>Beams of rotated horizontal traces are far more effective for the detection of S-phases than the vertical component beams.</a:t>
            </a:r>
            <a:endParaRPr lang="nb-NO" sz="160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86" y="98243"/>
            <a:ext cx="4205380" cy="623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62526" y="6402410"/>
            <a:ext cx="9026769" cy="3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ndertittel 2"/>
          <p:cNvSpPr txBox="1">
            <a:spLocks/>
          </p:cNvSpPr>
          <p:nvPr/>
        </p:nvSpPr>
        <p:spPr>
          <a:xfrm>
            <a:off x="105508" y="6490996"/>
            <a:ext cx="5675616" cy="332997"/>
          </a:xfrm>
          <a:prstGeom prst="rect">
            <a:avLst/>
          </a:prstGeom>
        </p:spPr>
        <p:txBody>
          <a:bodyPr vert="horz" tIns="0" rIns="45720" bIns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Rethinking Array Seismology in Nuclear-Test-Ban Treaty 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Steven J Gibbons. Raleigh,</a:t>
            </a:r>
            <a:r>
              <a:rPr kumimoji="0" lang="fr-FR" sz="11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North Carolina, 16.05.2013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Bilde 10" descr="nslogo_with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0595" y="6475260"/>
            <a:ext cx="1702113" cy="330447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-1" y="0"/>
            <a:ext cx="4575911" cy="6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Undertittel 2"/>
          <p:cNvSpPr txBox="1">
            <a:spLocks/>
          </p:cNvSpPr>
          <p:nvPr/>
        </p:nvSpPr>
        <p:spPr>
          <a:xfrm>
            <a:off x="-1" y="0"/>
            <a:ext cx="4575911" cy="657461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2075" algn="l"/>
              </a:tabLst>
              <a:defRPr/>
            </a:pPr>
            <a:r>
              <a:rPr lang="nb-NO" sz="2000" smtClean="0">
                <a:solidFill>
                  <a:schemeClr val="bg1"/>
                </a:solidFill>
              </a:rPr>
              <a:t>Underuse of 3-C sensors on IMS seismic arrays. Detection of S-phases?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156354" y="822248"/>
            <a:ext cx="32065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smtClean="0"/>
              <a:t>Even when S-phases have a high SNR on the vertical component traces, the vertical f-k analysis often provides qualitatively misleading.</a:t>
            </a:r>
          </a:p>
          <a:p>
            <a:pPr algn="ctr"/>
            <a:endParaRPr lang="nb-NO" sz="1600"/>
          </a:p>
          <a:p>
            <a:pPr algn="ctr"/>
            <a:r>
              <a:rPr lang="nb-NO" sz="1600" smtClean="0"/>
              <a:t>Chances of correct direction estimation and phase classification are greatly improved if f-k analysis is performed on many different components/rotations.</a:t>
            </a:r>
          </a:p>
          <a:p>
            <a:pPr algn="ctr"/>
            <a:endParaRPr lang="nb-NO" sz="1600"/>
          </a:p>
          <a:p>
            <a:pPr algn="ctr"/>
            <a:r>
              <a:rPr lang="nb-NO" sz="1600" smtClean="0"/>
              <a:t>Full 3-C array analysis with particle motion???</a:t>
            </a:r>
            <a:endParaRPr lang="nb-NO" sz="160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44" y="827136"/>
            <a:ext cx="5609764" cy="54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2525</TotalTime>
  <Words>1965</Words>
  <Application>Microsoft Office PowerPoint</Application>
  <PresentationFormat>Skjermfremvisning (4:3)</PresentationFormat>
  <Paragraphs>160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Technic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Improvements to Seismic Monitoring of the European Arctic Using Three-Component Array Processing at SPITS</dc:title>
  <dc:creator>Steven</dc:creator>
  <cp:lastModifiedBy>Steven J. Gibbons</cp:lastModifiedBy>
  <cp:revision>212</cp:revision>
  <cp:lastPrinted>2013-04-05T08:56:37Z</cp:lastPrinted>
  <dcterms:created xsi:type="dcterms:W3CDTF">2011-05-06T06:03:40Z</dcterms:created>
  <dcterms:modified xsi:type="dcterms:W3CDTF">2013-05-15T12:29:25Z</dcterms:modified>
</cp:coreProperties>
</file>