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.xml" ContentType="application/vnd.openxmlformats-officedocument.presentationml.tags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87" r:id="rId3"/>
    <p:sldId id="288" r:id="rId4"/>
    <p:sldId id="289" r:id="rId5"/>
    <p:sldId id="301" r:id="rId6"/>
    <p:sldId id="260" r:id="rId7"/>
    <p:sldId id="293" r:id="rId8"/>
    <p:sldId id="282" r:id="rId9"/>
    <p:sldId id="261" r:id="rId10"/>
    <p:sldId id="299" r:id="rId11"/>
    <p:sldId id="263" r:id="rId12"/>
    <p:sldId id="279" r:id="rId13"/>
    <p:sldId id="304" r:id="rId14"/>
    <p:sldId id="264" r:id="rId15"/>
    <p:sldId id="285" r:id="rId16"/>
    <p:sldId id="281" r:id="rId17"/>
    <p:sldId id="265" r:id="rId18"/>
    <p:sldId id="306" r:id="rId19"/>
    <p:sldId id="305" r:id="rId20"/>
    <p:sldId id="266" r:id="rId21"/>
    <p:sldId id="267" r:id="rId22"/>
    <p:sldId id="303" r:id="rId23"/>
    <p:sldId id="262" r:id="rId24"/>
    <p:sldId id="307" r:id="rId25"/>
    <p:sldId id="286" r:id="rId26"/>
    <p:sldId id="309" r:id="rId27"/>
    <p:sldId id="297" r:id="rId28"/>
    <p:sldId id="290" r:id="rId29"/>
    <p:sldId id="310" r:id="rId30"/>
    <p:sldId id="296" r:id="rId31"/>
    <p:sldId id="295" r:id="rId32"/>
    <p:sldId id="298" r:id="rId33"/>
    <p:sldId id="268" r:id="rId34"/>
    <p:sldId id="311" r:id="rId35"/>
    <p:sldId id="308" r:id="rId36"/>
    <p:sldId id="275" r:id="rId37"/>
    <p:sldId id="276" r:id="rId38"/>
    <p:sldId id="277" r:id="rId39"/>
    <p:sldId id="278" r:id="rId40"/>
    <p:sldId id="291" r:id="rId41"/>
    <p:sldId id="294" r:id="rId42"/>
    <p:sldId id="273" r:id="rId43"/>
    <p:sldId id="280" r:id="rId44"/>
    <p:sldId id="269" r:id="rId45"/>
    <p:sldId id="270" r:id="rId46"/>
    <p:sldId id="258" r:id="rId47"/>
    <p:sldId id="259" r:id="rId48"/>
    <p:sldId id="284" r:id="rId49"/>
    <p:sldId id="257" r:id="rId50"/>
    <p:sldId id="274" r:id="rId51"/>
    <p:sldId id="292" r:id="rId52"/>
    <p:sldId id="271" r:id="rId53"/>
    <p:sldId id="272" r:id="rId54"/>
    <p:sldId id="302" r:id="rId55"/>
    <p:sldId id="283" r:id="rId56"/>
    <p:sldId id="30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EFF"/>
    <a:srgbClr val="4473E9"/>
    <a:srgbClr val="890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104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3EAE5-63D7-9243-894D-778A8F9518D3}" type="datetimeFigureOut">
              <a:rPr lang="en-US" smtClean="0"/>
              <a:t>5/14/13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8359C-4852-2847-8B6F-56C94503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0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89 not in JMA with 2.0</a:t>
            </a:r>
            <a:r>
              <a:rPr lang="en-US" baseline="0" dirty="0" smtClean="0"/>
              <a:t> degrees and 100.0 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Chile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3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P=0.9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P=0.9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AE3A-D979-A742-8F9D-22677E25EA5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P=1.1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Chile Earthquake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3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P=0.9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500 15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8B214-0B4B-AE47-ABBD-9717B906162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9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500 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8B214-0B4B-AE47-ABBD-9717B906162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56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0AE3A-D979-A742-8F9D-22677E25EA5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58359C-4852-2847-8B6F-56C945036F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4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0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72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8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0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6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9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3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4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9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09BC8-5F51-9742-8E37-8E00F8B4CAFD}" type="datetimeFigureOut">
              <a:rPr lang="en-US" smtClean="0"/>
              <a:t>5/14/13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B534E-73B7-CF43-86AE-FE69C38C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9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3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55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8.em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post_revised.jp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29191" r="19678" b="42664"/>
          <a:stretch/>
        </p:blipFill>
        <p:spPr>
          <a:xfrm>
            <a:off x="1371600" y="4907162"/>
            <a:ext cx="2876818" cy="1647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1603"/>
            <a:ext cx="7772400" cy="20494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March 11, 2011 Tohoku, Japan aftershock sequence as imaged by the back-projection method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1072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Eric Kiser</a:t>
            </a:r>
            <a:r>
              <a:rPr lang="en-US" sz="2400" baseline="30000" dirty="0" smtClean="0">
                <a:solidFill>
                  <a:srgbClr val="890916"/>
                </a:solidFill>
              </a:rPr>
              <a:t>1,2</a:t>
            </a:r>
            <a:r>
              <a:rPr lang="en-US" sz="2400" dirty="0" smtClean="0">
                <a:solidFill>
                  <a:srgbClr val="890916"/>
                </a:solidFill>
              </a:rPr>
              <a:t> and </a:t>
            </a:r>
            <a:r>
              <a:rPr lang="en-US" sz="2400" dirty="0" err="1" smtClean="0">
                <a:solidFill>
                  <a:srgbClr val="890916"/>
                </a:solidFill>
              </a:rPr>
              <a:t>Miaki</a:t>
            </a:r>
            <a:r>
              <a:rPr lang="en-US" sz="2400" dirty="0" smtClean="0">
                <a:solidFill>
                  <a:srgbClr val="890916"/>
                </a:solidFill>
              </a:rPr>
              <a:t> Ishii</a:t>
            </a:r>
            <a:r>
              <a:rPr lang="en-US" sz="2400" baseline="30000" dirty="0">
                <a:solidFill>
                  <a:srgbClr val="890916"/>
                </a:solidFill>
              </a:rPr>
              <a:t>1</a:t>
            </a:r>
            <a:endParaRPr lang="en-US" sz="2400" dirty="0" smtClean="0">
              <a:solidFill>
                <a:srgbClr val="890916"/>
              </a:solidFill>
            </a:endParaRPr>
          </a:p>
          <a:p>
            <a:r>
              <a:rPr lang="en-US" sz="2400" dirty="0" smtClean="0">
                <a:solidFill>
                  <a:srgbClr val="890916"/>
                </a:solidFill>
              </a:rPr>
              <a:t>1) Harvard University 2) Rice University</a:t>
            </a:r>
            <a:endParaRPr lang="en-US" sz="2400" dirty="0">
              <a:solidFill>
                <a:srgbClr val="890916"/>
              </a:solidFill>
            </a:endParaRPr>
          </a:p>
        </p:txBody>
      </p:sp>
      <p:pic>
        <p:nvPicPr>
          <p:cNvPr id="6" name="Picture 5" descr="mypost_revised.jp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t="58208" r="19678" b="6289"/>
          <a:stretch/>
        </p:blipFill>
        <p:spPr>
          <a:xfrm>
            <a:off x="4955068" y="4707694"/>
            <a:ext cx="2827168" cy="2042880"/>
          </a:xfrm>
          <a:prstGeom prst="rect">
            <a:avLst/>
          </a:prstGeom>
        </p:spPr>
      </p:pic>
      <p:pic>
        <p:nvPicPr>
          <p:cNvPr id="7" name="Picture 6" descr="220px-Harvard_Wreath_Logo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" y="0"/>
            <a:ext cx="1029543" cy="1029543"/>
          </a:xfrm>
          <a:prstGeom prst="rect">
            <a:avLst/>
          </a:prstGeom>
        </p:spPr>
      </p:pic>
      <p:pic>
        <p:nvPicPr>
          <p:cNvPr id="8" name="Picture 7" descr="RiceU_BlueSeal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59" y="134709"/>
            <a:ext cx="2012530" cy="7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2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(Back-projection catalogue)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3306" y="1793129"/>
            <a:ext cx="31999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BP Results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600 Events detected during the initial 25 hours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Events near the trench and outer rise</a:t>
            </a:r>
          </a:p>
        </p:txBody>
      </p:sp>
      <p:pic>
        <p:nvPicPr>
          <p:cNvPr id="7" name="Picture 6" descr="Figure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7106" r="48406" b="55639"/>
          <a:stretch/>
        </p:blipFill>
        <p:spPr>
          <a:xfrm>
            <a:off x="309520" y="1577805"/>
            <a:ext cx="4334500" cy="45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5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ure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7106" r="48406" b="55639"/>
          <a:stretch/>
        </p:blipFill>
        <p:spPr>
          <a:xfrm>
            <a:off x="665829" y="2135524"/>
            <a:ext cx="3782413" cy="3953955"/>
          </a:xfrm>
          <a:prstGeom prst="rect">
            <a:avLst/>
          </a:prstGeom>
        </p:spPr>
      </p:pic>
      <p:pic>
        <p:nvPicPr>
          <p:cNvPr id="3" name="Picture 2" descr="Figure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15995" r="49925" b="20223"/>
          <a:stretch/>
        </p:blipFill>
        <p:spPr>
          <a:xfrm>
            <a:off x="4713613" y="2128140"/>
            <a:ext cx="3795501" cy="3957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(JMA Comparison)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1918" y="1673860"/>
            <a:ext cx="73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JMA</a:t>
            </a:r>
            <a:endParaRPr lang="en-US" sz="2400" dirty="0">
              <a:solidFill>
                <a:srgbClr val="89091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9424" y="1673860"/>
            <a:ext cx="22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Back-projection</a:t>
            </a:r>
            <a:endParaRPr lang="en-US" sz="2400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8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7106" r="48406" b="55639"/>
          <a:stretch/>
        </p:blipFill>
        <p:spPr>
          <a:xfrm>
            <a:off x="739564" y="1368233"/>
            <a:ext cx="2562947" cy="2679183"/>
          </a:xfrm>
          <a:prstGeom prst="rect">
            <a:avLst/>
          </a:prstGeom>
        </p:spPr>
      </p:pic>
      <p:pic>
        <p:nvPicPr>
          <p:cNvPr id="9" name="Picture 8" descr="Figure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15995" r="49925" b="20223"/>
          <a:stretch/>
        </p:blipFill>
        <p:spPr>
          <a:xfrm>
            <a:off x="713455" y="4054801"/>
            <a:ext cx="2563038" cy="2672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(JMA Comparison)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4" name="Picture 3" descr="Figure6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10" y="1368233"/>
            <a:ext cx="4781488" cy="3595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1965" y="5450204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300 in both catalogues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300 only in the back-projection catalogue</a:t>
            </a:r>
            <a:endParaRPr lang="en-US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1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9811" r="67153" b="40673"/>
          <a:stretch/>
        </p:blipFill>
        <p:spPr>
          <a:xfrm>
            <a:off x="270263" y="1706082"/>
            <a:ext cx="4128662" cy="4328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4350" y="2045234"/>
            <a:ext cx="3111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Broad distribution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Few events near the trench and outer</a:t>
            </a:r>
            <a:r>
              <a:rPr lang="en-US" dirty="0">
                <a:solidFill>
                  <a:srgbClr val="890916"/>
                </a:solidFill>
              </a:rPr>
              <a:t> </a:t>
            </a:r>
            <a:r>
              <a:rPr lang="en-US" dirty="0" smtClean="0">
                <a:solidFill>
                  <a:srgbClr val="890916"/>
                </a:solidFill>
              </a:rPr>
              <a:t>rise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Magnitude of matched events</a:t>
            </a:r>
          </a:p>
        </p:txBody>
      </p:sp>
    </p:spTree>
    <p:extLst>
      <p:ext uri="{BB962C8B-B14F-4D97-AF65-F5344CB8AC3E}">
        <p14:creationId xmlns:p14="http://schemas.microsoft.com/office/powerpoint/2010/main" val="100577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9811" r="67153" b="40673"/>
          <a:stretch/>
        </p:blipFill>
        <p:spPr>
          <a:xfrm>
            <a:off x="270263" y="1706082"/>
            <a:ext cx="4128662" cy="4328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5" name="Picture 4" descr="Figure7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7196" r="37382"/>
          <a:stretch/>
        </p:blipFill>
        <p:spPr>
          <a:xfrm>
            <a:off x="4566860" y="2024160"/>
            <a:ext cx="4119940" cy="41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1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5" name="Picture 4" descr="Figure7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3" t="7781" r="4219" b="1841"/>
          <a:stretch/>
        </p:blipFill>
        <p:spPr>
          <a:xfrm>
            <a:off x="4557863" y="2065272"/>
            <a:ext cx="4428323" cy="3995401"/>
          </a:xfrm>
          <a:prstGeom prst="rect">
            <a:avLst/>
          </a:prstGeom>
        </p:spPr>
      </p:pic>
      <p:pic>
        <p:nvPicPr>
          <p:cNvPr id="6" name="Picture 5" descr="Figure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9811" r="67153" b="40673"/>
          <a:stretch/>
        </p:blipFill>
        <p:spPr>
          <a:xfrm>
            <a:off x="270263" y="1706082"/>
            <a:ext cx="4128662" cy="43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6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861" r="52789" b="67268"/>
          <a:stretch/>
        </p:blipFill>
        <p:spPr>
          <a:xfrm>
            <a:off x="249463" y="1750037"/>
            <a:ext cx="4207131" cy="43010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4350" y="2045234"/>
            <a:ext cx="31112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Events cluster near the trench and in the outer rise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Use amplitude/magnitude relationship from matched events</a:t>
            </a:r>
          </a:p>
        </p:txBody>
      </p:sp>
    </p:spTree>
    <p:extLst>
      <p:ext uri="{BB962C8B-B14F-4D97-AF65-F5344CB8AC3E}">
        <p14:creationId xmlns:p14="http://schemas.microsoft.com/office/powerpoint/2010/main" val="37807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861" r="52789" b="67268"/>
          <a:stretch/>
        </p:blipFill>
        <p:spPr>
          <a:xfrm>
            <a:off x="249463" y="1750037"/>
            <a:ext cx="4207131" cy="4301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5" name="Picture 4" descr="Figure8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3" t="52595" r="4764" b="833"/>
          <a:stretch/>
        </p:blipFill>
        <p:spPr>
          <a:xfrm>
            <a:off x="4554921" y="1779869"/>
            <a:ext cx="4430343" cy="427479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8" idx="2"/>
          </p:cNvCxnSpPr>
          <p:nvPr/>
        </p:nvCxnSpPr>
        <p:spPr>
          <a:xfrm>
            <a:off x="8439417" y="4548201"/>
            <a:ext cx="340516" cy="77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98900" y="3994203"/>
            <a:ext cx="6810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March 11</a:t>
            </a:r>
          </a:p>
          <a:p>
            <a:pPr algn="ctr"/>
            <a:r>
              <a:rPr lang="en-US" sz="1000" dirty="0" smtClean="0"/>
              <a:t>06:19:</a:t>
            </a:r>
            <a:r>
              <a:rPr lang="en-US" sz="1000" dirty="0"/>
              <a:t>0</a:t>
            </a:r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M 6.8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432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ck_all_2000_2060_no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34514" r="21737" b="11367"/>
          <a:stretch/>
        </p:blipFill>
        <p:spPr>
          <a:xfrm>
            <a:off x="5234305" y="1642531"/>
            <a:ext cx="3653109" cy="4168606"/>
          </a:xfrm>
          <a:prstGeom prst="rect">
            <a:avLst/>
          </a:prstGeom>
        </p:spPr>
      </p:pic>
      <p:pic>
        <p:nvPicPr>
          <p:cNvPr id="8" name="Picture 7" descr="rupture_speed.amp.none_u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30247" r="13965" b="26667"/>
          <a:stretch/>
        </p:blipFill>
        <p:spPr>
          <a:xfrm>
            <a:off x="207428" y="1642531"/>
            <a:ext cx="4626876" cy="3315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471" y="5052365"/>
            <a:ext cx="375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Estimated magnitude: 6.8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2532" y="1889667"/>
            <a:ext cx="179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Time </a:t>
            </a:r>
            <a:r>
              <a:rPr lang="en-US" sz="1000" dirty="0" err="1" smtClean="0"/>
              <a:t>w.r.t</a:t>
            </a:r>
            <a:r>
              <a:rPr lang="en-US" sz="1000" dirty="0" smtClean="0"/>
              <a:t>. March 11, 05:45:18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184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ck_all_2000_2060_jm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34815" r="21794" b="11358"/>
          <a:stretch/>
        </p:blipFill>
        <p:spPr>
          <a:xfrm>
            <a:off x="5254891" y="1667932"/>
            <a:ext cx="3630647" cy="4143882"/>
          </a:xfrm>
          <a:prstGeom prst="rect">
            <a:avLst/>
          </a:prstGeom>
        </p:spPr>
      </p:pic>
      <p:pic>
        <p:nvPicPr>
          <p:cNvPr id="9" name="Picture 8" descr="rupture_speed.amp.JMA_u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30000" r="13965" b="26328"/>
          <a:stretch/>
        </p:blipFill>
        <p:spPr>
          <a:xfrm>
            <a:off x="207428" y="1625597"/>
            <a:ext cx="4630999" cy="3363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471" y="5052365"/>
            <a:ext cx="3752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Estimated magnitude: 6.8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3 JMA events (M 4.7, 4.5, and 5.7)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2532" y="1889667"/>
            <a:ext cx="179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Time </a:t>
            </a:r>
            <a:r>
              <a:rPr lang="en-US" sz="1000" dirty="0" err="1" smtClean="0"/>
              <a:t>w.r.t</a:t>
            </a:r>
            <a:r>
              <a:rPr lang="en-US" sz="1000" dirty="0" smtClean="0"/>
              <a:t>. March 11, 05:45:18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184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ack_whole_high_freq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532" y="0"/>
            <a:ext cx="48466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Motivation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944015" y="1475612"/>
            <a:ext cx="319998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February 27, 2010 Mw 8.8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Maule, Chile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Dominant northern rupture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High rupture speed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Bilateral rupture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Weak </a:t>
            </a:r>
            <a:r>
              <a:rPr lang="en-US" dirty="0">
                <a:solidFill>
                  <a:srgbClr val="890916"/>
                </a:solidFill>
              </a:rPr>
              <a:t>s</a:t>
            </a:r>
            <a:r>
              <a:rPr lang="en-US" dirty="0" smtClean="0">
                <a:solidFill>
                  <a:srgbClr val="890916"/>
                </a:solidFill>
              </a:rPr>
              <a:t>outhern rupture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Low rupture speed</a:t>
            </a:r>
            <a:endParaRPr lang="en-US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8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upture_speed.amp.NEIC_un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0000" r="13326" b="27247"/>
          <a:stretch/>
        </p:blipFill>
        <p:spPr>
          <a:xfrm>
            <a:off x="190497" y="1625597"/>
            <a:ext cx="4688829" cy="3293536"/>
          </a:xfrm>
          <a:prstGeom prst="rect">
            <a:avLst/>
          </a:prstGeom>
        </p:spPr>
      </p:pic>
      <p:pic>
        <p:nvPicPr>
          <p:cNvPr id="9" name="Picture 8" descr="stack_all_2000_206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34691" r="21985" b="11482"/>
          <a:stretch/>
        </p:blipFill>
        <p:spPr>
          <a:xfrm>
            <a:off x="5254890" y="1659465"/>
            <a:ext cx="3621143" cy="4143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471" y="5052365"/>
            <a:ext cx="3752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Estimated magnitude: 6.8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3 JMA events (M 4.7, 4.5, and 5.7)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1 NEIC event (Mw 6.6)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2532" y="1889667"/>
            <a:ext cx="1793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Time </a:t>
            </a:r>
            <a:r>
              <a:rPr lang="en-US" sz="1000" dirty="0" err="1" smtClean="0"/>
              <a:t>w.r.t</a:t>
            </a:r>
            <a:r>
              <a:rPr lang="en-US" sz="1000" dirty="0" smtClean="0"/>
              <a:t>. March 11, 05:45:18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522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2167" r="57765" b="43688"/>
          <a:stretch/>
        </p:blipFill>
        <p:spPr>
          <a:xfrm>
            <a:off x="437395" y="1236077"/>
            <a:ext cx="5231217" cy="5430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6537" y="1614546"/>
            <a:ext cx="32620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Combining unmatched BP events with JMA catalogue reduces spatial gaps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Jump in the magnitude of completeness near the trench</a:t>
            </a:r>
          </a:p>
        </p:txBody>
      </p:sp>
    </p:spTree>
    <p:extLst>
      <p:ext uri="{BB962C8B-B14F-4D97-AF65-F5344CB8AC3E}">
        <p14:creationId xmlns:p14="http://schemas.microsoft.com/office/powerpoint/2010/main" val="113919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2167" r="57765" b="43688"/>
          <a:stretch/>
        </p:blipFill>
        <p:spPr>
          <a:xfrm>
            <a:off x="267567" y="1417638"/>
            <a:ext cx="4446184" cy="4615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Summary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6916" y="1619354"/>
            <a:ext cx="4317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600 events detected during the first 25 hours of the aftershock sequence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Unmatched events cluster near the trench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Expand back-projection analysis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Characteristics of unmatched events</a:t>
            </a:r>
          </a:p>
        </p:txBody>
      </p:sp>
    </p:spTree>
    <p:extLst>
      <p:ext uri="{BB962C8B-B14F-4D97-AF65-F5344CB8AC3E}">
        <p14:creationId xmlns:p14="http://schemas.microsoft.com/office/powerpoint/2010/main" val="90010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(Back-projection catalogue)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4" name="Picture 3" descr="Figure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7" t="1944" r="-1118" b="46464"/>
          <a:stretch/>
        </p:blipFill>
        <p:spPr>
          <a:xfrm>
            <a:off x="4767482" y="1757392"/>
            <a:ext cx="4376518" cy="4606106"/>
          </a:xfrm>
          <a:prstGeom prst="rect">
            <a:avLst/>
          </a:prstGeom>
        </p:spPr>
      </p:pic>
      <p:pic>
        <p:nvPicPr>
          <p:cNvPr id="5" name="Picture 4" descr="Figure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7106" r="48406" b="55639"/>
          <a:stretch/>
        </p:blipFill>
        <p:spPr>
          <a:xfrm>
            <a:off x="309520" y="1577805"/>
            <a:ext cx="4334500" cy="45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(Back-projection catalogue)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3" name="Picture 2" descr="Figure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7"/>
          <a:stretch/>
        </p:blipFill>
        <p:spPr>
          <a:xfrm>
            <a:off x="156634" y="1701806"/>
            <a:ext cx="8776761" cy="4038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5382" y="133247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90916"/>
                </a:solidFill>
              </a:rPr>
              <a:t>Strike Directions</a:t>
            </a:r>
            <a:endParaRPr lang="en-US" dirty="0">
              <a:solidFill>
                <a:srgbClr val="89091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1311" y="133247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90916"/>
                </a:solidFill>
              </a:rPr>
              <a:t>Dip Directions</a:t>
            </a:r>
            <a:endParaRPr lang="en-US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3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(JMA Comparison)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1965" y="5450204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300 in both catalogues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300 only in the back-projection catalogue</a:t>
            </a:r>
            <a:endParaRPr lang="en-US" dirty="0">
              <a:solidFill>
                <a:srgbClr val="890916"/>
              </a:solidFill>
            </a:endParaRPr>
          </a:p>
        </p:txBody>
      </p:sp>
      <p:pic>
        <p:nvPicPr>
          <p:cNvPr id="3" name="Picture 2" descr="Figure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5" t="35165" r="7880" b="34346"/>
          <a:stretch/>
        </p:blipFill>
        <p:spPr>
          <a:xfrm>
            <a:off x="3810268" y="1513667"/>
            <a:ext cx="3778021" cy="3731792"/>
          </a:xfrm>
          <a:prstGeom prst="rect">
            <a:avLst/>
          </a:prstGeom>
        </p:spPr>
      </p:pic>
      <p:pic>
        <p:nvPicPr>
          <p:cNvPr id="10" name="Picture 9" descr="Figure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7106" r="48406" b="55639"/>
          <a:stretch/>
        </p:blipFill>
        <p:spPr>
          <a:xfrm>
            <a:off x="739564" y="1368233"/>
            <a:ext cx="2562947" cy="2679183"/>
          </a:xfrm>
          <a:prstGeom prst="rect">
            <a:avLst/>
          </a:prstGeom>
        </p:spPr>
      </p:pic>
      <p:pic>
        <p:nvPicPr>
          <p:cNvPr id="11" name="Picture 10" descr="Figure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15995" r="49925" b="20223"/>
          <a:stretch/>
        </p:blipFill>
        <p:spPr>
          <a:xfrm>
            <a:off x="713455" y="4054801"/>
            <a:ext cx="2563038" cy="26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b="19135"/>
          <a:stretch/>
        </p:blipFill>
        <p:spPr>
          <a:xfrm>
            <a:off x="127000" y="1278467"/>
            <a:ext cx="8875059" cy="4563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JMA Events)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8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Depth Distribution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JMA Events)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3" name="Picture 2" descr="plot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49193" r="6669" b="1426"/>
          <a:stretch/>
        </p:blipFill>
        <p:spPr>
          <a:xfrm rot="5400000">
            <a:off x="1495665" y="1223972"/>
            <a:ext cx="5413475" cy="55819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99805" y="2052429"/>
            <a:ext cx="205267" cy="64138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99805" y="3346493"/>
            <a:ext cx="205267" cy="64138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71851" y="2170593"/>
            <a:ext cx="1472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JMA Events</a:t>
            </a:r>
          </a:p>
          <a:p>
            <a:r>
              <a:rPr lang="en-US" sz="1400" dirty="0" smtClean="0"/>
              <a:t>(M ≥ 4.5)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71851" y="3249213"/>
            <a:ext cx="1472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Unmatched JMA Events</a:t>
            </a:r>
          </a:p>
          <a:p>
            <a:r>
              <a:rPr lang="en-US" sz="1400" dirty="0" smtClean="0"/>
              <a:t>(M ≥ 4.5)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845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ure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5" t="861" r="6009" b="67268"/>
          <a:stretch/>
        </p:blipFill>
        <p:spPr>
          <a:xfrm>
            <a:off x="4622286" y="1979117"/>
            <a:ext cx="4075896" cy="4301027"/>
          </a:xfrm>
          <a:prstGeom prst="rect">
            <a:avLst/>
          </a:prstGeom>
        </p:spPr>
      </p:pic>
      <p:pic>
        <p:nvPicPr>
          <p:cNvPr id="9" name="Picture 8" descr="Figure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861" r="52789" b="67268"/>
          <a:stretch/>
        </p:blipFill>
        <p:spPr>
          <a:xfrm>
            <a:off x="405512" y="1973187"/>
            <a:ext cx="4207131" cy="43010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95551" y="161128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90916"/>
                </a:solidFill>
              </a:rPr>
              <a:t>2 degrees / 50 seconds</a:t>
            </a:r>
            <a:endParaRPr lang="en-US" dirty="0">
              <a:solidFill>
                <a:srgbClr val="89091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5335" y="1603855"/>
            <a:ext cx="251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90916"/>
                </a:solidFill>
              </a:rPr>
              <a:t>0.5 degrees / 30 seconds</a:t>
            </a:r>
            <a:endParaRPr lang="en-US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6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(Combined Catalogue)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3" name="Picture 2" descr="Figure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13333"/>
          <a:stretch/>
        </p:blipFill>
        <p:spPr>
          <a:xfrm>
            <a:off x="1913467" y="1689632"/>
            <a:ext cx="4969330" cy="5100633"/>
          </a:xfrm>
          <a:prstGeom prst="rect">
            <a:avLst/>
          </a:prstGeom>
        </p:spPr>
      </p:pic>
      <p:pic>
        <p:nvPicPr>
          <p:cNvPr id="11" name="Picture 10" descr="Figure1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2167" r="57765" b="43688"/>
          <a:stretch/>
        </p:blipFill>
        <p:spPr>
          <a:xfrm>
            <a:off x="1905001" y="1665838"/>
            <a:ext cx="2652269" cy="2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3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44015" y="1475612"/>
            <a:ext cx="3199985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February 27, 2010 Mw 8.8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Maule, Chile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Dominant northern rupture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High rupture speed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Bilateral rupture</a:t>
            </a:r>
            <a:endParaRPr lang="en-US" dirty="0">
              <a:solidFill>
                <a:srgbClr val="890916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Weak </a:t>
            </a:r>
            <a:r>
              <a:rPr lang="en-US" dirty="0">
                <a:solidFill>
                  <a:srgbClr val="890916"/>
                </a:solidFill>
              </a:rPr>
              <a:t>s</a:t>
            </a:r>
            <a:r>
              <a:rPr lang="en-US" dirty="0" smtClean="0">
                <a:solidFill>
                  <a:srgbClr val="890916"/>
                </a:solidFill>
              </a:rPr>
              <a:t>outhern rupture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Low rupture speed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90916"/>
                </a:solidFill>
              </a:rPr>
              <a:t>Southern rupture imaged in the presence of strong northern </a:t>
            </a:r>
            <a:r>
              <a:rPr lang="en-US" dirty="0" smtClean="0">
                <a:solidFill>
                  <a:srgbClr val="890916"/>
                </a:solidFill>
              </a:rPr>
              <a:t>rupture</a:t>
            </a:r>
            <a:endParaRPr lang="en-US" dirty="0">
              <a:solidFill>
                <a:srgbClr val="890916"/>
              </a:solidFill>
            </a:endParaRPr>
          </a:p>
        </p:txBody>
      </p:sp>
      <p:pic>
        <p:nvPicPr>
          <p:cNvPr id="4" name="stack_south_high_freq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553" y="0"/>
            <a:ext cx="48466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Motivation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ure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7106" r="48406" b="55639"/>
          <a:stretch/>
        </p:blipFill>
        <p:spPr>
          <a:xfrm>
            <a:off x="665829" y="2135524"/>
            <a:ext cx="3782413" cy="3953955"/>
          </a:xfrm>
          <a:prstGeom prst="rect">
            <a:avLst/>
          </a:prstGeom>
        </p:spPr>
      </p:pic>
      <p:pic>
        <p:nvPicPr>
          <p:cNvPr id="9" name="Picture 8" descr="xy_neic_1stda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27496" r="6669" b="10404"/>
          <a:stretch/>
        </p:blipFill>
        <p:spPr>
          <a:xfrm>
            <a:off x="4695339" y="2097835"/>
            <a:ext cx="3870375" cy="3990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(NEIC Comparison)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6260" y="1673860"/>
            <a:ext cx="78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NEIC</a:t>
            </a:r>
            <a:endParaRPr lang="en-US" sz="2400" dirty="0">
              <a:solidFill>
                <a:srgbClr val="89091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9424" y="1673860"/>
            <a:ext cx="22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Back-projection</a:t>
            </a:r>
            <a:endParaRPr lang="en-US" sz="2400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6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t="29494" r="65788" b="32053"/>
          <a:stretch/>
        </p:blipFill>
        <p:spPr>
          <a:xfrm>
            <a:off x="500522" y="1651636"/>
            <a:ext cx="4635596" cy="4827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NEIC Comparison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9757" y="1909582"/>
            <a:ext cx="326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409 of 600 BP events are matched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No Spatial Distinction</a:t>
            </a:r>
          </a:p>
        </p:txBody>
      </p:sp>
    </p:spTree>
    <p:extLst>
      <p:ext uri="{BB962C8B-B14F-4D97-AF65-F5344CB8AC3E}">
        <p14:creationId xmlns:p14="http://schemas.microsoft.com/office/powerpoint/2010/main" val="128562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29494" r="37208" b="32053"/>
          <a:stretch/>
        </p:blipFill>
        <p:spPr>
          <a:xfrm>
            <a:off x="493138" y="1651636"/>
            <a:ext cx="4623445" cy="4827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NEIC Comparison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9757" y="1909582"/>
            <a:ext cx="32620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191 of 600 BP events are unmatched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No Spatial Distinction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Unmatched events decrease with time</a:t>
            </a:r>
          </a:p>
        </p:txBody>
      </p:sp>
    </p:spTree>
    <p:extLst>
      <p:ext uri="{BB962C8B-B14F-4D97-AF65-F5344CB8AC3E}">
        <p14:creationId xmlns:p14="http://schemas.microsoft.com/office/powerpoint/2010/main" val="885390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2" t="29494" r="37208" b="32053"/>
          <a:stretch/>
        </p:blipFill>
        <p:spPr>
          <a:xfrm>
            <a:off x="93686" y="1629485"/>
            <a:ext cx="4223863" cy="4409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3" name="Picture 2" descr="Figure13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4"/>
          <a:stretch/>
        </p:blipFill>
        <p:spPr>
          <a:xfrm>
            <a:off x="4518928" y="1546335"/>
            <a:ext cx="4536616" cy="464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(Waveform Matching Catalogue)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3" name="Picture 2" descr="Figure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25308" r="20036" b="25432"/>
          <a:stretch/>
        </p:blipFill>
        <p:spPr>
          <a:xfrm>
            <a:off x="2209795" y="1591732"/>
            <a:ext cx="4826001" cy="5027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434667"/>
            <a:ext cx="164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Lengline</a:t>
            </a:r>
            <a:r>
              <a:rPr lang="en-US" sz="1400" dirty="0" smtClean="0"/>
              <a:t> et al.,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445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15995" r="49925" b="20223"/>
          <a:stretch/>
        </p:blipFill>
        <p:spPr>
          <a:xfrm>
            <a:off x="1373855" y="1828068"/>
            <a:ext cx="3629649" cy="3784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(JMA catalogue</a:t>
            </a:r>
            <a:r>
              <a:rPr lang="en-US" dirty="0" smtClean="0">
                <a:solidFill>
                  <a:srgbClr val="376092"/>
                </a:solidFill>
              </a:rPr>
              <a:t>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4" name="Picture 3" descr="Figure5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4"/>
          <a:stretch/>
        </p:blipFill>
        <p:spPr>
          <a:xfrm>
            <a:off x="5156200" y="1397398"/>
            <a:ext cx="2438400" cy="496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1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0_15_shado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72" y="1385577"/>
            <a:ext cx="70993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5760" y="4144231"/>
            <a:ext cx="147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Depth=15 Km</a:t>
            </a:r>
            <a:endParaRPr lang="en-US" sz="14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Characteristics of Undetected Events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2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0_30__less_shado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72" y="1385577"/>
            <a:ext cx="70993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5760" y="4263953"/>
            <a:ext cx="147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Depth=30 Km</a:t>
            </a:r>
            <a:endParaRPr lang="en-US" sz="1400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Characteristics of Undetected Events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2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tected.pdf"/>
          <p:cNvPicPr>
            <a:picLocks noChangeAspect="1"/>
          </p:cNvPicPr>
          <p:nvPr/>
        </p:nvPicPr>
        <p:blipFill>
          <a:blip r:embed="rId2"/>
          <a:srcRect l="12882" t="33632" r="17862" b="10061"/>
          <a:stretch>
            <a:fillRect/>
          </a:stretch>
        </p:blipFill>
        <p:spPr>
          <a:xfrm>
            <a:off x="285092" y="1395967"/>
            <a:ext cx="4439308" cy="510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Characteristics of </a:t>
            </a:r>
            <a:r>
              <a:rPr lang="en-US" dirty="0" smtClean="0">
                <a:solidFill>
                  <a:srgbClr val="376092"/>
                </a:solidFill>
              </a:rPr>
              <a:t>Unmatched </a:t>
            </a:r>
            <a:r>
              <a:rPr lang="en-US" dirty="0" smtClean="0">
                <a:solidFill>
                  <a:srgbClr val="376092"/>
                </a:solidFill>
              </a:rPr>
              <a:t>Events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000" y="3297535"/>
            <a:ext cx="1652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March 11, 2011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18:11:24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 6.1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4762500" y="1491182"/>
            <a:ext cx="4221928" cy="5128046"/>
            <a:chOff x="4762500" y="1491182"/>
            <a:chExt cx="4221928" cy="5128046"/>
          </a:xfrm>
        </p:grpSpPr>
        <p:pic>
          <p:nvPicPr>
            <p:cNvPr id="8" name="Picture 7" descr="110311_181124.png"/>
            <p:cNvPicPr>
              <a:picLocks noChangeAspect="1"/>
            </p:cNvPicPr>
            <p:nvPr/>
          </p:nvPicPr>
          <p:blipFill>
            <a:blip r:embed="rId3"/>
            <a:srcRect l="2549" t="4005" r="3987" b="3333"/>
            <a:stretch>
              <a:fillRect/>
            </a:stretch>
          </p:blipFill>
          <p:spPr>
            <a:xfrm>
              <a:off x="5181600" y="1491182"/>
              <a:ext cx="3694720" cy="474037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81600" y="6182045"/>
              <a:ext cx="3694720" cy="131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93128" y="1491183"/>
              <a:ext cx="309122" cy="4365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13778" y="40830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03800" y="2044700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8900" y="6091855"/>
              <a:ext cx="421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-20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64978" y="6090366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3739" y="6091855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17771" y="6091855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40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99339" y="6311451"/>
              <a:ext cx="7657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Time (</a:t>
              </a:r>
              <a:r>
                <a:rPr lang="en-US" sz="1400" dirty="0" err="1" smtClean="0"/>
                <a:t>s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408834" y="3536901"/>
              <a:ext cx="10151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Distance (</a:t>
              </a:r>
              <a:r>
                <a:rPr lang="en-US" sz="1400" dirty="0" err="1" smtClean="0"/>
                <a:t>˚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984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proj_un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184" y="-1464249"/>
            <a:ext cx="6138534" cy="8686800"/>
          </a:xfrm>
          <a:prstGeom prst="rect">
            <a:avLst/>
          </a:prstGeom>
        </p:spPr>
      </p:pic>
      <p:pic>
        <p:nvPicPr>
          <p:cNvPr id="7" name="Picture 6" descr="110311_072307_und.png"/>
          <p:cNvPicPr>
            <a:picLocks noChangeAspect="1"/>
          </p:cNvPicPr>
          <p:nvPr/>
        </p:nvPicPr>
        <p:blipFill>
          <a:blip r:embed="rId4"/>
          <a:srcRect t="8254" r="6786" b="1885"/>
          <a:stretch>
            <a:fillRect/>
          </a:stretch>
        </p:blipFill>
        <p:spPr>
          <a:xfrm>
            <a:off x="4803588" y="1391722"/>
            <a:ext cx="4116474" cy="513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1700" y="3244165"/>
            <a:ext cx="1652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March 11, 2011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07:23:30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Characteristics of </a:t>
            </a:r>
            <a:r>
              <a:rPr lang="en-US" dirty="0" smtClean="0">
                <a:solidFill>
                  <a:srgbClr val="376092"/>
                </a:solidFill>
              </a:rPr>
              <a:t>Unmatched </a:t>
            </a:r>
            <a:r>
              <a:rPr lang="en-US" dirty="0" smtClean="0">
                <a:solidFill>
                  <a:srgbClr val="376092"/>
                </a:solidFill>
              </a:rPr>
              <a:t>Events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4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78061" y="1393779"/>
            <a:ext cx="36659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March 11, 2011 Mw 9.0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Tohoku, Japan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(Aftershocks) 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Image aftershocks during high noise levels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Seismic waves from the </a:t>
            </a:r>
            <a:r>
              <a:rPr lang="en-US" dirty="0" err="1" smtClean="0">
                <a:solidFill>
                  <a:srgbClr val="890916"/>
                </a:solidFill>
              </a:rPr>
              <a:t>mainshock</a:t>
            </a:r>
            <a:endParaRPr lang="en-US" dirty="0" smtClean="0">
              <a:solidFill>
                <a:srgbClr val="890916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Large aftershocks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JMA Catalogue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First day of aftershocks 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2472 events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xy_jma_1stda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7496" r="6187" b="10404"/>
          <a:stretch/>
        </p:blipFill>
        <p:spPr>
          <a:xfrm>
            <a:off x="383062" y="1657554"/>
            <a:ext cx="4792261" cy="4879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2080" y="1203274"/>
            <a:ext cx="105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JMA</a:t>
            </a:r>
            <a:endParaRPr lang="en-US" sz="2800" dirty="0">
              <a:solidFill>
                <a:srgbClr val="8909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2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861" r="52789" b="67268"/>
          <a:stretch/>
        </p:blipFill>
        <p:spPr>
          <a:xfrm>
            <a:off x="249463" y="1750037"/>
            <a:ext cx="4207131" cy="43010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(Unmatched BP Events)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4350" y="2045234"/>
            <a:ext cx="311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Events cluster near the trench and in the outer rise</a:t>
            </a:r>
          </a:p>
        </p:txBody>
      </p:sp>
    </p:spTree>
    <p:extLst>
      <p:ext uri="{BB962C8B-B14F-4D97-AF65-F5344CB8AC3E}">
        <p14:creationId xmlns:p14="http://schemas.microsoft.com/office/powerpoint/2010/main" val="293548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 descr="mypost_singl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51999" r="18953" b="37714"/>
          <a:stretch/>
        </p:blipFill>
        <p:spPr>
          <a:xfrm>
            <a:off x="504106" y="4566580"/>
            <a:ext cx="4370984" cy="2291420"/>
          </a:xfrm>
          <a:prstGeom prst="rect">
            <a:avLst/>
          </a:prstGeom>
        </p:spPr>
      </p:pic>
      <p:pic>
        <p:nvPicPr>
          <p:cNvPr id="6" name="Picture 5" descr="xy_jma_1stda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7496" r="6187" b="10404"/>
          <a:stretch/>
        </p:blipFill>
        <p:spPr>
          <a:xfrm>
            <a:off x="1045018" y="1164244"/>
            <a:ext cx="3265588" cy="33253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2261" y="1393779"/>
            <a:ext cx="36659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March 11, 2011 Mw 9.0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Tohoku, Japan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(Aftershocks) 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Image aftershocks during high noise levels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Seismic waves from the </a:t>
            </a:r>
            <a:r>
              <a:rPr lang="en-US" dirty="0" err="1" smtClean="0">
                <a:solidFill>
                  <a:srgbClr val="890916"/>
                </a:solidFill>
              </a:rPr>
              <a:t>mainshock</a:t>
            </a:r>
            <a:endParaRPr lang="en-US" dirty="0" smtClean="0">
              <a:solidFill>
                <a:srgbClr val="890916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Large aftershocks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JMA Catalogue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First day of aftershocks 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2472 events (JMA)</a:t>
            </a:r>
          </a:p>
        </p:txBody>
      </p:sp>
    </p:spTree>
    <p:extLst>
      <p:ext uri="{BB962C8B-B14F-4D97-AF65-F5344CB8AC3E}">
        <p14:creationId xmlns:p14="http://schemas.microsoft.com/office/powerpoint/2010/main" val="222064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xy_cmt_7day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27683" r="7155" b="10591"/>
          <a:stretch/>
        </p:blipFill>
        <p:spPr>
          <a:xfrm>
            <a:off x="218096" y="1241211"/>
            <a:ext cx="5182990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88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Implications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670"/>
            <a:ext cx="4238313" cy="3259035"/>
          </a:xfrm>
        </p:spPr>
        <p:txBody>
          <a:bodyPr>
            <a:normAutofit/>
          </a:bodyPr>
          <a:lstStyle/>
          <a:p>
            <a:r>
              <a:rPr lang="en-US" dirty="0" smtClean="0"/>
              <a:t>Seismic and Tsunami Hazards</a:t>
            </a:r>
          </a:p>
          <a:p>
            <a:r>
              <a:rPr lang="en-US" dirty="0" err="1" smtClean="0"/>
              <a:t>Mainshock</a:t>
            </a:r>
            <a:r>
              <a:rPr lang="en-US" dirty="0" smtClean="0"/>
              <a:t> Rupture Behavior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2012GL052220.pdf"/>
          <p:cNvPicPr>
            <a:picLocks noChangeAspect="1"/>
          </p:cNvPicPr>
          <p:nvPr/>
        </p:nvPicPr>
        <p:blipFill>
          <a:blip r:embed="rId2"/>
          <a:srcRect l="11899" t="6802" r="53115" b="55409"/>
          <a:stretch>
            <a:fillRect/>
          </a:stretch>
        </p:blipFill>
        <p:spPr>
          <a:xfrm>
            <a:off x="4695513" y="578119"/>
            <a:ext cx="4168255" cy="5826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518" y="6404470"/>
            <a:ext cx="236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Kato and Igarashi,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7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Plate Interface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4" name="Picture 3" descr="Figure1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4" y="1619599"/>
            <a:ext cx="8306933" cy="42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2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376092"/>
                </a:solidFill>
              </a:rPr>
              <a:t>Back-Projection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6469063" y="1296988"/>
            <a:ext cx="1482725" cy="1490662"/>
            <a:chOff x="6419090" y="2621574"/>
            <a:chExt cx="1024124" cy="1030565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6757906" y="2849857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7215144" y="2849857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987073" y="2849857"/>
              <a:ext cx="108552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528739" y="2849857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67555" y="2621574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105494" y="2621574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6647160" y="2621574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419090" y="3082530"/>
              <a:ext cx="109649" cy="10865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649353" y="3082530"/>
              <a:ext cx="108552" cy="10865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867555" y="3082530"/>
              <a:ext cx="109649" cy="10865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7105494" y="3082530"/>
              <a:ext cx="109649" cy="10865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333565" y="3082530"/>
              <a:ext cx="109649" cy="10865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757906" y="3310813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6528739" y="3310813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6987073" y="3310813"/>
              <a:ext cx="108552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7215144" y="3310813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6647160" y="3542388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6867555" y="3542388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7105494" y="3542388"/>
              <a:ext cx="109649" cy="10975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</p:grpSp>
      <p:grpSp>
        <p:nvGrpSpPr>
          <p:cNvPr id="3" name="Group 23"/>
          <p:cNvGrpSpPr>
            <a:grpSpLocks noChangeAspect="1"/>
          </p:cNvGrpSpPr>
          <p:nvPr/>
        </p:nvGrpSpPr>
        <p:grpSpPr bwMode="auto">
          <a:xfrm>
            <a:off x="1235075" y="3549650"/>
            <a:ext cx="1303338" cy="2030413"/>
            <a:chOff x="2547867" y="4400021"/>
            <a:chExt cx="921178" cy="1436062"/>
          </a:xfrm>
        </p:grpSpPr>
        <p:sp>
          <p:nvSpPr>
            <p:cNvPr id="22540" name="TextBox 24"/>
            <p:cNvSpPr txBox="1">
              <a:spLocks noChangeArrowheads="1"/>
            </p:cNvSpPr>
            <p:nvPr/>
          </p:nvSpPr>
          <p:spPr bwMode="auto">
            <a:xfrm>
              <a:off x="2555721" y="4401144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1" name="TextBox 25"/>
            <p:cNvSpPr txBox="1">
              <a:spLocks noChangeArrowheads="1"/>
            </p:cNvSpPr>
            <p:nvPr/>
          </p:nvSpPr>
          <p:spPr bwMode="auto">
            <a:xfrm>
              <a:off x="2784613" y="4400021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2" name="TextBox 26"/>
            <p:cNvSpPr txBox="1">
              <a:spLocks noChangeArrowheads="1"/>
            </p:cNvSpPr>
            <p:nvPr/>
          </p:nvSpPr>
          <p:spPr bwMode="auto">
            <a:xfrm>
              <a:off x="3014627" y="4405635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3" name="TextBox 27"/>
            <p:cNvSpPr txBox="1">
              <a:spLocks noChangeArrowheads="1"/>
            </p:cNvSpPr>
            <p:nvPr/>
          </p:nvSpPr>
          <p:spPr bwMode="auto">
            <a:xfrm>
              <a:off x="3234543" y="4405635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4" name="TextBox 28"/>
            <p:cNvSpPr txBox="1">
              <a:spLocks noChangeArrowheads="1"/>
            </p:cNvSpPr>
            <p:nvPr/>
          </p:nvSpPr>
          <p:spPr bwMode="auto">
            <a:xfrm>
              <a:off x="2550111" y="4625704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5" name="TextBox 29"/>
            <p:cNvSpPr txBox="1">
              <a:spLocks noChangeArrowheads="1"/>
            </p:cNvSpPr>
            <p:nvPr/>
          </p:nvSpPr>
          <p:spPr bwMode="auto">
            <a:xfrm>
              <a:off x="2556843" y="4845773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6" name="TextBox 30"/>
            <p:cNvSpPr txBox="1">
              <a:spLocks noChangeArrowheads="1"/>
            </p:cNvSpPr>
            <p:nvPr/>
          </p:nvSpPr>
          <p:spPr bwMode="auto">
            <a:xfrm>
              <a:off x="2547867" y="5092789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7" name="TextBox 31"/>
            <p:cNvSpPr txBox="1">
              <a:spLocks noChangeArrowheads="1"/>
            </p:cNvSpPr>
            <p:nvPr/>
          </p:nvSpPr>
          <p:spPr bwMode="auto">
            <a:xfrm>
              <a:off x="2556843" y="5325208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8" name="TextBox 32"/>
            <p:cNvSpPr txBox="1">
              <a:spLocks noChangeArrowheads="1"/>
            </p:cNvSpPr>
            <p:nvPr/>
          </p:nvSpPr>
          <p:spPr bwMode="auto">
            <a:xfrm>
              <a:off x="2553477" y="5546400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49" name="TextBox 33"/>
            <p:cNvSpPr txBox="1">
              <a:spLocks noChangeArrowheads="1"/>
            </p:cNvSpPr>
            <p:nvPr/>
          </p:nvSpPr>
          <p:spPr bwMode="auto">
            <a:xfrm>
              <a:off x="2784613" y="4625704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0" name="TextBox 34"/>
            <p:cNvSpPr txBox="1">
              <a:spLocks noChangeArrowheads="1"/>
            </p:cNvSpPr>
            <p:nvPr/>
          </p:nvSpPr>
          <p:spPr bwMode="auto">
            <a:xfrm>
              <a:off x="3014627" y="4625704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1" name="TextBox 35"/>
            <p:cNvSpPr txBox="1">
              <a:spLocks noChangeArrowheads="1"/>
            </p:cNvSpPr>
            <p:nvPr/>
          </p:nvSpPr>
          <p:spPr bwMode="auto">
            <a:xfrm>
              <a:off x="3234543" y="4625704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2" name="TextBox 36"/>
            <p:cNvSpPr txBox="1">
              <a:spLocks noChangeArrowheads="1"/>
            </p:cNvSpPr>
            <p:nvPr/>
          </p:nvSpPr>
          <p:spPr bwMode="auto">
            <a:xfrm>
              <a:off x="2784613" y="4845773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3" name="TextBox 37"/>
            <p:cNvSpPr txBox="1">
              <a:spLocks noChangeArrowheads="1"/>
            </p:cNvSpPr>
            <p:nvPr/>
          </p:nvSpPr>
          <p:spPr bwMode="auto">
            <a:xfrm>
              <a:off x="3014627" y="4845773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 dirty="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4" name="TextBox 38"/>
            <p:cNvSpPr txBox="1">
              <a:spLocks noChangeArrowheads="1"/>
            </p:cNvSpPr>
            <p:nvPr/>
          </p:nvSpPr>
          <p:spPr bwMode="auto">
            <a:xfrm>
              <a:off x="3234543" y="4845773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5" name="TextBox 39"/>
            <p:cNvSpPr txBox="1">
              <a:spLocks noChangeArrowheads="1"/>
            </p:cNvSpPr>
            <p:nvPr/>
          </p:nvSpPr>
          <p:spPr bwMode="auto">
            <a:xfrm>
              <a:off x="2784613" y="5092789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6" name="TextBox 40"/>
            <p:cNvSpPr txBox="1">
              <a:spLocks noChangeArrowheads="1"/>
            </p:cNvSpPr>
            <p:nvPr/>
          </p:nvSpPr>
          <p:spPr bwMode="auto">
            <a:xfrm>
              <a:off x="3014627" y="5092789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7" name="TextBox 41"/>
            <p:cNvSpPr txBox="1">
              <a:spLocks noChangeArrowheads="1"/>
            </p:cNvSpPr>
            <p:nvPr/>
          </p:nvSpPr>
          <p:spPr bwMode="auto">
            <a:xfrm>
              <a:off x="3234543" y="5092789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8" name="TextBox 42"/>
            <p:cNvSpPr txBox="1">
              <a:spLocks noChangeArrowheads="1"/>
            </p:cNvSpPr>
            <p:nvPr/>
          </p:nvSpPr>
          <p:spPr bwMode="auto">
            <a:xfrm>
              <a:off x="3014627" y="5325208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59" name="TextBox 43"/>
            <p:cNvSpPr txBox="1">
              <a:spLocks noChangeArrowheads="1"/>
            </p:cNvSpPr>
            <p:nvPr/>
          </p:nvSpPr>
          <p:spPr bwMode="auto">
            <a:xfrm>
              <a:off x="3234543" y="5325208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60" name="TextBox 44"/>
            <p:cNvSpPr txBox="1">
              <a:spLocks noChangeArrowheads="1"/>
            </p:cNvSpPr>
            <p:nvPr/>
          </p:nvSpPr>
          <p:spPr bwMode="auto">
            <a:xfrm>
              <a:off x="2784613" y="5546400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61" name="TextBox 45"/>
            <p:cNvSpPr txBox="1">
              <a:spLocks noChangeArrowheads="1"/>
            </p:cNvSpPr>
            <p:nvPr/>
          </p:nvSpPr>
          <p:spPr bwMode="auto">
            <a:xfrm>
              <a:off x="3019115" y="5546400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62" name="TextBox 46"/>
            <p:cNvSpPr txBox="1">
              <a:spLocks noChangeArrowheads="1"/>
            </p:cNvSpPr>
            <p:nvPr/>
          </p:nvSpPr>
          <p:spPr bwMode="auto">
            <a:xfrm>
              <a:off x="3234543" y="5546400"/>
              <a:ext cx="234502" cy="289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  <p:sp>
          <p:nvSpPr>
            <p:cNvPr id="22563" name="TextBox 47"/>
            <p:cNvSpPr txBox="1">
              <a:spLocks noChangeArrowheads="1"/>
            </p:cNvSpPr>
            <p:nvPr/>
          </p:nvSpPr>
          <p:spPr bwMode="auto">
            <a:xfrm>
              <a:off x="2784613" y="5325209"/>
              <a:ext cx="234502" cy="289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sz="2000">
                  <a:latin typeface="Calibri" pitchFamily="-105" charset="0"/>
                </a:rPr>
                <a:t>+</a:t>
              </a:r>
            </a:p>
          </p:txBody>
        </p:sp>
      </p:grpSp>
      <p:sp>
        <p:nvSpPr>
          <p:cNvPr id="50" name="5-Point Star 49"/>
          <p:cNvSpPr/>
          <p:nvPr/>
        </p:nvSpPr>
        <p:spPr>
          <a:xfrm>
            <a:off x="1603375" y="4979988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>
              <a:defRPr/>
            </a:pPr>
            <a:endParaRPr lang="en-US" sz="1800">
              <a:solidFill>
                <a:srgbClr val="FFFFFF"/>
              </a:solidFill>
              <a:latin typeface="Calibri" pitchFamily="-107" charset="0"/>
            </a:endParaRPr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328613" y="5624513"/>
            <a:ext cx="3368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dirty="0" smtClean="0">
                <a:latin typeface="Calibri" pitchFamily="-105" charset="0"/>
                <a:ea typeface="Calibri" pitchFamily="-105" charset="0"/>
                <a:cs typeface="Calibri" pitchFamily="-105" charset="0"/>
              </a:rPr>
              <a:t>Time-reverse data to a grid </a:t>
            </a:r>
            <a:r>
              <a:rPr lang="en-US" sz="1800" dirty="0">
                <a:latin typeface="Calibri" pitchFamily="-105" charset="0"/>
                <a:ea typeface="Calibri" pitchFamily="-105" charset="0"/>
                <a:cs typeface="Calibri" pitchFamily="-105" charset="0"/>
              </a:rPr>
              <a:t>of possible source locations</a:t>
            </a: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6744533" y="894771"/>
            <a:ext cx="1835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dirty="0">
                <a:latin typeface="Calibri" pitchFamily="-105" charset="0"/>
              </a:rPr>
              <a:t>Array of stations</a:t>
            </a:r>
          </a:p>
        </p:txBody>
      </p:sp>
      <p:sp>
        <p:nvSpPr>
          <p:cNvPr id="53" name="Arc 52"/>
          <p:cNvSpPr>
            <a:spLocks noChangeAspect="1"/>
          </p:cNvSpPr>
          <p:nvPr/>
        </p:nvSpPr>
        <p:spPr>
          <a:xfrm rot="757578">
            <a:off x="2519363" y="942975"/>
            <a:ext cx="5203825" cy="5211763"/>
          </a:xfrm>
          <a:prstGeom prst="arc">
            <a:avLst>
              <a:gd name="adj1" fmla="val 17510753"/>
              <a:gd name="adj2" fmla="val 201281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>
              <a:defRPr/>
            </a:pPr>
            <a:endParaRPr lang="en-US" sz="1800">
              <a:latin typeface="Calibri" pitchFamily="-107" charset="0"/>
            </a:endParaRPr>
          </a:p>
        </p:txBody>
      </p:sp>
      <p:cxnSp>
        <p:nvCxnSpPr>
          <p:cNvPr id="55" name="Straight Arrow Connector 54"/>
          <p:cNvCxnSpPr>
            <a:stCxn id="50" idx="4"/>
          </p:cNvCxnSpPr>
          <p:nvPr/>
        </p:nvCxnSpPr>
        <p:spPr>
          <a:xfrm flipV="1">
            <a:off x="1831975" y="2787650"/>
            <a:ext cx="5789613" cy="2279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4"/>
          </p:cNvCxnSpPr>
          <p:nvPr/>
        </p:nvCxnSpPr>
        <p:spPr>
          <a:xfrm flipV="1">
            <a:off x="1831975" y="1560513"/>
            <a:ext cx="4953000" cy="3506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7443788" y="3084281"/>
            <a:ext cx="12255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dirty="0" err="1">
                <a:latin typeface="Calibri" pitchFamily="-105" charset="0"/>
              </a:rPr>
              <a:t>Wavefront</a:t>
            </a:r>
            <a:endParaRPr lang="en-US" sz="1800" dirty="0">
              <a:latin typeface="Calibri" pitchFamily="-105" charset="0"/>
            </a:endParaRPr>
          </a:p>
        </p:txBody>
      </p:sp>
      <p:pic>
        <p:nvPicPr>
          <p:cNvPr id="57" name="Picture 4" descr="WaterRip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3" y="947941"/>
            <a:ext cx="3506315" cy="26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>
      <p:transition xmlns:p14="http://schemas.microsoft.com/office/powerpoint/2010/main" spd="slow" advTm="8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76092"/>
                </a:solidFill>
              </a:rPr>
              <a:t>Back-Projection</a:t>
            </a:r>
            <a:endParaRPr lang="en-US" sz="3600" dirty="0">
              <a:solidFill>
                <a:srgbClr val="376092"/>
              </a:solidFill>
            </a:endParaRPr>
          </a:p>
        </p:txBody>
      </p:sp>
      <p:pic>
        <p:nvPicPr>
          <p:cNvPr id="3" name="Picture 2" descr="lowamp_de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6738" r="7511" b="28719"/>
          <a:stretch/>
        </p:blipFill>
        <p:spPr>
          <a:xfrm>
            <a:off x="81963" y="2264305"/>
            <a:ext cx="9004258" cy="342217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118699"/>
              </p:ext>
            </p:extLst>
          </p:nvPr>
        </p:nvGraphicFramePr>
        <p:xfrm>
          <a:off x="4017434" y="1654704"/>
          <a:ext cx="1360170" cy="38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4" imgW="1600200" imgH="457200" progId="Equation.3">
                  <p:embed/>
                </p:oleObj>
              </mc:Choice>
              <mc:Fallback>
                <p:oleObj name="Equation" r:id="rId4" imgW="1600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7434" y="1654704"/>
                        <a:ext cx="1360170" cy="388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730858"/>
              </p:ext>
            </p:extLst>
          </p:nvPr>
        </p:nvGraphicFramePr>
        <p:xfrm>
          <a:off x="6292851" y="1561571"/>
          <a:ext cx="2633980" cy="582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6" imgW="3098800" imgH="685800" progId="Equation.3">
                  <p:embed/>
                </p:oleObj>
              </mc:Choice>
              <mc:Fallback>
                <p:oleObj name="Equation" r:id="rId6" imgW="30988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2851" y="1561571"/>
                        <a:ext cx="2633980" cy="582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46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5" name="Picture 4" descr="Figur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4444" r="2560" b="58471"/>
          <a:stretch/>
        </p:blipFill>
        <p:spPr>
          <a:xfrm>
            <a:off x="134698" y="2116816"/>
            <a:ext cx="4844107" cy="2434338"/>
          </a:xfrm>
          <a:prstGeom prst="rect">
            <a:avLst/>
          </a:prstGeom>
        </p:spPr>
      </p:pic>
      <p:pic>
        <p:nvPicPr>
          <p:cNvPr id="7" name="Picture 6" descr="aftershock_map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6239" r="6394" b="3153"/>
          <a:stretch/>
        </p:blipFill>
        <p:spPr>
          <a:xfrm rot="5400000">
            <a:off x="5068956" y="1500665"/>
            <a:ext cx="3937668" cy="37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9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dirty="0" smtClean="0">
                <a:solidFill>
                  <a:srgbClr val="376092"/>
                </a:solidFill>
              </a:rPr>
              <a:t>(JMA Comparison)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3" name="Picture 2" descr="Figure7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4038"/>
          <a:stretch/>
        </p:blipFill>
        <p:spPr>
          <a:xfrm>
            <a:off x="240530" y="1955800"/>
            <a:ext cx="8649697" cy="29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3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76092"/>
                </a:solidFill>
              </a:rPr>
              <a:t>Motivation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4818764" y="2853980"/>
            <a:ext cx="240537" cy="211682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183468" y="3525962"/>
            <a:ext cx="240537" cy="211682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6183468" y="4501938"/>
            <a:ext cx="240537" cy="211682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5248642" y="5404845"/>
            <a:ext cx="240537" cy="211682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771799" y="5011115"/>
            <a:ext cx="327130" cy="327144"/>
          </a:xfrm>
          <a:prstGeom prst="star5">
            <a:avLst>
              <a:gd name="adj" fmla="val 1643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ypost_revised2.jp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5613" r="17811" b="84847"/>
          <a:stretch/>
        </p:blipFill>
        <p:spPr>
          <a:xfrm>
            <a:off x="5248642" y="2726366"/>
            <a:ext cx="2350008" cy="412937"/>
          </a:xfrm>
          <a:prstGeom prst="rect">
            <a:avLst/>
          </a:prstGeom>
        </p:spPr>
      </p:pic>
      <p:pic>
        <p:nvPicPr>
          <p:cNvPr id="15" name="Picture 14" descr="mypost_revised2.jp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8202" r="17811" b="72242"/>
          <a:stretch/>
        </p:blipFill>
        <p:spPr>
          <a:xfrm>
            <a:off x="6666333" y="3409984"/>
            <a:ext cx="2350008" cy="413603"/>
          </a:xfrm>
          <a:prstGeom prst="rect">
            <a:avLst/>
          </a:prstGeom>
        </p:spPr>
      </p:pic>
      <p:pic>
        <p:nvPicPr>
          <p:cNvPr id="16" name="Picture 15" descr="mypost_revised2.jp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30238" r="17811" b="60642"/>
          <a:stretch/>
        </p:blipFill>
        <p:spPr>
          <a:xfrm>
            <a:off x="6666333" y="4400916"/>
            <a:ext cx="2350008" cy="394718"/>
          </a:xfrm>
          <a:prstGeom prst="rect">
            <a:avLst/>
          </a:prstGeom>
        </p:spPr>
      </p:pic>
      <p:pic>
        <p:nvPicPr>
          <p:cNvPr id="17" name="Picture 16" descr="mypost_revised2.jp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42655" r="17811" b="47539"/>
          <a:stretch/>
        </p:blipFill>
        <p:spPr>
          <a:xfrm>
            <a:off x="5741129" y="5280294"/>
            <a:ext cx="2350008" cy="424415"/>
          </a:xfrm>
          <a:prstGeom prst="rect">
            <a:avLst/>
          </a:prstGeom>
        </p:spPr>
      </p:pic>
      <p:pic>
        <p:nvPicPr>
          <p:cNvPr id="18" name="Picture 17" descr="mypost_revised2.jp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60099" r="17811" b="4042"/>
          <a:stretch/>
        </p:blipFill>
        <p:spPr>
          <a:xfrm>
            <a:off x="1224008" y="4510999"/>
            <a:ext cx="2505189" cy="1654519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42588" y="2108312"/>
            <a:ext cx="2579224" cy="2001322"/>
            <a:chOff x="1235075" y="942975"/>
            <a:chExt cx="6716713" cy="5211763"/>
          </a:xfrm>
        </p:grpSpPr>
        <p:grpSp>
          <p:nvGrpSpPr>
            <p:cNvPr id="121" name="Group 3"/>
            <p:cNvGrpSpPr>
              <a:grpSpLocks noChangeAspect="1"/>
            </p:cNvGrpSpPr>
            <p:nvPr/>
          </p:nvGrpSpPr>
          <p:grpSpPr bwMode="auto">
            <a:xfrm>
              <a:off x="6469063" y="1296988"/>
              <a:ext cx="1482725" cy="1490662"/>
              <a:chOff x="6419090" y="2621574"/>
              <a:chExt cx="1024124" cy="1030565"/>
            </a:xfrm>
          </p:grpSpPr>
          <p:sp>
            <p:nvSpPr>
              <p:cNvPr id="122" name="Oval 121"/>
              <p:cNvSpPr>
                <a:spLocks noChangeAspect="1"/>
              </p:cNvSpPr>
              <p:nvPr/>
            </p:nvSpPr>
            <p:spPr>
              <a:xfrm>
                <a:off x="6757906" y="2849857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3" name="Oval 122"/>
              <p:cNvSpPr>
                <a:spLocks noChangeAspect="1"/>
              </p:cNvSpPr>
              <p:nvPr/>
            </p:nvSpPr>
            <p:spPr>
              <a:xfrm>
                <a:off x="7215144" y="2849857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4" name="Oval 123"/>
              <p:cNvSpPr>
                <a:spLocks noChangeAspect="1"/>
              </p:cNvSpPr>
              <p:nvPr/>
            </p:nvSpPr>
            <p:spPr>
              <a:xfrm>
                <a:off x="6987073" y="2849857"/>
                <a:ext cx="108552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5" name="Oval 124"/>
              <p:cNvSpPr>
                <a:spLocks noChangeAspect="1"/>
              </p:cNvSpPr>
              <p:nvPr/>
            </p:nvSpPr>
            <p:spPr>
              <a:xfrm>
                <a:off x="6528739" y="2849857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6" name="Oval 125"/>
              <p:cNvSpPr>
                <a:spLocks noChangeAspect="1"/>
              </p:cNvSpPr>
              <p:nvPr/>
            </p:nvSpPr>
            <p:spPr>
              <a:xfrm>
                <a:off x="6867555" y="2621574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7" name="Oval 126"/>
              <p:cNvSpPr>
                <a:spLocks noChangeAspect="1"/>
              </p:cNvSpPr>
              <p:nvPr/>
            </p:nvSpPr>
            <p:spPr>
              <a:xfrm>
                <a:off x="7105494" y="2621574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8" name="Oval 127"/>
              <p:cNvSpPr>
                <a:spLocks noChangeAspect="1"/>
              </p:cNvSpPr>
              <p:nvPr/>
            </p:nvSpPr>
            <p:spPr>
              <a:xfrm>
                <a:off x="6647160" y="2621574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29" name="Oval 128"/>
              <p:cNvSpPr>
                <a:spLocks noChangeAspect="1"/>
              </p:cNvSpPr>
              <p:nvPr/>
            </p:nvSpPr>
            <p:spPr>
              <a:xfrm>
                <a:off x="6419090" y="3082530"/>
                <a:ext cx="109649" cy="1086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6649353" y="3082530"/>
                <a:ext cx="108552" cy="1086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1" name="Oval 130"/>
              <p:cNvSpPr>
                <a:spLocks noChangeAspect="1"/>
              </p:cNvSpPr>
              <p:nvPr/>
            </p:nvSpPr>
            <p:spPr>
              <a:xfrm>
                <a:off x="6867555" y="3082530"/>
                <a:ext cx="109649" cy="1086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7105494" y="3082530"/>
                <a:ext cx="109649" cy="1086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3" name="Oval 132"/>
              <p:cNvSpPr>
                <a:spLocks noChangeAspect="1"/>
              </p:cNvSpPr>
              <p:nvPr/>
            </p:nvSpPr>
            <p:spPr>
              <a:xfrm>
                <a:off x="7333565" y="3082530"/>
                <a:ext cx="109649" cy="1086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4" name="Oval 133"/>
              <p:cNvSpPr>
                <a:spLocks noChangeAspect="1"/>
              </p:cNvSpPr>
              <p:nvPr/>
            </p:nvSpPr>
            <p:spPr>
              <a:xfrm>
                <a:off x="6757906" y="3310813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5" name="Oval 134"/>
              <p:cNvSpPr>
                <a:spLocks noChangeAspect="1"/>
              </p:cNvSpPr>
              <p:nvPr/>
            </p:nvSpPr>
            <p:spPr>
              <a:xfrm>
                <a:off x="6528739" y="3310813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6" name="Oval 135"/>
              <p:cNvSpPr>
                <a:spLocks noChangeAspect="1"/>
              </p:cNvSpPr>
              <p:nvPr/>
            </p:nvSpPr>
            <p:spPr>
              <a:xfrm>
                <a:off x="6987073" y="3310813"/>
                <a:ext cx="108552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7215144" y="3310813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8" name="Oval 137"/>
              <p:cNvSpPr>
                <a:spLocks noChangeAspect="1"/>
              </p:cNvSpPr>
              <p:nvPr/>
            </p:nvSpPr>
            <p:spPr>
              <a:xfrm>
                <a:off x="6647160" y="3542388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6867555" y="3542388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7105494" y="3542388"/>
                <a:ext cx="109649" cy="1097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457200"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Calibri" pitchFamily="-107" charset="0"/>
                </a:endParaRPr>
              </a:p>
            </p:txBody>
          </p:sp>
        </p:grpSp>
        <p:grpSp>
          <p:nvGrpSpPr>
            <p:cNvPr id="141" name="Group 23"/>
            <p:cNvGrpSpPr>
              <a:grpSpLocks noChangeAspect="1"/>
            </p:cNvGrpSpPr>
            <p:nvPr/>
          </p:nvGrpSpPr>
          <p:grpSpPr bwMode="auto">
            <a:xfrm>
              <a:off x="1235075" y="3549650"/>
              <a:ext cx="1303338" cy="2030413"/>
              <a:chOff x="2547867" y="4400021"/>
              <a:chExt cx="921178" cy="1436062"/>
            </a:xfrm>
          </p:grpSpPr>
          <p:sp>
            <p:nvSpPr>
              <p:cNvPr id="142" name="TextBox 24"/>
              <p:cNvSpPr txBox="1">
                <a:spLocks noChangeArrowheads="1"/>
              </p:cNvSpPr>
              <p:nvPr/>
            </p:nvSpPr>
            <p:spPr bwMode="auto">
              <a:xfrm>
                <a:off x="2555721" y="4401144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3" name="TextBox 25"/>
              <p:cNvSpPr txBox="1">
                <a:spLocks noChangeArrowheads="1"/>
              </p:cNvSpPr>
              <p:nvPr/>
            </p:nvSpPr>
            <p:spPr bwMode="auto">
              <a:xfrm>
                <a:off x="2784613" y="4400021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4" name="TextBox 26"/>
              <p:cNvSpPr txBox="1">
                <a:spLocks noChangeArrowheads="1"/>
              </p:cNvSpPr>
              <p:nvPr/>
            </p:nvSpPr>
            <p:spPr bwMode="auto">
              <a:xfrm>
                <a:off x="3014627" y="4405635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5" name="TextBox 27"/>
              <p:cNvSpPr txBox="1">
                <a:spLocks noChangeArrowheads="1"/>
              </p:cNvSpPr>
              <p:nvPr/>
            </p:nvSpPr>
            <p:spPr bwMode="auto">
              <a:xfrm>
                <a:off x="3234543" y="4405635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6" name="TextBox 28"/>
              <p:cNvSpPr txBox="1">
                <a:spLocks noChangeArrowheads="1"/>
              </p:cNvSpPr>
              <p:nvPr/>
            </p:nvSpPr>
            <p:spPr bwMode="auto">
              <a:xfrm>
                <a:off x="2550111" y="4625704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7" name="TextBox 29"/>
              <p:cNvSpPr txBox="1">
                <a:spLocks noChangeArrowheads="1"/>
              </p:cNvSpPr>
              <p:nvPr/>
            </p:nvSpPr>
            <p:spPr bwMode="auto">
              <a:xfrm>
                <a:off x="2556843" y="4845773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8" name="TextBox 30"/>
              <p:cNvSpPr txBox="1">
                <a:spLocks noChangeArrowheads="1"/>
              </p:cNvSpPr>
              <p:nvPr/>
            </p:nvSpPr>
            <p:spPr bwMode="auto">
              <a:xfrm>
                <a:off x="2547867" y="5092789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49" name="TextBox 31"/>
              <p:cNvSpPr txBox="1">
                <a:spLocks noChangeArrowheads="1"/>
              </p:cNvSpPr>
              <p:nvPr/>
            </p:nvSpPr>
            <p:spPr bwMode="auto">
              <a:xfrm>
                <a:off x="2556843" y="5325208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0" name="TextBox 32"/>
              <p:cNvSpPr txBox="1">
                <a:spLocks noChangeArrowheads="1"/>
              </p:cNvSpPr>
              <p:nvPr/>
            </p:nvSpPr>
            <p:spPr bwMode="auto">
              <a:xfrm>
                <a:off x="2553477" y="5546400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1" name="TextBox 33"/>
              <p:cNvSpPr txBox="1">
                <a:spLocks noChangeArrowheads="1"/>
              </p:cNvSpPr>
              <p:nvPr/>
            </p:nvSpPr>
            <p:spPr bwMode="auto">
              <a:xfrm>
                <a:off x="2784613" y="4625704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2" name="TextBox 34"/>
              <p:cNvSpPr txBox="1">
                <a:spLocks noChangeArrowheads="1"/>
              </p:cNvSpPr>
              <p:nvPr/>
            </p:nvSpPr>
            <p:spPr bwMode="auto">
              <a:xfrm>
                <a:off x="3014627" y="4625704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3" name="TextBox 35"/>
              <p:cNvSpPr txBox="1">
                <a:spLocks noChangeArrowheads="1"/>
              </p:cNvSpPr>
              <p:nvPr/>
            </p:nvSpPr>
            <p:spPr bwMode="auto">
              <a:xfrm>
                <a:off x="3234543" y="4625704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4" name="TextBox 36"/>
              <p:cNvSpPr txBox="1">
                <a:spLocks noChangeArrowheads="1"/>
              </p:cNvSpPr>
              <p:nvPr/>
            </p:nvSpPr>
            <p:spPr bwMode="auto">
              <a:xfrm>
                <a:off x="2784613" y="4845773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5" name="TextBox 37"/>
              <p:cNvSpPr txBox="1">
                <a:spLocks noChangeArrowheads="1"/>
              </p:cNvSpPr>
              <p:nvPr/>
            </p:nvSpPr>
            <p:spPr bwMode="auto">
              <a:xfrm>
                <a:off x="3014627" y="4845773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 dirty="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6" name="TextBox 38"/>
              <p:cNvSpPr txBox="1">
                <a:spLocks noChangeArrowheads="1"/>
              </p:cNvSpPr>
              <p:nvPr/>
            </p:nvSpPr>
            <p:spPr bwMode="auto">
              <a:xfrm>
                <a:off x="3234543" y="4845773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7" name="TextBox 39"/>
              <p:cNvSpPr txBox="1">
                <a:spLocks noChangeArrowheads="1"/>
              </p:cNvSpPr>
              <p:nvPr/>
            </p:nvSpPr>
            <p:spPr bwMode="auto">
              <a:xfrm>
                <a:off x="2784613" y="5092789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8" name="TextBox 40"/>
              <p:cNvSpPr txBox="1">
                <a:spLocks noChangeArrowheads="1"/>
              </p:cNvSpPr>
              <p:nvPr/>
            </p:nvSpPr>
            <p:spPr bwMode="auto">
              <a:xfrm>
                <a:off x="3014627" y="5092789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59" name="TextBox 41"/>
              <p:cNvSpPr txBox="1">
                <a:spLocks noChangeArrowheads="1"/>
              </p:cNvSpPr>
              <p:nvPr/>
            </p:nvSpPr>
            <p:spPr bwMode="auto">
              <a:xfrm>
                <a:off x="3234543" y="5092789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60" name="TextBox 42"/>
              <p:cNvSpPr txBox="1">
                <a:spLocks noChangeArrowheads="1"/>
              </p:cNvSpPr>
              <p:nvPr/>
            </p:nvSpPr>
            <p:spPr bwMode="auto">
              <a:xfrm>
                <a:off x="3014627" y="5325208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61" name="TextBox 43"/>
              <p:cNvSpPr txBox="1">
                <a:spLocks noChangeArrowheads="1"/>
              </p:cNvSpPr>
              <p:nvPr/>
            </p:nvSpPr>
            <p:spPr bwMode="auto">
              <a:xfrm>
                <a:off x="3234543" y="5325208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62" name="TextBox 44"/>
              <p:cNvSpPr txBox="1">
                <a:spLocks noChangeArrowheads="1"/>
              </p:cNvSpPr>
              <p:nvPr/>
            </p:nvSpPr>
            <p:spPr bwMode="auto">
              <a:xfrm>
                <a:off x="2784613" y="5546400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63" name="TextBox 45"/>
              <p:cNvSpPr txBox="1">
                <a:spLocks noChangeArrowheads="1"/>
              </p:cNvSpPr>
              <p:nvPr/>
            </p:nvSpPr>
            <p:spPr bwMode="auto">
              <a:xfrm>
                <a:off x="3019115" y="5546400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64" name="TextBox 46"/>
              <p:cNvSpPr txBox="1">
                <a:spLocks noChangeArrowheads="1"/>
              </p:cNvSpPr>
              <p:nvPr/>
            </p:nvSpPr>
            <p:spPr bwMode="auto">
              <a:xfrm>
                <a:off x="3234543" y="5546400"/>
                <a:ext cx="234502" cy="289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  <p:sp>
            <p:nvSpPr>
              <p:cNvPr id="165" name="TextBox 47"/>
              <p:cNvSpPr txBox="1">
                <a:spLocks noChangeArrowheads="1"/>
              </p:cNvSpPr>
              <p:nvPr/>
            </p:nvSpPr>
            <p:spPr bwMode="auto">
              <a:xfrm>
                <a:off x="2784613" y="5325209"/>
                <a:ext cx="234502" cy="289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 eaLnBrk="1" hangingPunct="1"/>
                <a:r>
                  <a:rPr lang="en-US" sz="2000">
                    <a:latin typeface="Calibri" pitchFamily="-105" charset="0"/>
                  </a:rPr>
                  <a:t>+</a:t>
                </a:r>
              </a:p>
            </p:txBody>
          </p:sp>
        </p:grpSp>
        <p:sp>
          <p:nvSpPr>
            <p:cNvPr id="166" name="5-Point Star 165"/>
            <p:cNvSpPr/>
            <p:nvPr/>
          </p:nvSpPr>
          <p:spPr>
            <a:xfrm>
              <a:off x="1603375" y="4979988"/>
              <a:ext cx="228600" cy="228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solidFill>
                  <a:srgbClr val="FFFFFF"/>
                </a:solidFill>
                <a:latin typeface="Calibri" pitchFamily="-107" charset="0"/>
              </a:endParaRPr>
            </a:p>
          </p:txBody>
        </p:sp>
        <p:sp>
          <p:nvSpPr>
            <p:cNvPr id="167" name="Arc 166"/>
            <p:cNvSpPr>
              <a:spLocks noChangeAspect="1"/>
            </p:cNvSpPr>
            <p:nvPr/>
          </p:nvSpPr>
          <p:spPr>
            <a:xfrm rot="757578">
              <a:off x="2519363" y="942975"/>
              <a:ext cx="5203825" cy="5211763"/>
            </a:xfrm>
            <a:prstGeom prst="arc">
              <a:avLst>
                <a:gd name="adj1" fmla="val 17510753"/>
                <a:gd name="adj2" fmla="val 20128155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eaLnBrk="1" hangingPunct="1">
                <a:defRPr/>
              </a:pPr>
              <a:endParaRPr lang="en-US" sz="1800">
                <a:latin typeface="Calibri" pitchFamily="-107" charset="0"/>
              </a:endParaRPr>
            </a:p>
          </p:txBody>
        </p:sp>
        <p:cxnSp>
          <p:nvCxnSpPr>
            <p:cNvPr id="168" name="Straight Arrow Connector 167"/>
            <p:cNvCxnSpPr>
              <a:stCxn id="166" idx="4"/>
            </p:cNvCxnSpPr>
            <p:nvPr/>
          </p:nvCxnSpPr>
          <p:spPr>
            <a:xfrm flipV="1">
              <a:off x="1831975" y="2787650"/>
              <a:ext cx="5789613" cy="22796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166" idx="4"/>
            </p:cNvCxnSpPr>
            <p:nvPr/>
          </p:nvCxnSpPr>
          <p:spPr>
            <a:xfrm flipV="1">
              <a:off x="1831975" y="1560513"/>
              <a:ext cx="4953000" cy="35067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613405" y="4708811"/>
            <a:ext cx="508408" cy="16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274213" y="4741972"/>
            <a:ext cx="508408" cy="16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7890" y="4063351"/>
            <a:ext cx="976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Mainshock</a:t>
            </a:r>
            <a:endParaRPr lang="en-US" sz="1400" dirty="0"/>
          </a:p>
        </p:txBody>
      </p:sp>
      <p:sp>
        <p:nvSpPr>
          <p:cNvPr id="171" name="TextBox 170"/>
          <p:cNvSpPr txBox="1"/>
          <p:nvPr/>
        </p:nvSpPr>
        <p:spPr>
          <a:xfrm>
            <a:off x="2673755" y="4429836"/>
            <a:ext cx="1037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Aftershocks</a:t>
            </a:r>
            <a:endParaRPr lang="en-US" sz="1400" dirty="0"/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2703227" y="4741972"/>
            <a:ext cx="980850" cy="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1373921" y="4411186"/>
            <a:ext cx="1299834" cy="1865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1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njo_20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6875" r="49221" b="65065"/>
          <a:stretch/>
        </p:blipFill>
        <p:spPr>
          <a:xfrm>
            <a:off x="4577999" y="1720497"/>
            <a:ext cx="4468819" cy="386927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(Spatial Gaps)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xy_jma_1stda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7496" r="6187" b="10404"/>
          <a:stretch/>
        </p:blipFill>
        <p:spPr>
          <a:xfrm>
            <a:off x="177212" y="1362661"/>
            <a:ext cx="4487492" cy="456964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828234" y="4186963"/>
            <a:ext cx="487509" cy="5002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30225" y="3148319"/>
            <a:ext cx="538826" cy="23089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67175" y="5624524"/>
            <a:ext cx="147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Nanjo et al.,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14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 descr="xy_neic_1stda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27496" r="6669" b="10404"/>
          <a:stretch/>
        </p:blipFill>
        <p:spPr>
          <a:xfrm>
            <a:off x="436191" y="1564974"/>
            <a:ext cx="3635291" cy="3747760"/>
          </a:xfrm>
          <a:prstGeom prst="rect">
            <a:avLst/>
          </a:prstGeom>
        </p:spPr>
      </p:pic>
      <p:pic>
        <p:nvPicPr>
          <p:cNvPr id="4" name="Picture 3" descr="xy_jma_1stda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7496" r="6187" b="10404"/>
          <a:stretch/>
        </p:blipFill>
        <p:spPr>
          <a:xfrm>
            <a:off x="5059330" y="1564974"/>
            <a:ext cx="3680387" cy="3747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327" y="1096564"/>
            <a:ext cx="85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NEIC</a:t>
            </a:r>
            <a:endParaRPr lang="en-US" sz="2400" dirty="0">
              <a:solidFill>
                <a:srgbClr val="89091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8502" y="1089559"/>
            <a:ext cx="73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90916"/>
                </a:solidFill>
              </a:rPr>
              <a:t>JMA</a:t>
            </a:r>
            <a:endParaRPr lang="en-US" sz="2400" dirty="0">
              <a:solidFill>
                <a:srgbClr val="89091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9003" y="5430368"/>
            <a:ext cx="2848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First Day of Aftershocks 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663 NEIC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2472 JMA</a:t>
            </a:r>
          </a:p>
        </p:txBody>
      </p:sp>
    </p:spTree>
    <p:extLst>
      <p:ext uri="{BB962C8B-B14F-4D97-AF65-F5344CB8AC3E}">
        <p14:creationId xmlns:p14="http://schemas.microsoft.com/office/powerpoint/2010/main" val="322206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10121" y="2582622"/>
            <a:ext cx="2848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Image aftershocks during high noise levels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Seismic waves from the </a:t>
            </a:r>
            <a:r>
              <a:rPr lang="en-US" dirty="0" err="1" smtClean="0">
                <a:solidFill>
                  <a:srgbClr val="890916"/>
                </a:solidFill>
              </a:rPr>
              <a:t>mainshock</a:t>
            </a:r>
            <a:endParaRPr lang="en-US" dirty="0" smtClean="0">
              <a:solidFill>
                <a:srgbClr val="890916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Large aftershocks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First day of aftershocks 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2472 events (JMA)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mypost_T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6734" r="23122" b="8347"/>
          <a:stretch/>
        </p:blipFill>
        <p:spPr>
          <a:xfrm>
            <a:off x="852580" y="1241211"/>
            <a:ext cx="3894218" cy="55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9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3415" y="2203412"/>
            <a:ext cx="27132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Spatial Gaps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Early Aftershocks</a:t>
            </a:r>
          </a:p>
          <a:p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Spatial Completeness of Existing Catalogues</a:t>
            </a:r>
            <a:endParaRPr lang="en-US" dirty="0">
              <a:solidFill>
                <a:srgbClr val="890916"/>
              </a:solidFill>
            </a:endParaRPr>
          </a:p>
        </p:txBody>
      </p:sp>
      <p:pic>
        <p:nvPicPr>
          <p:cNvPr id="4" name="Picture 3" descr="Nanjo_20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6875" r="49221" b="65065"/>
          <a:stretch/>
        </p:blipFill>
        <p:spPr>
          <a:xfrm>
            <a:off x="375237" y="1347065"/>
            <a:ext cx="5134108" cy="4445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2305" y="5954098"/>
            <a:ext cx="183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Nanjo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3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3415" y="2203412"/>
            <a:ext cx="2713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Spatial Gaps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Early Aftershocks</a:t>
            </a:r>
          </a:p>
        </p:txBody>
      </p:sp>
      <p:pic>
        <p:nvPicPr>
          <p:cNvPr id="4" name="Picture 3" descr="plot_JMA_Omor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49380" r="6429" b="1800"/>
          <a:stretch/>
        </p:blipFill>
        <p:spPr>
          <a:xfrm rot="5400000">
            <a:off x="248486" y="1198577"/>
            <a:ext cx="5520499" cy="56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2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_JMA_Omor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49380" r="6429" b="1800"/>
          <a:stretch/>
        </p:blipFill>
        <p:spPr>
          <a:xfrm rot="5400000">
            <a:off x="208192" y="1803527"/>
            <a:ext cx="4177734" cy="424226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(Spatiotemporal Gaps)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mypost_singl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51999" r="18953" b="37714"/>
          <a:stretch/>
        </p:blipFill>
        <p:spPr>
          <a:xfrm>
            <a:off x="4595665" y="2400133"/>
            <a:ext cx="4478630" cy="23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_JMA_Omor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49380" r="6429" b="1800"/>
          <a:stretch/>
        </p:blipFill>
        <p:spPr>
          <a:xfrm rot="5400000">
            <a:off x="208192" y="1803527"/>
            <a:ext cx="4177734" cy="424226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(Spatiotemporal Gaps)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xy_jma_1stda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7496" r="6187" b="10404"/>
          <a:stretch/>
        </p:blipFill>
        <p:spPr>
          <a:xfrm>
            <a:off x="4577999" y="1362661"/>
            <a:ext cx="4487492" cy="456964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229021" y="4186963"/>
            <a:ext cx="487509" cy="5002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431012" y="3148319"/>
            <a:ext cx="538826" cy="23089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30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78061" y="1393779"/>
            <a:ext cx="3665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March 11, 2011 Mw 9.0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Tohoku, Japan</a:t>
            </a:r>
          </a:p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(Aftershocks) </a:t>
            </a:r>
          </a:p>
          <a:p>
            <a:endParaRPr lang="en-US" dirty="0" smtClean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Image aftershocks during high noise levels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Seismic waves from the </a:t>
            </a:r>
            <a:r>
              <a:rPr lang="en-US" dirty="0" err="1" smtClean="0">
                <a:solidFill>
                  <a:srgbClr val="890916"/>
                </a:solidFill>
              </a:rPr>
              <a:t>mainshock</a:t>
            </a:r>
            <a:endParaRPr lang="en-US" dirty="0" smtClean="0">
              <a:solidFill>
                <a:srgbClr val="890916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890916"/>
                </a:solidFill>
              </a:rPr>
              <a:t>Large aftershocks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 descr="xy_jma_1stda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7496" r="6187" b="10404"/>
          <a:stretch/>
        </p:blipFill>
        <p:spPr>
          <a:xfrm>
            <a:off x="383062" y="1657554"/>
            <a:ext cx="4792261" cy="4879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2080" y="1203274"/>
            <a:ext cx="105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890916"/>
                </a:solidFill>
              </a:rPr>
              <a:t>JMA</a:t>
            </a:r>
            <a:endParaRPr lang="en-US" sz="2800" dirty="0">
              <a:solidFill>
                <a:srgbClr val="890916"/>
              </a:solidFill>
            </a:endParaRPr>
          </a:p>
        </p:txBody>
      </p:sp>
      <p:pic>
        <p:nvPicPr>
          <p:cNvPr id="6" name="Picture 5" descr="mypost_singl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51999" r="18953" b="37714"/>
          <a:stretch/>
        </p:blipFill>
        <p:spPr>
          <a:xfrm>
            <a:off x="5175322" y="4386464"/>
            <a:ext cx="3803463" cy="19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4444" r="2560" b="58471"/>
          <a:stretch/>
        </p:blipFill>
        <p:spPr>
          <a:xfrm>
            <a:off x="4312722" y="1556675"/>
            <a:ext cx="4844107" cy="2434338"/>
          </a:xfrm>
          <a:prstGeom prst="rect">
            <a:avLst/>
          </a:prstGeom>
        </p:spPr>
      </p:pic>
      <p:pic>
        <p:nvPicPr>
          <p:cNvPr id="3" name="Picture 2" descr="Figur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46440" r="19627" b="3893"/>
          <a:stretch/>
        </p:blipFill>
        <p:spPr>
          <a:xfrm>
            <a:off x="384657" y="1417638"/>
            <a:ext cx="3896693" cy="4069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7614" y="4054601"/>
            <a:ext cx="27132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~600 North American stations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Band-pass filter data: 0.8-2Hz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Back-project 25 </a:t>
            </a:r>
            <a:r>
              <a:rPr lang="en-US" dirty="0">
                <a:solidFill>
                  <a:srgbClr val="890916"/>
                </a:solidFill>
              </a:rPr>
              <a:t>h</a:t>
            </a:r>
            <a:r>
              <a:rPr lang="en-US" dirty="0" smtClean="0">
                <a:solidFill>
                  <a:srgbClr val="890916"/>
                </a:solidFill>
              </a:rPr>
              <a:t>ours of data to the Mw 9.0 </a:t>
            </a:r>
            <a:r>
              <a:rPr lang="en-US" dirty="0" err="1">
                <a:solidFill>
                  <a:srgbClr val="890916"/>
                </a:solidFill>
              </a:rPr>
              <a:t>m</a:t>
            </a:r>
            <a:r>
              <a:rPr lang="en-US" dirty="0" err="1" smtClean="0">
                <a:solidFill>
                  <a:srgbClr val="890916"/>
                </a:solidFill>
              </a:rPr>
              <a:t>ainshock</a:t>
            </a:r>
            <a:r>
              <a:rPr lang="en-US" dirty="0" smtClean="0">
                <a:solidFill>
                  <a:srgbClr val="890916"/>
                </a:solidFill>
              </a:rPr>
              <a:t> region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Early Tohoku Aftershocks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4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4" t="44204" r="14829" b="8468"/>
          <a:stretch/>
        </p:blipFill>
        <p:spPr>
          <a:xfrm rot="5400000">
            <a:off x="1590252" y="4491997"/>
            <a:ext cx="1578396" cy="3154414"/>
          </a:xfrm>
          <a:prstGeom prst="rect">
            <a:avLst/>
          </a:prstGeom>
        </p:spPr>
      </p:pic>
      <p:pic>
        <p:nvPicPr>
          <p:cNvPr id="5" name="Picture 4" descr="Figur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4444" r="2560" b="58471"/>
          <a:stretch/>
        </p:blipFill>
        <p:spPr>
          <a:xfrm>
            <a:off x="4312722" y="1556675"/>
            <a:ext cx="4844107" cy="2434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7614" y="4054601"/>
            <a:ext cx="27132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~600 North American stations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Band-pass filter data: 0.8-2Hz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Back-project 25 </a:t>
            </a:r>
            <a:r>
              <a:rPr lang="en-US" dirty="0">
                <a:solidFill>
                  <a:srgbClr val="890916"/>
                </a:solidFill>
              </a:rPr>
              <a:t>h</a:t>
            </a:r>
            <a:r>
              <a:rPr lang="en-US" dirty="0" smtClean="0">
                <a:solidFill>
                  <a:srgbClr val="890916"/>
                </a:solidFill>
              </a:rPr>
              <a:t>ours of data to the Mw 9.0 </a:t>
            </a:r>
            <a:r>
              <a:rPr lang="en-US" dirty="0" err="1">
                <a:solidFill>
                  <a:srgbClr val="890916"/>
                </a:solidFill>
              </a:rPr>
              <a:t>m</a:t>
            </a:r>
            <a:r>
              <a:rPr lang="en-US" dirty="0" err="1" smtClean="0">
                <a:solidFill>
                  <a:srgbClr val="890916"/>
                </a:solidFill>
              </a:rPr>
              <a:t>ainshock</a:t>
            </a:r>
            <a:r>
              <a:rPr lang="en-US" dirty="0" smtClean="0">
                <a:solidFill>
                  <a:srgbClr val="890916"/>
                </a:solidFill>
              </a:rPr>
              <a:t> region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230915"/>
            <a:ext cx="7772400" cy="1010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Early Tohoku Aftershocks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 descr="mypost_T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6734" r="23122" b="8347"/>
          <a:stretch/>
        </p:blipFill>
        <p:spPr>
          <a:xfrm>
            <a:off x="993701" y="1152469"/>
            <a:ext cx="2957687" cy="41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0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March 11, 2011 Tohoku Aftershocks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Figure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31050" r="53729" b="27987"/>
          <a:stretch/>
        </p:blipFill>
        <p:spPr>
          <a:xfrm>
            <a:off x="136469" y="1671248"/>
            <a:ext cx="6080273" cy="4319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8484" y="1792926"/>
            <a:ext cx="27132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Pick peaks in amplitude/time plots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Event times are chosen at the maximum amplitude times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Plot the spatial distribution of peaks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9091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90916"/>
                </a:solidFill>
              </a:rPr>
              <a:t>Event locations are chosen as the center of the energy kernels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9027" y="1955752"/>
            <a:ext cx="2114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 </a:t>
            </a:r>
            <a:r>
              <a:rPr lang="en-US" sz="1200" dirty="0" err="1" smtClean="0"/>
              <a:t>w.r.t</a:t>
            </a:r>
            <a:r>
              <a:rPr lang="en-US" sz="1200" dirty="0" smtClean="0"/>
              <a:t>. March 11, 19:45:18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045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March 11, 2011 Tohoku Aftershocks</a:t>
            </a:r>
            <a:endParaRPr lang="en-US" dirty="0">
              <a:solidFill>
                <a:srgbClr val="376092"/>
              </a:solidFill>
            </a:endParaRPr>
          </a:p>
        </p:txBody>
      </p:sp>
      <p:pic>
        <p:nvPicPr>
          <p:cNvPr id="4" name="Picture 3" descr="Figure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9642" r="2778" b="17082"/>
          <a:stretch/>
        </p:blipFill>
        <p:spPr>
          <a:xfrm>
            <a:off x="279022" y="1347064"/>
            <a:ext cx="8476511" cy="4339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9159" y="271947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90916"/>
                </a:solidFill>
              </a:rPr>
              <a:t>1</a:t>
            </a:r>
            <a:endParaRPr lang="en-US" dirty="0">
              <a:solidFill>
                <a:srgbClr val="89091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994" y="22203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0916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5365" y="28827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0916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0938" y="397159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0916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7431" y="2971040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90916"/>
                </a:solidFill>
              </a:rPr>
              <a:t>1</a:t>
            </a:r>
            <a:endParaRPr lang="en-US" dirty="0">
              <a:solidFill>
                <a:srgbClr val="89091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2971800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0916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7431" y="5143884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0916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5143884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9091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369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3814</TotalTime>
  <Words>1057</Words>
  <Application>Microsoft Macintosh PowerPoint</Application>
  <PresentationFormat>On-screen Show (4:3)</PresentationFormat>
  <Paragraphs>360</Paragraphs>
  <Slides>56</Slides>
  <Notes>51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Microsoft Equation</vt:lpstr>
      <vt:lpstr>The March 11, 2011 Tohoku, Japan aftershock sequence as imaged by the back-projection method </vt:lpstr>
      <vt:lpstr>Motivation</vt:lpstr>
      <vt:lpstr>Motivation</vt:lpstr>
      <vt:lpstr>PowerPoint Presentation</vt:lpstr>
      <vt:lpstr>PowerPoint Presentation</vt:lpstr>
      <vt:lpstr>PowerPoint Presentation</vt:lpstr>
      <vt:lpstr>PowerPoint Presentation</vt:lpstr>
      <vt:lpstr>March 11, 2011 Tohoku Aftershocks</vt:lpstr>
      <vt:lpstr>March 11, 2011 Tohoku Aftershocks</vt:lpstr>
      <vt:lpstr>March 11, 2011 Tohoku Aftershocks (Back-projection catalogue)</vt:lpstr>
      <vt:lpstr>March 11, 2011 Tohoku Aftershocks (JMA Comparison)</vt:lpstr>
      <vt:lpstr>March 11, 2011 Tohoku Aftershocks (JMA Comparison)</vt:lpstr>
      <vt:lpstr>March 11, 2011 Tohoku Aftershocks (Matched BP Events)</vt:lpstr>
      <vt:lpstr>March 11, 2011 Tohoku Aftershocks (Matched BP Events)</vt:lpstr>
      <vt:lpstr>March 11, 2011 Tohoku Aftershocks (Matched BP Events)</vt:lpstr>
      <vt:lpstr>March 11, 2011 Tohoku Aftershocks (Unmatched BP Events)</vt:lpstr>
      <vt:lpstr>March 11, 2011 Tohoku Aftershocks (Unmatched BP Events)</vt:lpstr>
      <vt:lpstr>March 11, 2011 Tohoku Aftershocks (Unmatched BP Events)</vt:lpstr>
      <vt:lpstr>March 11, 2011 Tohoku Aftershocks (Unmatched BP Events)</vt:lpstr>
      <vt:lpstr>March 11, 2011 Tohoku Aftershocks (Unmatched BP Events)</vt:lpstr>
      <vt:lpstr>March 11, 2011 Tohoku Aftershocks</vt:lpstr>
      <vt:lpstr>Summary</vt:lpstr>
      <vt:lpstr>March 11, 2011 Tohoku Aftershocks (Back-projection catalogue)</vt:lpstr>
      <vt:lpstr>March 11, 2011 Tohoku Aftershocks (Back-projection catalogue)</vt:lpstr>
      <vt:lpstr>March 11, 2011 Tohoku Aftershocks (JMA Comparison)</vt:lpstr>
      <vt:lpstr>March 11, 2011 Tohoku Aftershocks (Unmatched JMA Events)</vt:lpstr>
      <vt:lpstr>Depth Distribution (Unmatched JMA Events)</vt:lpstr>
      <vt:lpstr>March 11, 2011 Tohoku Aftershocks (Unmatched BP Events)</vt:lpstr>
      <vt:lpstr>March 11, 2011 Tohoku Aftershocks (Combined Catalogue)</vt:lpstr>
      <vt:lpstr>March 11, 2011 Tohoku Aftershocks (NEIC Comparison)</vt:lpstr>
      <vt:lpstr>NEIC Comparison (Matched BP Events)</vt:lpstr>
      <vt:lpstr>NEIC Comparison (Unmatched BP Events)</vt:lpstr>
      <vt:lpstr>March 11, 2011 Tohoku Aftershocks (Unmatched BP Events)</vt:lpstr>
      <vt:lpstr>March 11, 2011 Tohoku Aftershocks (Waveform Matching Catalogue)</vt:lpstr>
      <vt:lpstr>March 11, 2011 Tohoku Aftershocks (JMA catalogue)</vt:lpstr>
      <vt:lpstr>Characteristics of Undetected Events</vt:lpstr>
      <vt:lpstr>Characteristics of Undetected Events</vt:lpstr>
      <vt:lpstr>Characteristics of Unmatched Events</vt:lpstr>
      <vt:lpstr>Characteristics of Unmatched Events</vt:lpstr>
      <vt:lpstr>March 11, 2011 Tohoku Aftershocks (Unmatched BP Events)</vt:lpstr>
      <vt:lpstr>PowerPoint Presentation</vt:lpstr>
      <vt:lpstr>PowerPoint Presentation</vt:lpstr>
      <vt:lpstr>Implications</vt:lpstr>
      <vt:lpstr>Plate Interface</vt:lpstr>
      <vt:lpstr>Back-Projection</vt:lpstr>
      <vt:lpstr>Back-Projection</vt:lpstr>
      <vt:lpstr>March 11, 2011 Tohoku Aftershocks</vt:lpstr>
      <vt:lpstr>March 11, 2011 Tohoku Aftershocks (JMA Comparison)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March 11, 2011 Tohoku, Japan aftershock sequence as imaged by the back-projection method  </dc:title>
  <dc:creator>Eric Kiser</dc:creator>
  <cp:lastModifiedBy>Eric Kiser</cp:lastModifiedBy>
  <cp:revision>147</cp:revision>
  <dcterms:created xsi:type="dcterms:W3CDTF">2013-04-22T15:55:38Z</dcterms:created>
  <dcterms:modified xsi:type="dcterms:W3CDTF">2013-05-14T20:15:39Z</dcterms:modified>
</cp:coreProperties>
</file>