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5" r:id="rId7"/>
    <p:sldId id="271" r:id="rId8"/>
    <p:sldId id="274" r:id="rId9"/>
    <p:sldId id="273" r:id="rId10"/>
    <p:sldId id="276" r:id="rId11"/>
    <p:sldId id="268" r:id="rId12"/>
    <p:sldId id="27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33"/>
    <a:srgbClr val="66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96F39-2B9D-9D48-A3A8-0DD8EDF6381D}" type="datetimeFigureOut">
              <a:rPr lang="en-US" smtClean="0"/>
              <a:t>5/8/13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217DB-0A76-0B4A-9B7D-D89401F8E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9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eaLnBrk="1" hangingPunct="1"/>
            <a:fld id="{C0FD646E-7BC3-574C-92DF-41997B79D915}" type="slidenum">
              <a:rPr lang="zh-CN" altLang="en-US" sz="1200"/>
              <a:pPr eaLnBrk="1" hangingPunct="1"/>
              <a:t>1</a:t>
            </a:fld>
            <a:endParaRPr lang="en-US" altLang="zh-CN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09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Plot the array response of the backbone.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2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Aperture, </a:t>
            </a:r>
            <a:r>
              <a:rPr lang="en-US" dirty="0" err="1" smtClean="0"/>
              <a:t>logitics</a:t>
            </a:r>
            <a:r>
              <a:rPr lang="en-US" dirty="0" smtClean="0"/>
              <a:t>, too large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teleseismic</a:t>
            </a:r>
            <a:r>
              <a:rPr lang="en-US" baseline="0" dirty="0" smtClean="0"/>
              <a:t> range, radiation pattern, does not cross the nodal plane,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2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dirty="0">
              <a:ea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20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5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79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5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Usarray</a:t>
            </a:r>
            <a:r>
              <a:rPr lang="en-US" dirty="0" smtClean="0"/>
              <a:t> is too</a:t>
            </a:r>
            <a:r>
              <a:rPr lang="en-US" baseline="0" dirty="0" smtClean="0"/>
              <a:t> dense for source imaging, criteria is that the strong side lobe does not come in the field of view, our tolerance of the secondary feature</a:t>
            </a:r>
          </a:p>
          <a:p>
            <a:r>
              <a:rPr lang="en-US" baseline="0" dirty="0" smtClean="0"/>
              <a:t>Label the number of stations.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64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0" dirty="0" smtClean="0"/>
              <a:t> difference in ¼ stations, over all the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217DB-0A76-0B4A-9B7D-D89401F8E6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05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3F1BDB-E251-7346-A97F-CA16160AE7F8}" type="datetimeFigureOut">
              <a:rPr lang="en-US" smtClean="0"/>
              <a:t>5/8/13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3EDF89-02A9-5D46-8395-11B819A132E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2.emf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5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14.png"/><Relationship Id="rId7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22" y="1271975"/>
            <a:ext cx="7984045" cy="4953516"/>
          </a:xfrm>
          <a:prstGeom prst="rect">
            <a:avLst/>
          </a:prstGeom>
          <a:solidFill>
            <a:schemeClr val="tx1">
              <a:alpha val="54000"/>
            </a:schemeClr>
          </a:solidFill>
          <a:effectLst>
            <a:softEdge rad="812800"/>
          </a:effectLst>
        </p:spPr>
      </p:pic>
      <p:sp>
        <p:nvSpPr>
          <p:cNvPr id="3" name="Rounded Rectangle 2"/>
          <p:cNvSpPr/>
          <p:nvPr/>
        </p:nvSpPr>
        <p:spPr>
          <a:xfrm>
            <a:off x="2675465" y="3003356"/>
            <a:ext cx="4402667" cy="2221729"/>
          </a:xfrm>
          <a:prstGeom prst="roundRect">
            <a:avLst/>
          </a:prstGeom>
          <a:solidFill>
            <a:schemeClr val="bg2">
              <a:alpha val="66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4936" y="3037222"/>
            <a:ext cx="9296401" cy="12779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b="1" dirty="0" smtClean="0"/>
              <a:t>Lingsen Meng</a:t>
            </a:r>
            <a:endParaRPr lang="en-US" dirty="0" smtClean="0">
              <a:solidFill>
                <a:srgbClr val="48231E"/>
              </a:solidFill>
            </a:endParaRPr>
          </a:p>
        </p:txBody>
      </p:sp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868960" y="3580903"/>
            <a:ext cx="5878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>
                <a:solidFill>
                  <a:srgbClr val="1C4B6E"/>
                </a:solidFill>
              </a:rPr>
              <a:t>UC Berkeley Seismological Laboratory</a:t>
            </a:r>
          </a:p>
        </p:txBody>
      </p:sp>
      <p:pic>
        <p:nvPicPr>
          <p:cNvPr id="13" name="Picture 22" descr="CaltechSeismoLab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2398" y="5875866"/>
            <a:ext cx="1295400" cy="814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9945" y="5799666"/>
            <a:ext cx="1999205" cy="914400"/>
          </a:xfrm>
          <a:prstGeom prst="rect">
            <a:avLst/>
          </a:prstGeom>
        </p:spPr>
      </p:pic>
      <p:pic>
        <p:nvPicPr>
          <p:cNvPr id="15" name="Picture 14" descr="168x62_green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3473" y="6073089"/>
            <a:ext cx="1172952" cy="488577"/>
          </a:xfrm>
          <a:prstGeom prst="rect">
            <a:avLst/>
          </a:prstGeom>
        </p:spPr>
      </p:pic>
      <p:pic>
        <p:nvPicPr>
          <p:cNvPr id="17" name="Picture 16" descr="GBMF_logo_PMS34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9267" y="6028266"/>
            <a:ext cx="1282282" cy="533400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1347" y="5952066"/>
            <a:ext cx="880169" cy="67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标题 5"/>
          <p:cNvSpPr>
            <a:spLocks noGrp="1"/>
          </p:cNvSpPr>
          <p:nvPr>
            <p:ph type="ctrTitle" idx="4294967295"/>
          </p:nvPr>
        </p:nvSpPr>
        <p:spPr>
          <a:xfrm>
            <a:off x="885893" y="-707995"/>
            <a:ext cx="8410507" cy="35776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zh-CN" sz="3200" b="1" dirty="0" smtClean="0">
                <a:cs typeface="楷体" charset="0"/>
              </a:rPr>
              <a:t>Towards Optimal Design of Seismic Array For Earthquake Source Imaging </a:t>
            </a:r>
            <a:endParaRPr lang="zh-CN" altLang="en-US" sz="3200" b="1" dirty="0">
              <a:ea typeface="宋体" charset="0"/>
              <a:cs typeface="宋体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7936" y="3981013"/>
            <a:ext cx="9296401" cy="12779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defRPr/>
            </a:pPr>
            <a:r>
              <a:rPr lang="en-US" altLang="zh-CN" b="1" dirty="0" smtClean="0"/>
              <a:t>Pablo </a:t>
            </a:r>
            <a:r>
              <a:rPr lang="en-US" altLang="zh-CN" b="1" dirty="0" err="1" smtClean="0"/>
              <a:t>Ampuero</a:t>
            </a:r>
            <a:endParaRPr lang="en-US" dirty="0" smtClean="0">
              <a:solidFill>
                <a:srgbClr val="48231E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647703"/>
            <a:ext cx="5878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i="1" dirty="0" smtClean="0">
                <a:solidFill>
                  <a:srgbClr val="1C4B6E"/>
                </a:solidFill>
              </a:rPr>
              <a:t>Caltech </a:t>
            </a:r>
            <a:r>
              <a:rPr lang="en-US" sz="2000" i="1" dirty="0" err="1" smtClean="0">
                <a:solidFill>
                  <a:srgbClr val="1C4B6E"/>
                </a:solidFill>
              </a:rPr>
              <a:t>Seismo</a:t>
            </a:r>
            <a:r>
              <a:rPr lang="en-US" sz="2000" i="1" dirty="0" smtClean="0">
                <a:solidFill>
                  <a:srgbClr val="1C4B6E"/>
                </a:solidFill>
              </a:rPr>
              <a:t> Lab</a:t>
            </a:r>
            <a:endParaRPr lang="en-US" sz="2000" i="1" dirty="0">
              <a:solidFill>
                <a:srgbClr val="1C4B6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22" y="5963723"/>
            <a:ext cx="1002731" cy="75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6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azilenvtime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319" y="1685023"/>
            <a:ext cx="6373558" cy="446198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3344" y="274638"/>
            <a:ext cx="7498080" cy="1143000"/>
          </a:xfrm>
        </p:spPr>
        <p:txBody>
          <a:bodyPr/>
          <a:lstStyle/>
          <a:p>
            <a:r>
              <a:rPr lang="en-US" dirty="0" smtClean="0"/>
              <a:t>The Early Coda</a:t>
            </a:r>
            <a:endParaRPr lang="en-US" dirty="0"/>
          </a:p>
        </p:txBody>
      </p:sp>
      <p:pic>
        <p:nvPicPr>
          <p:cNvPr id="6" name="Picture 5" descr="brazilenv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7319" y="1685023"/>
            <a:ext cx="6373557" cy="446198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5505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hokuaresp100.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457" r="11481"/>
          <a:stretch/>
        </p:blipFill>
        <p:spPr>
          <a:xfrm>
            <a:off x="897466" y="1198118"/>
            <a:ext cx="8449619" cy="52323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Large Continental Array For Source Imaging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01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PSF of the TA backbone stations</a:t>
            </a:r>
            <a:endParaRPr lang="en-US" dirty="0"/>
          </a:p>
        </p:txBody>
      </p:sp>
      <p:pic>
        <p:nvPicPr>
          <p:cNvPr id="4" name="Picture 3" descr="tohokuaresp47.p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7499" r="13316"/>
          <a:stretch/>
        </p:blipFill>
        <p:spPr>
          <a:xfrm>
            <a:off x="765480" y="2088943"/>
            <a:ext cx="8479765" cy="47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888488"/>
            <a:ext cx="7249820" cy="353841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Large scale array is coherent up to high frequency for the first window</a:t>
            </a:r>
          </a:p>
          <a:p>
            <a:r>
              <a:rPr lang="en-US" dirty="0" smtClean="0"/>
              <a:t>Design future arrays according to Resolution, Aliasing and SNR</a:t>
            </a:r>
          </a:p>
          <a:p>
            <a:r>
              <a:rPr lang="en-US" dirty="0"/>
              <a:t>How much does the early coda matters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fast does the coherency decay with time?</a:t>
            </a:r>
          </a:p>
          <a:p>
            <a:r>
              <a:rPr lang="en-US" dirty="0" smtClean="0"/>
              <a:t>How much SNR does we gain by increasing the number of stations ?</a:t>
            </a:r>
          </a:p>
          <a:p>
            <a:r>
              <a:rPr lang="en-US" dirty="0" smtClean="0"/>
              <a:t>How much does the source velocity structure matters?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35608" y="21072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D</a:t>
            </a:r>
            <a:r>
              <a:rPr lang="en-US" dirty="0" smtClean="0"/>
              <a:t>iscussion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35608" y="4202214"/>
            <a:ext cx="7498080" cy="226833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40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11"/>
          <p:cNvSpPr>
            <a:spLocks noChangeArrowheads="1"/>
          </p:cNvSpPr>
          <p:nvPr/>
        </p:nvSpPr>
        <p:spPr bwMode="gray">
          <a:xfrm>
            <a:off x="6324600" y="3378202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altLang="zh-CN" sz="2000" dirty="0">
                <a:ea typeface="宋体" charset="0"/>
                <a:cs typeface="宋体" charset="0"/>
              </a:rPr>
              <a:t>Yellow Knife Array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Char char="v"/>
            </a:pPr>
            <a:endParaRPr lang="en-US" altLang="zh-CN" sz="1400" dirty="0">
              <a:ea typeface="宋体" charset="0"/>
              <a:cs typeface="宋体" charset="0"/>
            </a:endParaRPr>
          </a:p>
        </p:txBody>
      </p:sp>
      <p:sp>
        <p:nvSpPr>
          <p:cNvPr id="6151" name="Rectangle 13"/>
          <p:cNvSpPr>
            <a:spLocks noChangeArrowheads="1"/>
          </p:cNvSpPr>
          <p:nvPr/>
        </p:nvSpPr>
        <p:spPr bwMode="gray">
          <a:xfrm>
            <a:off x="6246381" y="6482176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altLang="zh-CN" sz="2000" dirty="0">
                <a:ea typeface="宋体" charset="0"/>
                <a:cs typeface="宋体" charset="0"/>
              </a:rPr>
              <a:t>(</a:t>
            </a:r>
            <a:r>
              <a:rPr lang="en-US" altLang="zh-CN" sz="2000" dirty="0" err="1">
                <a:ea typeface="宋体" charset="0"/>
                <a:cs typeface="宋体" charset="0"/>
              </a:rPr>
              <a:t>Rost</a:t>
            </a:r>
            <a:r>
              <a:rPr lang="en-US" altLang="zh-CN" sz="2000" dirty="0">
                <a:ea typeface="宋体" charset="0"/>
                <a:cs typeface="宋体" charset="0"/>
              </a:rPr>
              <a:t> &amp; Thomas ,2002)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Char char="v"/>
            </a:pPr>
            <a:endParaRPr lang="en-US" altLang="zh-CN" sz="1400" dirty="0">
              <a:ea typeface="宋体" charset="0"/>
              <a:cs typeface="宋体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156" y="128907"/>
            <a:ext cx="4442397" cy="4054806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362745" y="-31753"/>
            <a:ext cx="8229600" cy="1600200"/>
          </a:xfrm>
        </p:spPr>
        <p:txBody>
          <a:bodyPr>
            <a:normAutofit/>
          </a:bodyPr>
          <a:lstStyle/>
          <a:p>
            <a:r>
              <a:rPr lang="en-US" altLang="zh-CN" dirty="0"/>
              <a:t>Point Spread Function</a:t>
            </a:r>
          </a:p>
        </p:txBody>
      </p:sp>
      <p:grpSp>
        <p:nvGrpSpPr>
          <p:cNvPr id="6149" name="Group 12"/>
          <p:cNvGrpSpPr>
            <a:grpSpLocks/>
          </p:cNvGrpSpPr>
          <p:nvPr/>
        </p:nvGrpSpPr>
        <p:grpSpPr bwMode="auto">
          <a:xfrm>
            <a:off x="3505200" y="3733800"/>
            <a:ext cx="5181600" cy="3124200"/>
            <a:chOff x="192" y="816"/>
            <a:chExt cx="3264" cy="1968"/>
          </a:xfrm>
        </p:grpSpPr>
        <p:pic>
          <p:nvPicPr>
            <p:cNvPr id="615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16"/>
              <a:ext cx="1578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5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816"/>
              <a:ext cx="1632" cy="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52" name="Rectangle 14"/>
          <p:cNvSpPr>
            <a:spLocks noChangeArrowheads="1"/>
          </p:cNvSpPr>
          <p:nvPr/>
        </p:nvSpPr>
        <p:spPr bwMode="gray">
          <a:xfrm>
            <a:off x="3657600" y="3369377"/>
            <a:ext cx="2819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altLang="zh-CN" sz="2000" dirty="0">
                <a:ea typeface="宋体" charset="0"/>
                <a:cs typeface="宋体" charset="0"/>
              </a:rPr>
              <a:t>GRF array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Char char="v"/>
            </a:pPr>
            <a:endParaRPr lang="en-US" altLang="zh-CN" sz="1400" dirty="0">
              <a:ea typeface="宋体" charset="0"/>
              <a:cs typeface="宋体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gray">
          <a:xfrm>
            <a:off x="6711564" y="6146800"/>
            <a:ext cx="3950471" cy="3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altLang="zh-CN" sz="2000" dirty="0" smtClean="0">
                <a:ea typeface="宋体" charset="0"/>
                <a:cs typeface="宋体" charset="0"/>
              </a:rPr>
              <a:t>Slowness (s/°)</a:t>
            </a:r>
            <a:endParaRPr lang="en-US" altLang="zh-CN" sz="1400" dirty="0">
              <a:ea typeface="宋体" charset="0"/>
              <a:cs typeface="宋体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 rot="16200000">
            <a:off x="1287395" y="3792462"/>
            <a:ext cx="3950471" cy="39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altLang="zh-CN" sz="2000" dirty="0" smtClean="0">
                <a:ea typeface="宋体" charset="0"/>
                <a:cs typeface="宋体" charset="0"/>
              </a:rPr>
              <a:t>Slowness (s/°)</a:t>
            </a:r>
            <a:endParaRPr lang="en-US" altLang="zh-CN" sz="1400" dirty="0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858" y="113686"/>
            <a:ext cx="9624793" cy="378564"/>
          </a:xfrm>
        </p:spPr>
        <p:txBody>
          <a:bodyPr>
            <a:normAutofit fontScale="90000"/>
          </a:bodyPr>
          <a:lstStyle/>
          <a:p>
            <a:r>
              <a:rPr lang="en-US" altLang="zh-CN" sz="4800" dirty="0"/>
              <a:t>Rayleigh Criteria (resolution limit)</a:t>
            </a:r>
          </a:p>
        </p:txBody>
      </p:sp>
      <p:sp>
        <p:nvSpPr>
          <p:cNvPr id="4" name="Rectangle 3"/>
          <p:cNvSpPr/>
          <p:nvPr/>
        </p:nvSpPr>
        <p:spPr>
          <a:xfrm>
            <a:off x="5632168" y="1420132"/>
            <a:ext cx="1163287" cy="352902"/>
          </a:xfrm>
          <a:prstGeom prst="rect">
            <a:avLst/>
          </a:prstGeom>
          <a:solidFill>
            <a:schemeClr val="bg1"/>
          </a:solidFill>
          <a:ln/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286016" y="2490599"/>
            <a:ext cx="22294064" cy="4262005"/>
            <a:chOff x="1286016" y="2559236"/>
            <a:chExt cx="22294064" cy="4262005"/>
          </a:xfrm>
        </p:grpSpPr>
        <p:grpSp>
          <p:nvGrpSpPr>
            <p:cNvPr id="3" name="Group 2"/>
            <p:cNvGrpSpPr/>
            <p:nvPr/>
          </p:nvGrpSpPr>
          <p:grpSpPr>
            <a:xfrm>
              <a:off x="1286016" y="2851692"/>
              <a:ext cx="7614361" cy="3969549"/>
              <a:chOff x="1286016" y="2851692"/>
              <a:chExt cx="7614361" cy="3969549"/>
            </a:xfrm>
          </p:grpSpPr>
          <p:sp>
            <p:nvSpPr>
              <p:cNvPr id="7174" name="AutoShape 6"/>
              <p:cNvSpPr>
                <a:spLocks noChangeArrowheads="1"/>
              </p:cNvSpPr>
              <p:nvPr/>
            </p:nvSpPr>
            <p:spPr bwMode="auto">
              <a:xfrm>
                <a:off x="5957255" y="5749976"/>
                <a:ext cx="384175" cy="357188"/>
              </a:xfrm>
              <a:prstGeom prst="irregularSeal1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sz="1800">
                  <a:ea typeface="宋体" pitchFamily="2" charset="-122"/>
                </a:endParaRPr>
              </a:p>
            </p:txBody>
          </p:sp>
          <p:sp>
            <p:nvSpPr>
              <p:cNvPr id="7175" name="AutoShape 36"/>
              <p:cNvSpPr>
                <a:spLocks noChangeArrowheads="1"/>
              </p:cNvSpPr>
              <p:nvPr/>
            </p:nvSpPr>
            <p:spPr bwMode="auto">
              <a:xfrm>
                <a:off x="6490655" y="3311576"/>
                <a:ext cx="304800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76" name="AutoShape 41"/>
              <p:cNvSpPr>
                <a:spLocks noChangeArrowheads="1"/>
              </p:cNvSpPr>
              <p:nvPr/>
            </p:nvSpPr>
            <p:spPr bwMode="auto">
              <a:xfrm>
                <a:off x="7176455" y="3616376"/>
                <a:ext cx="304800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77" name="AutoShape 45"/>
              <p:cNvSpPr>
                <a:spLocks noChangeArrowheads="1"/>
              </p:cNvSpPr>
              <p:nvPr/>
            </p:nvSpPr>
            <p:spPr bwMode="auto">
              <a:xfrm>
                <a:off x="7862255" y="3997376"/>
                <a:ext cx="304800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78" name="Text Box 17"/>
              <p:cNvSpPr txBox="1">
                <a:spLocks noChangeArrowheads="1"/>
              </p:cNvSpPr>
              <p:nvPr/>
            </p:nvSpPr>
            <p:spPr bwMode="auto">
              <a:xfrm>
                <a:off x="7472523" y="4454576"/>
                <a:ext cx="992579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ea typeface="宋体" pitchFamily="2" charset="-122"/>
                  </a:rPr>
                  <a:t>A</a:t>
                </a:r>
                <a:r>
                  <a:rPr lang="en-US" altLang="zh-CN" sz="2400" b="1" dirty="0" smtClean="0">
                    <a:ea typeface="宋体" pitchFamily="2" charset="-122"/>
                  </a:rPr>
                  <a:t>rray</a:t>
                </a:r>
                <a:endParaRPr lang="tr-TR" altLang="zh-CN" sz="2400" b="1" dirty="0"/>
              </a:p>
            </p:txBody>
          </p:sp>
          <p:sp>
            <p:nvSpPr>
              <p:cNvPr id="7179" name="Text Box 17"/>
              <p:cNvSpPr txBox="1">
                <a:spLocks noChangeArrowheads="1"/>
              </p:cNvSpPr>
              <p:nvPr/>
            </p:nvSpPr>
            <p:spPr bwMode="auto">
              <a:xfrm>
                <a:off x="7938455" y="3159176"/>
                <a:ext cx="40481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sz="2400" b="1" dirty="0" smtClean="0">
                    <a:ea typeface="宋体" pitchFamily="2" charset="-122"/>
                  </a:rPr>
                  <a:t>A</a:t>
                </a:r>
                <a:endParaRPr lang="tr-TR" altLang="zh-CN" sz="2400" b="1" dirty="0"/>
              </a:p>
            </p:txBody>
          </p:sp>
          <p:sp>
            <p:nvSpPr>
              <p:cNvPr id="7180" name="AutoShape 51"/>
              <p:cNvSpPr>
                <a:spLocks noChangeArrowheads="1"/>
              </p:cNvSpPr>
              <p:nvPr/>
            </p:nvSpPr>
            <p:spPr bwMode="auto">
              <a:xfrm>
                <a:off x="8471855" y="4454576"/>
                <a:ext cx="304800" cy="304800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7181" name="Line 52"/>
              <p:cNvSpPr>
                <a:spLocks noChangeShapeType="1"/>
              </p:cNvSpPr>
              <p:nvPr/>
            </p:nvSpPr>
            <p:spPr bwMode="auto">
              <a:xfrm>
                <a:off x="6766777" y="2851692"/>
                <a:ext cx="2133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Line 53"/>
              <p:cNvSpPr>
                <a:spLocks noChangeShapeType="1"/>
              </p:cNvSpPr>
              <p:nvPr/>
            </p:nvSpPr>
            <p:spPr bwMode="auto">
              <a:xfrm flipV="1">
                <a:off x="6262055" y="4225976"/>
                <a:ext cx="1219200" cy="152400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3" name="Text Box 17"/>
              <p:cNvSpPr txBox="1">
                <a:spLocks noChangeArrowheads="1"/>
              </p:cNvSpPr>
              <p:nvPr/>
            </p:nvSpPr>
            <p:spPr bwMode="auto">
              <a:xfrm>
                <a:off x="6262055" y="4606976"/>
                <a:ext cx="403075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altLang="zh-CN" sz="2400" dirty="0" err="1">
                    <a:ea typeface="宋体" pitchFamily="2" charset="-122"/>
                  </a:rPr>
                  <a:t>Δ</a:t>
                </a:r>
                <a:endParaRPr lang="tr-TR" altLang="zh-CN" sz="2400" b="1" dirty="0"/>
              </a:p>
            </p:txBody>
          </p:sp>
          <p:sp>
            <p:nvSpPr>
              <p:cNvPr id="7184" name="Line 55"/>
              <p:cNvSpPr>
                <a:spLocks noChangeShapeType="1"/>
              </p:cNvSpPr>
              <p:nvPr/>
            </p:nvSpPr>
            <p:spPr bwMode="auto">
              <a:xfrm>
                <a:off x="5038166" y="5455790"/>
                <a:ext cx="2362200" cy="9188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Text Box 17"/>
              <p:cNvSpPr txBox="1">
                <a:spLocks noChangeArrowheads="1"/>
              </p:cNvSpPr>
              <p:nvPr/>
            </p:nvSpPr>
            <p:spPr bwMode="auto">
              <a:xfrm>
                <a:off x="5271455" y="5004911"/>
                <a:ext cx="91984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ea typeface="宋体" pitchFamily="2" charset="-122"/>
                  </a:rPr>
                  <a:t>F</a:t>
                </a:r>
                <a:r>
                  <a:rPr lang="en-US" altLang="zh-CN" sz="2400" b="1" dirty="0" smtClean="0">
                    <a:ea typeface="宋体" pitchFamily="2" charset="-122"/>
                  </a:rPr>
                  <a:t>ault</a:t>
                </a:r>
                <a:endParaRPr lang="tr-TR" altLang="zh-CN" sz="2400" b="1" dirty="0"/>
              </a:p>
            </p:txBody>
          </p:sp>
          <p:sp>
            <p:nvSpPr>
              <p:cNvPr id="7189" name="Line 60"/>
              <p:cNvSpPr>
                <a:spLocks noChangeShapeType="1"/>
              </p:cNvSpPr>
              <p:nvPr/>
            </p:nvSpPr>
            <p:spPr bwMode="auto">
              <a:xfrm>
                <a:off x="5097660" y="5769567"/>
                <a:ext cx="1871589" cy="6751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Text Box 17"/>
              <p:cNvSpPr txBox="1">
                <a:spLocks noChangeArrowheads="1"/>
              </p:cNvSpPr>
              <p:nvPr/>
            </p:nvSpPr>
            <p:spPr bwMode="auto">
              <a:xfrm>
                <a:off x="6033455" y="6359576"/>
                <a:ext cx="36710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zh-CN" sz="2400" b="1" dirty="0">
                    <a:ea typeface="宋体" pitchFamily="2" charset="-122"/>
                  </a:rPr>
                  <a:t>L</a:t>
                </a:r>
                <a:endParaRPr lang="tr-TR" altLang="zh-CN" sz="2400" b="1" dirty="0"/>
              </a:p>
            </p:txBody>
          </p:sp>
          <p:sp>
            <p:nvSpPr>
              <p:cNvPr id="7173" name="Text Box 7"/>
              <p:cNvSpPr txBox="1">
                <a:spLocks noChangeArrowheads="1"/>
              </p:cNvSpPr>
              <p:nvPr/>
            </p:nvSpPr>
            <p:spPr bwMode="auto">
              <a:xfrm>
                <a:off x="1286016" y="4023157"/>
                <a:ext cx="3691219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1600" dirty="0">
                    <a:ea typeface="宋体" pitchFamily="2" charset="-122"/>
                  </a:rPr>
                  <a:t>L, </a:t>
                </a:r>
                <a:r>
                  <a:rPr lang="en-US" altLang="zh-CN" sz="1600" dirty="0" smtClean="0">
                    <a:ea typeface="宋体" pitchFamily="2" charset="-122"/>
                  </a:rPr>
                  <a:t>azimuthal resolution </a:t>
                </a:r>
                <a:r>
                  <a:rPr lang="en-US" altLang="zh-CN" sz="1600" dirty="0">
                    <a:ea typeface="宋体" pitchFamily="2" charset="-122"/>
                  </a:rPr>
                  <a:t>limit on the fault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1600" dirty="0" err="1" smtClean="0">
                    <a:ea typeface="宋体" pitchFamily="2" charset="-122"/>
                  </a:rPr>
                  <a:t>Δ</a:t>
                </a:r>
                <a:r>
                  <a:rPr lang="en-US" altLang="zh-CN" sz="1600" dirty="0" smtClean="0">
                    <a:ea typeface="宋体" pitchFamily="2" charset="-122"/>
                  </a:rPr>
                  <a:t>, </a:t>
                </a:r>
                <a:r>
                  <a:rPr lang="en-US" altLang="zh-CN" sz="1600" dirty="0">
                    <a:ea typeface="宋体" pitchFamily="2" charset="-122"/>
                  </a:rPr>
                  <a:t>distance away from the source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1600" dirty="0">
                    <a:ea typeface="宋体" pitchFamily="2" charset="-122"/>
                  </a:rPr>
                  <a:t>A</a:t>
                </a:r>
                <a:r>
                  <a:rPr lang="en-US" altLang="zh-CN" sz="1600" dirty="0" smtClean="0">
                    <a:ea typeface="宋体" pitchFamily="2" charset="-122"/>
                  </a:rPr>
                  <a:t>, </a:t>
                </a:r>
                <a:r>
                  <a:rPr lang="en-US" altLang="zh-CN" sz="1600" dirty="0">
                    <a:ea typeface="宋体" pitchFamily="2" charset="-122"/>
                  </a:rPr>
                  <a:t>aperture of the </a:t>
                </a:r>
                <a:r>
                  <a:rPr lang="en-US" altLang="zh-CN" sz="1600" dirty="0" smtClean="0">
                    <a:ea typeface="宋体" pitchFamily="2" charset="-122"/>
                  </a:rPr>
                  <a:t>array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zh-CN" sz="1600" dirty="0" err="1" smtClean="0">
                    <a:ea typeface="宋体" pitchFamily="2" charset="-122"/>
                  </a:rPr>
                  <a:t>λ</a:t>
                </a:r>
                <a:r>
                  <a:rPr lang="en-US" altLang="zh-CN" sz="1600" dirty="0" smtClean="0">
                    <a:ea typeface="宋体" pitchFamily="2" charset="-122"/>
                  </a:rPr>
                  <a:t>, Horizontal wavelength</a:t>
                </a:r>
                <a:endParaRPr lang="en-US" altLang="zh-CN" sz="1600" dirty="0">
                  <a:ea typeface="宋体" pitchFamily="2" charset="-122"/>
                </a:endParaRPr>
              </a:p>
            </p:txBody>
          </p:sp>
        </p:grp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8094073"/>
                </p:ext>
              </p:extLst>
            </p:nvPr>
          </p:nvGraphicFramePr>
          <p:xfrm>
            <a:off x="1990080" y="2559236"/>
            <a:ext cx="21590000" cy="1349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5" name="Document" r:id="rId4" imgW="5486400" imgH="342900" progId="Word.Document.12">
                    <p:embed/>
                  </p:oleObj>
                </mc:Choice>
                <mc:Fallback>
                  <p:oleObj name="Document" r:id="rId4" imgW="5486400" imgH="3429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990080" y="2559236"/>
                          <a:ext cx="21590000" cy="13493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1286016" y="5558402"/>
            <a:ext cx="3011757" cy="107721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dirty="0" err="1" smtClean="0">
                <a:ea typeface="宋体" pitchFamily="2" charset="-122"/>
              </a:rPr>
              <a:t>USArray</a:t>
            </a:r>
            <a:r>
              <a:rPr lang="en-US" altLang="zh-CN" sz="1600" dirty="0" smtClean="0">
                <a:ea typeface="宋体" pitchFamily="2" charset="-122"/>
              </a:rPr>
              <a:t> Example :</a:t>
            </a:r>
          </a:p>
          <a:p>
            <a:pPr>
              <a:spcBef>
                <a:spcPct val="50000"/>
              </a:spcBef>
            </a:pPr>
            <a:r>
              <a:rPr lang="en-US" altLang="zh-CN" sz="1600" dirty="0" err="1">
                <a:ea typeface="宋体" pitchFamily="2" charset="-122"/>
              </a:rPr>
              <a:t>Δ</a:t>
            </a:r>
            <a:r>
              <a:rPr lang="en-US" altLang="zh-CN" sz="1600" dirty="0">
                <a:ea typeface="宋体" pitchFamily="2" charset="-122"/>
              </a:rPr>
              <a:t>=</a:t>
            </a:r>
            <a:r>
              <a:rPr lang="en-US" altLang="zh-CN" sz="1600" dirty="0" smtClean="0">
                <a:ea typeface="宋体" pitchFamily="2" charset="-122"/>
              </a:rPr>
              <a:t>70°, </a:t>
            </a:r>
            <a:r>
              <a:rPr lang="en-US" altLang="zh-CN" sz="1600" dirty="0" err="1" smtClean="0">
                <a:ea typeface="宋体" pitchFamily="2" charset="-122"/>
              </a:rPr>
              <a:t>λ</a:t>
            </a:r>
            <a:r>
              <a:rPr lang="en-US" altLang="zh-CN" sz="1600" dirty="0" smtClean="0">
                <a:ea typeface="宋体" pitchFamily="2" charset="-122"/>
              </a:rPr>
              <a:t>=18 km/s*1s=18 km,</a:t>
            </a:r>
          </a:p>
          <a:p>
            <a:pPr>
              <a:spcBef>
                <a:spcPct val="50000"/>
              </a:spcBef>
            </a:pPr>
            <a:r>
              <a:rPr lang="en-US" altLang="zh-CN" sz="1600" dirty="0" smtClean="0">
                <a:ea typeface="宋体" pitchFamily="2" charset="-122"/>
              </a:rPr>
              <a:t>A=25°, L=50 km</a:t>
            </a:r>
            <a:endParaRPr lang="en-US" altLang="zh-CN" sz="1600" baseline="-25000" dirty="0">
              <a:ea typeface="宋体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927" y="719666"/>
            <a:ext cx="6843466" cy="190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6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315453" y="1052302"/>
            <a:ext cx="5299364" cy="4923491"/>
            <a:chOff x="2315453" y="1052302"/>
            <a:chExt cx="5299364" cy="4923491"/>
          </a:xfrm>
        </p:grpSpPr>
        <p:pic>
          <p:nvPicPr>
            <p:cNvPr id="16" name="Picture 15" descr="aperture_may.pdf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547" b="12661"/>
            <a:stretch/>
          </p:blipFill>
          <p:spPr>
            <a:xfrm>
              <a:off x="2315453" y="1052302"/>
              <a:ext cx="5299364" cy="492349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TextBox 16"/>
            <p:cNvSpPr txBox="1"/>
            <p:nvPr/>
          </p:nvSpPr>
          <p:spPr>
            <a:xfrm>
              <a:off x="3112062" y="2842133"/>
              <a:ext cx="142026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100Hz</a:t>
              </a:r>
              <a:endParaRPr 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32327" y="2854116"/>
              <a:ext cx="142026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66CC66"/>
                  </a:solidFill>
                </a:rPr>
                <a:t>10Hz</a:t>
              </a:r>
              <a:endParaRPr lang="en-US" sz="3200" dirty="0">
                <a:solidFill>
                  <a:srgbClr val="66CC6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18666" y="2862400"/>
              <a:ext cx="1420265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6633"/>
                  </a:solidFill>
                </a:rPr>
                <a:t>1Hz</a:t>
              </a:r>
              <a:endParaRPr lang="en-US" sz="3200" dirty="0">
                <a:solidFill>
                  <a:srgbClr val="FF6633"/>
                </a:solidFill>
              </a:endParaRPr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03114" y="-263176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Coherency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55890"/>
              </p:ext>
            </p:extLst>
          </p:nvPr>
        </p:nvGraphicFramePr>
        <p:xfrm>
          <a:off x="9508310" y="415292"/>
          <a:ext cx="6400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5" imgW="6400800" imgH="342900" progId="Word.Document.12">
                  <p:embed/>
                </p:oleObj>
              </mc:Choice>
              <mc:Fallback>
                <p:oleObj name="Document" r:id="rId5" imgW="64008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508310" y="415292"/>
                        <a:ext cx="64008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662725" y="6291438"/>
            <a:ext cx="2308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Luco</a:t>
            </a:r>
            <a:r>
              <a:rPr lang="en-US" dirty="0"/>
              <a:t> and Wong (1986) </a:t>
            </a:r>
          </a:p>
        </p:txBody>
      </p:sp>
      <p:pic>
        <p:nvPicPr>
          <p:cNvPr id="14" name="Picture 13" descr="aperture_may_lam.pdf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291" b="12402"/>
          <a:stretch/>
        </p:blipFill>
        <p:spPr>
          <a:xfrm>
            <a:off x="2315453" y="758192"/>
            <a:ext cx="5299364" cy="509596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048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Coherency of </a:t>
            </a:r>
            <a:r>
              <a:rPr lang="en-US" dirty="0" err="1" smtClean="0"/>
              <a:t>USArray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-5812730" y="642876"/>
            <a:ext cx="5220471" cy="313268"/>
            <a:chOff x="2755129" y="2226735"/>
            <a:chExt cx="5220471" cy="313268"/>
          </a:xfrm>
        </p:grpSpPr>
        <p:sp>
          <p:nvSpPr>
            <p:cNvPr id="8" name="Rectangle 11"/>
            <p:cNvSpPr>
              <a:spLocks noChangeArrowheads="1"/>
            </p:cNvSpPr>
            <p:nvPr/>
          </p:nvSpPr>
          <p:spPr bwMode="gray">
            <a:xfrm>
              <a:off x="2755129" y="2226735"/>
              <a:ext cx="120727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Font typeface="Wingdings" charset="0"/>
                <a:buNone/>
              </a:pPr>
              <a:r>
                <a:rPr lang="en-US" altLang="zh-CN" sz="2000" dirty="0" smtClean="0">
                  <a:ea typeface="宋体" charset="0"/>
                  <a:cs typeface="宋体" charset="0"/>
                </a:rPr>
                <a:t>M6.3</a:t>
              </a:r>
              <a:endParaRPr lang="en-US" altLang="zh-CN" sz="1400" dirty="0">
                <a:ea typeface="宋体" charset="0"/>
                <a:cs typeface="宋体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gray">
            <a:xfrm>
              <a:off x="6768329" y="2235203"/>
              <a:ext cx="1207271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buClr>
                  <a:schemeClr val="tx2"/>
                </a:buClr>
                <a:buFont typeface="Wingdings" charset="0"/>
                <a:buNone/>
              </a:pPr>
              <a:r>
                <a:rPr lang="en-US" altLang="zh-CN" sz="2000" dirty="0" smtClean="0">
                  <a:ea typeface="宋体" charset="0"/>
                  <a:cs typeface="宋体" charset="0"/>
                </a:rPr>
                <a:t>M7.7</a:t>
              </a:r>
              <a:endParaRPr lang="en-US" altLang="zh-CN" sz="1400" dirty="0">
                <a:ea typeface="宋体" charset="0"/>
                <a:cs typeface="宋体" charset="0"/>
              </a:endParaRP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25296" y="1420909"/>
            <a:ext cx="7708392" cy="1539284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Deep earthquakes (most simple sources with enough SNR)</a:t>
            </a:r>
          </a:p>
          <a:p>
            <a:r>
              <a:rPr lang="en-US" dirty="0" smtClean="0"/>
              <a:t>Same processing for BACK-PROJECTION, </a:t>
            </a:r>
          </a:p>
          <a:p>
            <a:pPr marL="82296" indent="0">
              <a:buNone/>
            </a:pPr>
            <a:r>
              <a:rPr lang="en-US" dirty="0" smtClean="0"/>
              <a:t>( </a:t>
            </a:r>
            <a:r>
              <a:rPr lang="en-US" dirty="0" err="1"/>
              <a:t>T</a:t>
            </a:r>
            <a:r>
              <a:rPr lang="en-US" dirty="0" err="1" smtClean="0"/>
              <a:t>eleseismic</a:t>
            </a:r>
            <a:r>
              <a:rPr lang="en-US" dirty="0" smtClean="0"/>
              <a:t> vertical component, Period proportional window, Narrow band, Alignment, First window)</a:t>
            </a:r>
          </a:p>
          <a:p>
            <a:r>
              <a:rPr lang="en-US" dirty="0" smtClean="0"/>
              <a:t>Flat for small earthquake, distance fall-off for large earthquake</a:t>
            </a:r>
            <a:endParaRPr lang="en-US" dirty="0"/>
          </a:p>
        </p:txBody>
      </p:sp>
      <p:pic>
        <p:nvPicPr>
          <p:cNvPr id="22" name="Picture 21" descr="russiafrsingle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93" r="7966" b="20672"/>
          <a:stretch/>
        </p:blipFill>
        <p:spPr>
          <a:xfrm>
            <a:off x="4846755" y="3507340"/>
            <a:ext cx="4146864" cy="33141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3" name="Picture 22" descr="brailfrsingle.pdf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3" t="20719" r="6389" b="21048"/>
          <a:stretch/>
        </p:blipFill>
        <p:spPr>
          <a:xfrm>
            <a:off x="1139805" y="3416042"/>
            <a:ext cx="3973149" cy="339558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152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ilfrAlongRayPath.pdf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1" t="21893" r="4211" b="22244"/>
          <a:stretch/>
        </p:blipFill>
        <p:spPr>
          <a:xfrm>
            <a:off x="1303302" y="1153097"/>
            <a:ext cx="7067907" cy="57049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10676" y="-33424"/>
            <a:ext cx="5154017" cy="13078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Incoherency Caused by Uncorrelated Noise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86339" y="1153097"/>
            <a:ext cx="7435506" cy="5704903"/>
            <a:chOff x="1186339" y="1153097"/>
            <a:chExt cx="7435506" cy="5704903"/>
          </a:xfrm>
        </p:grpSpPr>
        <p:pic>
          <p:nvPicPr>
            <p:cNvPr id="5" name="Picture 4" descr="SNRvsCC.pdf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871" t="25579" r="6242" b="21722"/>
            <a:stretch/>
          </p:blipFill>
          <p:spPr>
            <a:xfrm>
              <a:off x="1186339" y="1153097"/>
              <a:ext cx="7435506" cy="5704903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3734995" y="6422037"/>
              <a:ext cx="26968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Signal to Noise Ratio (dB)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526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Coherency falls off due to finite source</a:t>
            </a:r>
          </a:p>
          <a:p>
            <a:r>
              <a:rPr lang="en-US" dirty="0" smtClean="0"/>
              <a:t>The first arrival window is coherent up to 5hz across US Array</a:t>
            </a:r>
          </a:p>
          <a:p>
            <a:r>
              <a:rPr lang="en-US" dirty="0"/>
              <a:t>Coherency is not a problem for source </a:t>
            </a:r>
            <a:r>
              <a:rPr lang="en-US" dirty="0" smtClean="0"/>
              <a:t>imaging (If the early coda decays fast enough)</a:t>
            </a:r>
          </a:p>
          <a:p>
            <a:r>
              <a:rPr lang="en-US" dirty="0" smtClean="0"/>
              <a:t>Consideration of resolution (size), Aliasing (spacing) and SNR (borehole) for conventional array design</a:t>
            </a:r>
          </a:p>
          <a:p>
            <a:r>
              <a:rPr lang="en-US" dirty="0" smtClean="0"/>
              <a:t>Adapting array processing to finite source effect (alignment with small </a:t>
            </a:r>
            <a:r>
              <a:rPr lang="en-US" dirty="0" err="1" smtClean="0"/>
              <a:t>earthquaks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8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ohokuaresp291.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14" y="-1608673"/>
            <a:ext cx="3960729" cy="5604932"/>
          </a:xfrm>
          <a:prstGeom prst="rect">
            <a:avLst/>
          </a:prstGeom>
        </p:spPr>
      </p:pic>
      <p:pic>
        <p:nvPicPr>
          <p:cNvPr id="6" name="Picture 5" descr="tohokuaresp146.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575" y="-1608673"/>
            <a:ext cx="3960729" cy="5604932"/>
          </a:xfrm>
          <a:prstGeom prst="rect">
            <a:avLst/>
          </a:prstGeom>
        </p:spPr>
      </p:pic>
      <p:pic>
        <p:nvPicPr>
          <p:cNvPr id="7" name="Picture 6" descr="tohokuaresp73.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14" y="1253068"/>
            <a:ext cx="3960729" cy="5604932"/>
          </a:xfrm>
          <a:prstGeom prst="rect">
            <a:avLst/>
          </a:prstGeom>
        </p:spPr>
      </p:pic>
      <p:pic>
        <p:nvPicPr>
          <p:cNvPr id="8" name="Picture 7" descr="tohokuaresp37.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575" y="1253068"/>
            <a:ext cx="3960729" cy="560493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1881" y="274638"/>
            <a:ext cx="9825059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Point Spreading Function of </a:t>
            </a:r>
            <a:r>
              <a:rPr lang="en-US" dirty="0" err="1" smtClean="0"/>
              <a:t>USArray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V="1">
            <a:off x="6082934" y="2446067"/>
            <a:ext cx="125440" cy="125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6078554" y="5305661"/>
            <a:ext cx="125440" cy="125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2043408" y="5305661"/>
            <a:ext cx="125440" cy="125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2043408" y="2446067"/>
            <a:ext cx="125440" cy="12544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42307" y="3141771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stations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02340" y="3141771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 stations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27617" y="5968013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 stations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02340" y="6005424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1/8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65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hokumap291.p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49" y="-1769544"/>
            <a:ext cx="4008595" cy="5672667"/>
          </a:xfrm>
          <a:prstGeom prst="rect">
            <a:avLst/>
          </a:prstGeom>
        </p:spPr>
      </p:pic>
      <p:pic>
        <p:nvPicPr>
          <p:cNvPr id="5" name="Picture 4" descr="tohokumap146.ps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9" y="-1769544"/>
            <a:ext cx="4008595" cy="5672667"/>
          </a:xfrm>
          <a:prstGeom prst="rect">
            <a:avLst/>
          </a:prstGeom>
        </p:spPr>
      </p:pic>
      <p:pic>
        <p:nvPicPr>
          <p:cNvPr id="6" name="Picture 5" descr="tohokumap73.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49" y="1185332"/>
            <a:ext cx="4008595" cy="5672667"/>
          </a:xfrm>
          <a:prstGeom prst="rect">
            <a:avLst/>
          </a:prstGeom>
        </p:spPr>
      </p:pic>
      <p:pic>
        <p:nvPicPr>
          <p:cNvPr id="7" name="Picture 6" descr="tohokumap37.ps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9" y="1185332"/>
            <a:ext cx="4008595" cy="567266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8722" y="274638"/>
            <a:ext cx="9825059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Resampled BP of the Tohoku earthquake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58508" y="3058211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stations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18541" y="3058211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1/2 stations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343818" y="5984725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1/4 stations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18541" y="6022136"/>
            <a:ext cx="1491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1/8 stations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18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11433</TotalTime>
  <Words>461</Words>
  <Application>Microsoft Macintosh PowerPoint</Application>
  <PresentationFormat>On-screen Show (4:3)</PresentationFormat>
  <Paragraphs>82</Paragraphs>
  <Slides>13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Solstice</vt:lpstr>
      <vt:lpstr>Microsoft Word Document</vt:lpstr>
      <vt:lpstr>Towards Optimal Design of Seismic Array For Earthquake Source Imaging </vt:lpstr>
      <vt:lpstr>Point Spread Function</vt:lpstr>
      <vt:lpstr>Rayleigh Criteria (resolution limit)</vt:lpstr>
      <vt:lpstr>Coherency </vt:lpstr>
      <vt:lpstr>Coherency of USArray</vt:lpstr>
      <vt:lpstr>Incoherency Caused by Uncorrelated Noise</vt:lpstr>
      <vt:lpstr>Implications</vt:lpstr>
      <vt:lpstr>Point Spreading Function of USArray</vt:lpstr>
      <vt:lpstr>Resampled BP of the Tohoku earthquake</vt:lpstr>
      <vt:lpstr>The Early Coda</vt:lpstr>
      <vt:lpstr>A Large Continental Array For Source Imaging</vt:lpstr>
      <vt:lpstr>PSF of the TA backbone stations</vt:lpstr>
      <vt:lpstr>PowerPoint Presentation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Lingsen Meng</dc:creator>
  <cp:lastModifiedBy>Lingsen Meng</cp:lastModifiedBy>
  <cp:revision>89</cp:revision>
  <dcterms:created xsi:type="dcterms:W3CDTF">2013-05-08T20:11:49Z</dcterms:created>
  <dcterms:modified xsi:type="dcterms:W3CDTF">2013-05-16T18:45:31Z</dcterms:modified>
</cp:coreProperties>
</file>