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Default Extension="jpeg" ContentType="image/jpeg"/>
  <Override PartName="/ppt/slideMasters/slideMaster2.xml" ContentType="application/vnd.openxmlformats-officedocument.presentationml.slideMaster+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s/slide6.xml" ContentType="application/vnd.openxmlformats-officedocument.presentationml.slide+xml"/>
  <Override PartName="/ppt/notesSlides/notesSlide1.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Layouts/slideLayout17.xml" ContentType="application/vnd.openxmlformats-officedocument.presentationml.slideLayout+xml"/>
  <Override PartName="/ppt/slides/slide16.xml" ContentType="application/vnd.openxmlformats-officedocument.presentationml.slide+xml"/>
  <Override PartName="/ppt/slideLayouts/slideLayout13.xml" ContentType="application/vnd.openxmlformats-officedocument.presentationml.slideLayout+xml"/>
  <Override PartName="/ppt/slideLayouts/slideLayout21.xml" ContentType="application/vnd.openxmlformats-officedocument.presentationml.slideLayout+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Layouts/slideLayout18.xml" ContentType="application/vnd.openxmlformats-officedocument.presentationml.slideLayout+xml"/>
  <Override PartName="/ppt/slides/slide20.xml" ContentType="application/vnd.openxmlformats-officedocument.presentationml.slide+xml"/>
  <Override PartName="/ppt/slides/slide17.xml" ContentType="application/vnd.openxmlformats-officedocument.presentationml.slide+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19.xml" ContentType="application/vnd.openxmlformats-officedocument.presentationml.slideLayout+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Lst>
  <p:notesMasterIdLst>
    <p:notesMasterId r:id="rId23"/>
  </p:notesMasterIdLst>
  <p:sldIdLst>
    <p:sldId id="263" r:id="rId3"/>
    <p:sldId id="264" r:id="rId4"/>
    <p:sldId id="265" r:id="rId5"/>
    <p:sldId id="260" r:id="rId6"/>
    <p:sldId id="267" r:id="rId7"/>
    <p:sldId id="266" r:id="rId8"/>
    <p:sldId id="268" r:id="rId9"/>
    <p:sldId id="269" r:id="rId10"/>
    <p:sldId id="270" r:id="rId11"/>
    <p:sldId id="271" r:id="rId12"/>
    <p:sldId id="277" r:id="rId13"/>
    <p:sldId id="273" r:id="rId14"/>
    <p:sldId id="258" r:id="rId15"/>
    <p:sldId id="278" r:id="rId16"/>
    <p:sldId id="261" r:id="rId17"/>
    <p:sldId id="274" r:id="rId18"/>
    <p:sldId id="275" r:id="rId19"/>
    <p:sldId id="276" r:id="rId20"/>
    <p:sldId id="256" r:id="rId21"/>
    <p:sldId id="257"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napVertSplitter="1">
    <p:restoredLeft sz="15598" autoAdjust="0"/>
    <p:restoredTop sz="94683" autoAdjust="0"/>
  </p:normalViewPr>
  <p:slideViewPr>
    <p:cSldViewPr snapToGrid="0" snapToObjects="1">
      <p:cViewPr varScale="1">
        <p:scale>
          <a:sx n="97" d="100"/>
          <a:sy n="97" d="100"/>
        </p:scale>
        <p:origin x="-672" y="-96"/>
      </p:cViewPr>
      <p:guideLst>
        <p:guide orient="horz" pos="2160"/>
        <p:guide pos="2880"/>
      </p:guideLst>
    </p:cSldViewPr>
  </p:slideViewPr>
  <p:outlineViewPr>
    <p:cViewPr>
      <p:scale>
        <a:sx n="33" d="100"/>
        <a:sy n="33" d="100"/>
      </p:scale>
      <p:origin x="0" y="4824"/>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2C10B1-7735-9F4A-9C68-A47E242C9927}" type="datetimeFigureOut">
              <a:rPr lang="en-US" smtClean="0"/>
              <a:pPr/>
              <a:t>5/15/13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1A9E03-97A7-4847-9680-13909795C251}"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388942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1031"/>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4514B6-7F1C-3E44-B4DA-FC7D9A08AB8C}" type="slidenum">
              <a:rPr lang="en-US" sz="1200"/>
              <a:pPr eaLnBrk="1" hangingPunct="1"/>
              <a:t>13</a:t>
            </a:fld>
            <a:endParaRPr lang="en-US" sz="1200"/>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E377A1-CFF2-EC48-B9A1-8CFB52C380BF}" type="datetimeFigureOut">
              <a:rPr lang="en-US" smtClean="0"/>
              <a:pPr/>
              <a:t>5/15/13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396414-7EAC-B441-A179-A35022D8BAD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3994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E377A1-CFF2-EC48-B9A1-8CFB52C380BF}" type="datetimeFigureOut">
              <a:rPr lang="en-US" smtClean="0"/>
              <a:pPr/>
              <a:t>5/15/13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396414-7EAC-B441-A179-A35022D8BAD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28908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E377A1-CFF2-EC48-B9A1-8CFB52C380BF}" type="datetimeFigureOut">
              <a:rPr lang="en-US" smtClean="0"/>
              <a:pPr/>
              <a:t>5/15/13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396414-7EAC-B441-A179-A35022D8BAD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4323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CD0BC5-C80D-9F42-B7F5-63B36C6F8143}"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13721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7FB3D-B52E-FD4C-A330-A637B269793C}"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29272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403CE-08A7-6C43-AA7B-4252675BAD6E}"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48927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149FF0-3D75-FA4E-8516-A9C559F448C4}"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0446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BEDFC9-21A0-0649-A19B-640FC8F3EBCF}"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34267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43E4C6-6EE3-824F-A1C6-373793F8ACC8}"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8238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4BB516-3023-2C40-A682-69701EBE8B54}"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71706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93F111-22A6-3F49-AE2A-EDBF55A55F38}"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56020622"/>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E377A1-CFF2-EC48-B9A1-8CFB52C380BF}" type="datetimeFigureOut">
              <a:rPr lang="en-US" smtClean="0"/>
              <a:pPr/>
              <a:t>5/15/13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396414-7EAC-B441-A179-A35022D8BAD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15096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770BBD-2345-8C4C-A3F4-262D7BFB154A}"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85705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529314-6D5B-9B4E-A8E9-9D2D5A2D038E}"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8317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528C1-6DCE-264D-8F5A-8DD4A1E77D79}" type="slidenum">
              <a:rPr lang="en-US">
                <a:solidFill>
                  <a:srgbClr val="000000"/>
                </a:solidFill>
              </a:rPr>
              <a:pPr>
                <a:defRPr/>
              </a:pPr>
              <a:t>‹#›</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5515918"/>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E377A1-CFF2-EC48-B9A1-8CFB52C380BF}" type="datetimeFigureOut">
              <a:rPr lang="en-US" smtClean="0"/>
              <a:pPr/>
              <a:t>5/15/13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396414-7EAC-B441-A179-A35022D8BAD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400314"/>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E377A1-CFF2-EC48-B9A1-8CFB52C380BF}" type="datetimeFigureOut">
              <a:rPr lang="en-US" smtClean="0"/>
              <a:pPr/>
              <a:t>5/15/13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396414-7EAC-B441-A179-A35022D8BAD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4111074"/>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E377A1-CFF2-EC48-B9A1-8CFB52C380BF}" type="datetimeFigureOut">
              <a:rPr lang="en-US" smtClean="0"/>
              <a:pPr/>
              <a:t>5/15/13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396414-7EAC-B441-A179-A35022D8BAD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5097066"/>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E377A1-CFF2-EC48-B9A1-8CFB52C380BF}" type="datetimeFigureOut">
              <a:rPr lang="en-US" smtClean="0"/>
              <a:pPr/>
              <a:t>5/15/13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396414-7EAC-B441-A179-A35022D8BAD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7407615"/>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E377A1-CFF2-EC48-B9A1-8CFB52C380BF}" type="datetimeFigureOut">
              <a:rPr lang="en-US" smtClean="0"/>
              <a:pPr/>
              <a:t>5/15/13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396414-7EAC-B441-A179-A35022D8BAD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5798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E377A1-CFF2-EC48-B9A1-8CFB52C380BF}" type="datetimeFigureOut">
              <a:rPr lang="en-US" smtClean="0"/>
              <a:pPr/>
              <a:t>5/15/13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396414-7EAC-B441-A179-A35022D8BAD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3763584"/>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E377A1-CFF2-EC48-B9A1-8CFB52C380BF}" type="datetimeFigureOut">
              <a:rPr lang="en-US" smtClean="0"/>
              <a:pPr/>
              <a:t>5/15/13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396414-7EAC-B441-A179-A35022D8BAD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63462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377A1-CFF2-EC48-B9A1-8CFB52C380BF}" type="datetimeFigureOut">
              <a:rPr lang="en-US" smtClean="0"/>
              <a:pPr/>
              <a:t>5/15/13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96414-7EAC-B441-A179-A35022D8BAD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45793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162130"/>
            </a:gs>
            <a:gs pos="50000">
              <a:srgbClr val="304868"/>
            </a:gs>
            <a:gs pos="100000">
              <a:srgbClr val="162130"/>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50463758-40F9-CE49-9876-0C0CA3CF8808}"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38192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jpeg"/><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jpeg"/><Relationship Id="rId3"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sz="3600" i="1" dirty="0" smtClean="0">
                <a:solidFill>
                  <a:srgbClr val="FF0000"/>
                </a:solidFill>
              </a:rPr>
              <a:t>Does Antarctica Provide a Unique Environment for Array Seismology?</a:t>
            </a:r>
            <a:endParaRPr lang="en-US" sz="3600" dirty="0">
              <a:solidFill>
                <a:srgbClr val="FF0000"/>
              </a:solidFill>
            </a:endParaRPr>
          </a:p>
        </p:txBody>
      </p:sp>
      <p:sp>
        <p:nvSpPr>
          <p:cNvPr id="3" name="Content Placeholder 2"/>
          <p:cNvSpPr>
            <a:spLocks noGrp="1"/>
          </p:cNvSpPr>
          <p:nvPr>
            <p:ph idx="1"/>
          </p:nvPr>
        </p:nvSpPr>
        <p:spPr/>
        <p:txBody>
          <a:bodyPr/>
          <a:lstStyle/>
          <a:p>
            <a:endParaRPr lang="en-US" dirty="0" smtClean="0"/>
          </a:p>
          <a:p>
            <a:endParaRPr lang="en-US" dirty="0" smtClean="0"/>
          </a:p>
          <a:p>
            <a:pPr algn="ctr">
              <a:buNone/>
            </a:pPr>
            <a:r>
              <a:rPr lang="en-US" sz="2800" dirty="0" smtClean="0">
                <a:solidFill>
                  <a:schemeClr val="accent5"/>
                </a:solidFill>
              </a:rPr>
              <a:t>Andy </a:t>
            </a:r>
            <a:r>
              <a:rPr lang="en-US" sz="2800" dirty="0" err="1" smtClean="0">
                <a:solidFill>
                  <a:schemeClr val="accent5"/>
                </a:solidFill>
              </a:rPr>
              <a:t>Nyblade</a:t>
            </a:r>
            <a:r>
              <a:rPr lang="en-US" sz="2800" dirty="0" smtClean="0">
                <a:solidFill>
                  <a:schemeClr val="accent5"/>
                </a:solidFill>
              </a:rPr>
              <a:t> on behalf of the Polar Networks Science Committee (PNSC)</a:t>
            </a:r>
          </a:p>
          <a:p>
            <a:pPr algn="ctr">
              <a:buNone/>
            </a:pPr>
            <a:r>
              <a:rPr lang="en-US" sz="2800" dirty="0" smtClean="0">
                <a:solidFill>
                  <a:schemeClr val="accent5"/>
                </a:solidFill>
              </a:rPr>
              <a:t>Array Seismology Workshop</a:t>
            </a:r>
          </a:p>
          <a:p>
            <a:pPr algn="ctr">
              <a:buNone/>
            </a:pPr>
            <a:r>
              <a:rPr lang="en-US" sz="2800" dirty="0" smtClean="0">
                <a:solidFill>
                  <a:schemeClr val="accent5"/>
                </a:solidFill>
              </a:rPr>
              <a:t>Raleigh, NC</a:t>
            </a:r>
          </a:p>
          <a:p>
            <a:pPr algn="ctr">
              <a:buNone/>
            </a:pPr>
            <a:r>
              <a:rPr lang="en-US" sz="2800" dirty="0" smtClean="0">
                <a:solidFill>
                  <a:schemeClr val="accent5"/>
                </a:solidFill>
              </a:rPr>
              <a:t>May 16, 2013</a:t>
            </a:r>
          </a:p>
          <a:p>
            <a:pPr>
              <a:buNone/>
            </a:pPr>
            <a:endParaRPr lang="en-US"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Figure 3.jpg"/>
          <p:cNvPicPr>
            <a:picLocks noChangeAspect="1"/>
          </p:cNvPicPr>
          <p:nvPr/>
        </p:nvPicPr>
        <p:blipFill>
          <a:blip r:embed="rId2"/>
          <a:srcRect l="-2952" t="65603" r="51998"/>
          <a:stretch>
            <a:fillRect/>
          </a:stretch>
        </p:blipFill>
        <p:spPr bwMode="auto">
          <a:xfrm>
            <a:off x="875352" y="902823"/>
            <a:ext cx="6896789" cy="545437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gure 3.jpg"/>
          <p:cNvPicPr>
            <a:picLocks noGrp="1" noChangeAspect="1"/>
          </p:cNvPicPr>
          <p:nvPr>
            <p:ph idx="1"/>
          </p:nvPr>
        </p:nvPicPr>
        <p:blipFill>
          <a:blip r:embed="rId2"/>
          <a:srcRect l="48242" t="65613" r="921"/>
          <a:stretch>
            <a:fillRect/>
          </a:stretch>
        </p:blipFill>
        <p:spPr>
          <a:xfrm>
            <a:off x="1589186" y="1204651"/>
            <a:ext cx="6080710" cy="4818605"/>
          </a:xfr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103"/>
            <a:ext cx="8229600" cy="1143000"/>
          </a:xfrm>
        </p:spPr>
        <p:txBody>
          <a:bodyPr/>
          <a:lstStyle/>
          <a:p>
            <a:r>
              <a:rPr lang="en-US" dirty="0" smtClean="0">
                <a:solidFill>
                  <a:srgbClr val="FF0000"/>
                </a:solidFill>
              </a:rPr>
              <a:t>Science</a:t>
            </a:r>
            <a:endParaRPr lang="en-US" dirty="0">
              <a:solidFill>
                <a:srgbClr val="FF0000"/>
              </a:solidFill>
            </a:endParaRPr>
          </a:p>
        </p:txBody>
      </p:sp>
      <p:sp>
        <p:nvSpPr>
          <p:cNvPr id="3" name="Content Placeholder 2"/>
          <p:cNvSpPr>
            <a:spLocks noGrp="1"/>
          </p:cNvSpPr>
          <p:nvPr>
            <p:ph idx="1"/>
          </p:nvPr>
        </p:nvSpPr>
        <p:spPr>
          <a:xfrm>
            <a:off x="457200" y="1035430"/>
            <a:ext cx="8229600" cy="1403181"/>
          </a:xfrm>
        </p:spPr>
        <p:txBody>
          <a:bodyPr/>
          <a:lstStyle/>
          <a:p>
            <a:r>
              <a:rPr lang="en-US" sz="2400" dirty="0" smtClean="0">
                <a:solidFill>
                  <a:schemeClr val="accent5"/>
                </a:solidFill>
              </a:rPr>
              <a:t>Unique environment for recording core phases - polar recordings are desirable due to the approximate alignment of the fast axis of inner core anisotropy with the Earth’s spin axis </a:t>
            </a:r>
            <a:endParaRPr lang="en-US" sz="2400" dirty="0">
              <a:solidFill>
                <a:schemeClr val="accent5"/>
              </a:solidFill>
            </a:endParaRPr>
          </a:p>
        </p:txBody>
      </p:sp>
      <p:pic>
        <p:nvPicPr>
          <p:cNvPr id="4" name="Picture 3" descr="core_figure"/>
          <p:cNvPicPr/>
          <p:nvPr/>
        </p:nvPicPr>
        <p:blipFill>
          <a:blip r:embed="rId2">
            <a:extLst>
              <a:ext uri="{28A0092B-C50C-407E-A947-70E740481C1C}">
                <a14:useLocalDpi xmlns:p="http://schemas.openxmlformats.org/presentationml/2006/main"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lc="http://schemas.openxmlformats.org/drawingml/2006/lockedCanvas" val="0"/>
              </a:ext>
            </a:extLst>
          </a:blip>
          <a:srcRect/>
          <a:stretch>
            <a:fillRect/>
          </a:stretch>
        </p:blipFill>
        <p:spPr bwMode="auto">
          <a:xfrm>
            <a:off x="961940" y="2623090"/>
            <a:ext cx="6934446" cy="4055302"/>
          </a:xfrm>
          <a:prstGeom prst="rect">
            <a:avLst/>
          </a:prstGeom>
          <a:noFill/>
          <a:ln>
            <a:solidFill>
              <a:schemeClr val="tx1"/>
            </a:solidFill>
          </a:ln>
        </p:spPr>
      </p:pic>
      <p:sp>
        <p:nvSpPr>
          <p:cNvPr id="5" name="TextBox 4"/>
          <p:cNvSpPr txBox="1"/>
          <p:nvPr/>
        </p:nvSpPr>
        <p:spPr>
          <a:xfrm>
            <a:off x="5176826" y="6253999"/>
            <a:ext cx="3271754" cy="369332"/>
          </a:xfrm>
          <a:prstGeom prst="rect">
            <a:avLst/>
          </a:prstGeom>
          <a:noFill/>
        </p:spPr>
        <p:txBody>
          <a:bodyPr wrap="square" rtlCol="0">
            <a:spAutoFit/>
          </a:bodyPr>
          <a:lstStyle/>
          <a:p>
            <a:r>
              <a:rPr lang="en-US" dirty="0" smtClean="0"/>
              <a:t>Sun et al., 2010</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Picture 3" descr="PKP_path"/>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200" y="2362200"/>
            <a:ext cx="2220913" cy="411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7891" name="Rectangle 5"/>
          <p:cNvSpPr>
            <a:spLocks noChangeArrowheads="1"/>
          </p:cNvSpPr>
          <p:nvPr/>
        </p:nvSpPr>
        <p:spPr bwMode="auto">
          <a:xfrm>
            <a:off x="1447800" y="1905000"/>
            <a:ext cx="1166813" cy="336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sz="1600" b="1">
                <a:solidFill>
                  <a:schemeClr val="bg1"/>
                </a:solidFill>
              </a:rPr>
              <a:t>Ray Paths</a:t>
            </a:r>
          </a:p>
        </p:txBody>
      </p:sp>
      <p:sp>
        <p:nvSpPr>
          <p:cNvPr id="37892" name="Rectangle 6"/>
          <p:cNvSpPr>
            <a:spLocks noChangeArrowheads="1"/>
          </p:cNvSpPr>
          <p:nvPr/>
        </p:nvSpPr>
        <p:spPr bwMode="auto">
          <a:xfrm>
            <a:off x="1676400" y="152400"/>
            <a:ext cx="4383938" cy="83099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r>
              <a:rPr lang="en-US" sz="1600" b="1" dirty="0">
                <a:solidFill>
                  <a:schemeClr val="bg1"/>
                </a:solidFill>
              </a:rPr>
              <a:t>Nearly Antipodal </a:t>
            </a:r>
            <a:r>
              <a:rPr lang="en-US" sz="1600" b="1" dirty="0" err="1">
                <a:solidFill>
                  <a:schemeClr val="bg1"/>
                </a:solidFill>
              </a:rPr>
              <a:t>PKPdf</a:t>
            </a:r>
            <a:r>
              <a:rPr lang="en-US" sz="1600" b="1" dirty="0">
                <a:solidFill>
                  <a:schemeClr val="bg1"/>
                </a:solidFill>
              </a:rPr>
              <a:t> </a:t>
            </a:r>
            <a:r>
              <a:rPr lang="en-US" sz="1600" b="1" dirty="0" smtClean="0">
                <a:solidFill>
                  <a:schemeClr val="bg1"/>
                </a:solidFill>
              </a:rPr>
              <a:t>arrivals</a:t>
            </a:r>
          </a:p>
          <a:p>
            <a:r>
              <a:rPr lang="en-US" sz="1600" b="1" dirty="0" smtClean="0">
                <a:solidFill>
                  <a:schemeClr val="bg1"/>
                </a:solidFill>
              </a:rPr>
              <a:t>Rare paths sample core along fast axis</a:t>
            </a:r>
            <a:endParaRPr lang="en-US" sz="1600" b="1" dirty="0">
              <a:solidFill>
                <a:schemeClr val="bg1"/>
              </a:solidFill>
            </a:endParaRPr>
          </a:p>
          <a:p>
            <a:r>
              <a:rPr lang="en-US" sz="1400" b="1" dirty="0">
                <a:solidFill>
                  <a:schemeClr val="bg1"/>
                </a:solidFill>
              </a:rPr>
              <a:t>7/7/09 Mw 6.1 Baffin </a:t>
            </a:r>
            <a:r>
              <a:rPr lang="en-US" sz="1400" b="1" dirty="0" smtClean="0">
                <a:solidFill>
                  <a:schemeClr val="bg1"/>
                </a:solidFill>
              </a:rPr>
              <a:t>Bay  (Doug </a:t>
            </a:r>
            <a:r>
              <a:rPr lang="en-US" sz="1400" b="1" dirty="0" err="1" smtClean="0">
                <a:solidFill>
                  <a:schemeClr val="bg1"/>
                </a:solidFill>
              </a:rPr>
              <a:t>Wiens</a:t>
            </a:r>
            <a:r>
              <a:rPr lang="en-US" sz="1400" b="1" dirty="0" smtClean="0">
                <a:solidFill>
                  <a:schemeClr val="bg1"/>
                </a:solidFill>
              </a:rPr>
              <a:t>)</a:t>
            </a:r>
            <a:endParaRPr lang="en-US" sz="1400" b="1" dirty="0">
              <a:solidFill>
                <a:schemeClr val="bg1"/>
              </a:solidFill>
            </a:endParaRPr>
          </a:p>
        </p:txBody>
      </p:sp>
      <p:sp>
        <p:nvSpPr>
          <p:cNvPr id="37893" name="Rectangle 10"/>
          <p:cNvSpPr>
            <a:spLocks noChangeArrowheads="1"/>
          </p:cNvSpPr>
          <p:nvPr/>
        </p:nvSpPr>
        <p:spPr bwMode="auto">
          <a:xfrm>
            <a:off x="1676400" y="2971800"/>
            <a:ext cx="674688" cy="2746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sz="1200" b="1"/>
              <a:t>PKPab</a:t>
            </a:r>
          </a:p>
        </p:txBody>
      </p:sp>
      <p:sp>
        <p:nvSpPr>
          <p:cNvPr id="37894" name="Rectangle 11"/>
          <p:cNvSpPr>
            <a:spLocks noChangeArrowheads="1"/>
          </p:cNvSpPr>
          <p:nvPr/>
        </p:nvSpPr>
        <p:spPr bwMode="auto">
          <a:xfrm>
            <a:off x="990600" y="4648200"/>
            <a:ext cx="641350" cy="2746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sz="1200" b="1"/>
              <a:t>PKPdf</a:t>
            </a:r>
          </a:p>
        </p:txBody>
      </p:sp>
      <p:pic>
        <p:nvPicPr>
          <p:cNvPr id="37895" name="Picture 11" descr="2009.07.07.19.jp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34106" y="980232"/>
            <a:ext cx="4360643" cy="570155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7896" name="Rectangle 9"/>
          <p:cNvSpPr>
            <a:spLocks noChangeArrowheads="1"/>
          </p:cNvSpPr>
          <p:nvPr/>
        </p:nvSpPr>
        <p:spPr bwMode="auto">
          <a:xfrm>
            <a:off x="6248400" y="1371600"/>
            <a:ext cx="868363"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b="1"/>
              <a:t>PKP</a:t>
            </a:r>
            <a:r>
              <a:rPr lang="en-US" sz="1400" b="1"/>
              <a:t>ab</a:t>
            </a:r>
          </a:p>
        </p:txBody>
      </p:sp>
      <p:sp>
        <p:nvSpPr>
          <p:cNvPr id="37897" name="Rectangle 8"/>
          <p:cNvSpPr>
            <a:spLocks noChangeArrowheads="1"/>
          </p:cNvSpPr>
          <p:nvPr/>
        </p:nvSpPr>
        <p:spPr bwMode="auto">
          <a:xfrm>
            <a:off x="4572000" y="1371600"/>
            <a:ext cx="83820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b="1">
                <a:solidFill>
                  <a:srgbClr val="000000"/>
                </a:solidFill>
              </a:rPr>
              <a:t>PKP</a:t>
            </a:r>
            <a:r>
              <a:rPr lang="en-US" sz="1400" b="1">
                <a:solidFill>
                  <a:srgbClr val="000000"/>
                </a:solidFill>
              </a:rPr>
              <a:t>df</a:t>
            </a:r>
          </a:p>
        </p:txBody>
      </p:sp>
      <p:sp>
        <p:nvSpPr>
          <p:cNvPr id="11" name="Title 10"/>
          <p:cNvSpPr>
            <a:spLocks noGrp="1"/>
          </p:cNvSpPr>
          <p:nvPr>
            <p:ph type="ctrTitle"/>
          </p:nvPr>
        </p:nvSpPr>
        <p:spPr/>
        <p:txBody>
          <a:bodyPr/>
          <a:lstStyle/>
          <a:p>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19176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Local/Regional Seismicity</a:t>
            </a:r>
            <a:endParaRPr lang="en-US" dirty="0">
              <a:solidFill>
                <a:srgbClr val="FF0000"/>
              </a:solidFill>
            </a:endParaRPr>
          </a:p>
        </p:txBody>
      </p:sp>
      <p:pic>
        <p:nvPicPr>
          <p:cNvPr id="4" name="Content Placeholder 3" descr="antelope_poster.jpg"/>
          <p:cNvPicPr>
            <a:picLocks noGrp="1" noChangeAspect="1"/>
          </p:cNvPicPr>
          <p:nvPr>
            <p:ph idx="1"/>
          </p:nvPr>
        </p:nvPicPr>
        <p:blipFill>
          <a:blip r:embed="rId2"/>
          <a:srcRect l="-206" r="-97"/>
          <a:stretch>
            <a:fillRect/>
          </a:stretch>
        </p:blipFill>
        <p:spPr>
          <a:xfrm>
            <a:off x="196399" y="1286723"/>
            <a:ext cx="5302767" cy="5297731"/>
          </a:xfrm>
        </p:spPr>
      </p:pic>
      <p:pic>
        <p:nvPicPr>
          <p:cNvPr id="5" name="Picture 4" descr="Untitled.png"/>
          <p:cNvPicPr>
            <a:picLocks noChangeAspect="1"/>
          </p:cNvPicPr>
          <p:nvPr/>
        </p:nvPicPr>
        <p:blipFill>
          <a:blip r:embed="rId3"/>
          <a:srcRect l="56876" t="65680" r="23594" b="13317"/>
          <a:stretch>
            <a:fillRect/>
          </a:stretch>
        </p:blipFill>
        <p:spPr>
          <a:xfrm rot="5400000">
            <a:off x="6003369" y="2212841"/>
            <a:ext cx="2569264" cy="3577670"/>
          </a:xfrm>
          <a:prstGeom prst="rect">
            <a:avLst/>
          </a:prstGeom>
        </p:spPr>
      </p:pic>
      <p:sp>
        <p:nvSpPr>
          <p:cNvPr id="6" name="TextBox 5"/>
          <p:cNvSpPr txBox="1"/>
          <p:nvPr/>
        </p:nvSpPr>
        <p:spPr>
          <a:xfrm>
            <a:off x="5682471" y="5708999"/>
            <a:ext cx="3394365" cy="369332"/>
          </a:xfrm>
          <a:prstGeom prst="rect">
            <a:avLst/>
          </a:prstGeom>
          <a:noFill/>
        </p:spPr>
        <p:txBody>
          <a:bodyPr wrap="square" rtlCol="0">
            <a:spAutoFit/>
          </a:bodyPr>
          <a:lstStyle/>
          <a:p>
            <a:r>
              <a:rPr lang="en-US" dirty="0" smtClean="0">
                <a:solidFill>
                  <a:srgbClr val="FF0000"/>
                </a:solidFill>
              </a:rPr>
              <a:t>Amanda </a:t>
            </a:r>
            <a:r>
              <a:rPr lang="en-US" dirty="0" err="1" smtClean="0">
                <a:solidFill>
                  <a:srgbClr val="FF0000"/>
                </a:solidFill>
              </a:rPr>
              <a:t>Lough</a:t>
            </a:r>
            <a:r>
              <a:rPr lang="en-US" dirty="0" smtClean="0">
                <a:solidFill>
                  <a:srgbClr val="FF0000"/>
                </a:solidFill>
              </a:rPr>
              <a:t>, Doug </a:t>
            </a:r>
            <a:r>
              <a:rPr lang="en-US" dirty="0" err="1" smtClean="0">
                <a:solidFill>
                  <a:srgbClr val="FF0000"/>
                </a:solidFill>
              </a:rPr>
              <a:t>Wiens</a:t>
            </a:r>
            <a:endParaRPr lang="en-US"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853"/>
            <a:ext cx="8229600" cy="1143000"/>
          </a:xfrm>
        </p:spPr>
        <p:txBody>
          <a:bodyPr/>
          <a:lstStyle/>
          <a:p>
            <a:r>
              <a:rPr lang="en-US" sz="3600" dirty="0" smtClean="0">
                <a:solidFill>
                  <a:srgbClr val="FF0000"/>
                </a:solidFill>
              </a:rPr>
              <a:t>Glacier </a:t>
            </a:r>
            <a:r>
              <a:rPr lang="en-US" sz="3600" dirty="0" smtClean="0">
                <a:solidFill>
                  <a:srgbClr val="FF0000"/>
                </a:solidFill>
              </a:rPr>
              <a:t>Seismicity</a:t>
            </a:r>
            <a:endParaRPr lang="en-US" sz="3600" dirty="0">
              <a:solidFill>
                <a:srgbClr val="FF0000"/>
              </a:solidFill>
            </a:endParaRPr>
          </a:p>
        </p:txBody>
      </p:sp>
      <p:grpSp>
        <p:nvGrpSpPr>
          <p:cNvPr id="32770" name="Group 93"/>
          <p:cNvGrpSpPr>
            <a:grpSpLocks/>
          </p:cNvGrpSpPr>
          <p:nvPr/>
        </p:nvGrpSpPr>
        <p:grpSpPr bwMode="auto">
          <a:xfrm>
            <a:off x="457200" y="646172"/>
            <a:ext cx="7370254" cy="6658279"/>
            <a:chOff x="-1" y="-1390936"/>
            <a:chExt cx="6950033" cy="6090589"/>
          </a:xfrm>
        </p:grpSpPr>
        <p:sp>
          <p:nvSpPr>
            <p:cNvPr id="10" name="Rectangle 40"/>
            <p:cNvSpPr>
              <a:spLocks/>
            </p:cNvSpPr>
            <p:nvPr/>
          </p:nvSpPr>
          <p:spPr bwMode="auto">
            <a:xfrm>
              <a:off x="166685" y="2835367"/>
              <a:ext cx="6783347" cy="1864286"/>
            </a:xfrm>
            <a:prstGeom prst="rect">
              <a:avLst/>
            </a:prstGeom>
            <a:noFill/>
            <a:ln w="9525">
              <a:solidFill>
                <a:srgbClr val="000000"/>
              </a:solidFill>
              <a:round/>
              <a:headEnd/>
              <a:tailEnd/>
            </a:ln>
          </p:spPr>
          <p:txBody>
            <a:bodyPr vert="horz" wrap="square" lIns="9144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accent5"/>
                  </a:solidFill>
                  <a:effectLst/>
                  <a:latin typeface="Times New Roman" charset="0"/>
                  <a:ea typeface="Times New Roman" charset="0"/>
                </a:rPr>
                <a:t>Well</a:t>
              </a:r>
              <a:r>
                <a:rPr kumimoji="0" lang="en-US" sz="2000" b="0" i="0" u="none" strike="noStrike" cap="none" normalizeH="0" baseline="0" dirty="0">
                  <a:ln>
                    <a:noFill/>
                  </a:ln>
                  <a:solidFill>
                    <a:schemeClr val="accent5"/>
                  </a:solidFill>
                  <a:effectLst/>
                  <a:latin typeface="Times New Roman" charset="0"/>
                  <a:ea typeface="Times New Roman" charset="0"/>
                </a:rPr>
                <a:t>-located seismic sources from several months of POLENET/ANET and AGAP seismograms in 2009 and 2010.    Low frequency sources (stars) are concentrated in the </a:t>
              </a:r>
              <a:r>
                <a:rPr kumimoji="0" lang="en-US" sz="2000" b="0" i="0" u="none" strike="noStrike" cap="none" normalizeH="0" baseline="0" dirty="0" err="1">
                  <a:ln>
                    <a:noFill/>
                  </a:ln>
                  <a:solidFill>
                    <a:schemeClr val="accent5"/>
                  </a:solidFill>
                  <a:effectLst/>
                  <a:latin typeface="Times New Roman" charset="0"/>
                  <a:ea typeface="Times New Roman" charset="0"/>
                </a:rPr>
                <a:t>Vanderford</a:t>
              </a:r>
              <a:r>
                <a:rPr kumimoji="0" lang="en-US" sz="2000" b="0" i="0" u="none" strike="noStrike" cap="none" normalizeH="0" baseline="0" dirty="0">
                  <a:ln>
                    <a:noFill/>
                  </a:ln>
                  <a:solidFill>
                    <a:schemeClr val="accent5"/>
                  </a:solidFill>
                  <a:effectLst/>
                  <a:latin typeface="Times New Roman" charset="0"/>
                  <a:ea typeface="Times New Roman" charset="0"/>
                </a:rPr>
                <a:t> and </a:t>
              </a:r>
              <a:r>
                <a:rPr kumimoji="0" lang="en-US" sz="2000" b="0" i="0" u="none" strike="noStrike" cap="none" normalizeH="0" baseline="0" dirty="0" err="1">
                  <a:ln>
                    <a:noFill/>
                  </a:ln>
                  <a:solidFill>
                    <a:schemeClr val="accent5"/>
                  </a:solidFill>
                  <a:effectLst/>
                  <a:latin typeface="Times New Roman" charset="0"/>
                  <a:ea typeface="Times New Roman" charset="0"/>
                </a:rPr>
                <a:t>Whillans</a:t>
              </a:r>
              <a:r>
                <a:rPr kumimoji="0" lang="en-US" sz="2000" b="0" i="0" u="none" strike="noStrike" cap="none" normalizeH="0" baseline="0" dirty="0">
                  <a:ln>
                    <a:noFill/>
                  </a:ln>
                  <a:solidFill>
                    <a:schemeClr val="accent5"/>
                  </a:solidFill>
                  <a:effectLst/>
                  <a:latin typeface="Times New Roman" charset="0"/>
                  <a:ea typeface="Times New Roman" charset="0"/>
                </a:rPr>
                <a:t> regions.   Blue symbols denote newly identified </a:t>
              </a:r>
              <a:r>
                <a:rPr kumimoji="0" lang="en-US" sz="2000" b="0" i="0" u="none" strike="noStrike" cap="none" normalizeH="0" baseline="0" dirty="0" err="1">
                  <a:ln>
                    <a:noFill/>
                  </a:ln>
                  <a:solidFill>
                    <a:schemeClr val="accent5"/>
                  </a:solidFill>
                  <a:effectLst/>
                  <a:latin typeface="Times New Roman" charset="0"/>
                  <a:ea typeface="Times New Roman" charset="0"/>
                </a:rPr>
                <a:t>cryoseismic</a:t>
              </a:r>
              <a:r>
                <a:rPr kumimoji="0" lang="en-US" sz="2000" b="0" i="0" u="none" strike="noStrike" cap="none" normalizeH="0" baseline="0" dirty="0">
                  <a:ln>
                    <a:noFill/>
                  </a:ln>
                  <a:solidFill>
                    <a:schemeClr val="accent5"/>
                  </a:solidFill>
                  <a:effectLst/>
                  <a:latin typeface="Times New Roman" charset="0"/>
                  <a:ea typeface="Times New Roman" charset="0"/>
                </a:rPr>
                <a:t> sources in the uppermost part of the East Antarctic ice sheet.</a:t>
              </a:r>
            </a:p>
          </p:txBody>
        </p:sp>
        <p:pic>
          <p:nvPicPr>
            <p:cNvPr id="92" name="Picture 92"/>
            <p:cNvPicPr>
              <a:picLocks noChangeAspect="1"/>
            </p:cNvPicPr>
            <p:nvPr/>
          </p:nvPicPr>
          <p:blipFill>
            <a:blip r:embed="rId2"/>
            <a:srcRect r="55094"/>
            <a:stretch>
              <a:fillRect/>
            </a:stretch>
          </p:blipFill>
          <p:spPr bwMode="auto">
            <a:xfrm>
              <a:off x="-1" y="-1390936"/>
              <a:ext cx="3915969" cy="3756799"/>
            </a:xfrm>
            <a:prstGeom prst="rect">
              <a:avLst/>
            </a:prstGeom>
            <a:noFill/>
          </p:spPr>
        </p:pic>
      </p:grpSp>
      <p:pic>
        <p:nvPicPr>
          <p:cNvPr id="7" name="Picture 92"/>
          <p:cNvPicPr>
            <a:picLocks noChangeAspect="1"/>
          </p:cNvPicPr>
          <p:nvPr/>
        </p:nvPicPr>
        <p:blipFill>
          <a:blip r:embed="rId2"/>
          <a:srcRect l="72186"/>
          <a:stretch>
            <a:fillRect/>
          </a:stretch>
        </p:blipFill>
        <p:spPr bwMode="auto">
          <a:xfrm>
            <a:off x="4933845" y="646172"/>
            <a:ext cx="2893609" cy="4620227"/>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672"/>
            <a:ext cx="8229600" cy="1143000"/>
          </a:xfrm>
        </p:spPr>
        <p:txBody>
          <a:bodyPr/>
          <a:lstStyle/>
          <a:p>
            <a:r>
              <a:rPr lang="en-US" sz="2800" dirty="0" smtClean="0">
                <a:solidFill>
                  <a:srgbClr val="FF0000"/>
                </a:solidFill>
              </a:rPr>
              <a:t>David Glacier – tidally modulated events (</a:t>
            </a:r>
            <a:r>
              <a:rPr lang="en-US" sz="2800" dirty="0" err="1" smtClean="0">
                <a:solidFill>
                  <a:srgbClr val="FF0000"/>
                </a:solidFill>
              </a:rPr>
              <a:t>Zoet</a:t>
            </a:r>
            <a:r>
              <a:rPr lang="en-US" sz="2800" dirty="0" smtClean="0">
                <a:solidFill>
                  <a:srgbClr val="FF0000"/>
                </a:solidFill>
              </a:rPr>
              <a:t> et al., 2012</a:t>
            </a:r>
            <a:endParaRPr lang="en-US" sz="2800" dirty="0">
              <a:solidFill>
                <a:srgbClr val="FF0000"/>
              </a:solidFill>
            </a:endParaRPr>
          </a:p>
        </p:txBody>
      </p:sp>
      <p:sp>
        <p:nvSpPr>
          <p:cNvPr id="6" name="TextBox 5"/>
          <p:cNvSpPr txBox="1"/>
          <p:nvPr/>
        </p:nvSpPr>
        <p:spPr>
          <a:xfrm>
            <a:off x="282222" y="5711883"/>
            <a:ext cx="8212667" cy="923330"/>
          </a:xfrm>
          <a:prstGeom prst="rect">
            <a:avLst/>
          </a:prstGeom>
          <a:noFill/>
        </p:spPr>
        <p:txBody>
          <a:bodyPr wrap="square" rtlCol="0">
            <a:spAutoFit/>
          </a:bodyPr>
          <a:lstStyle/>
          <a:p>
            <a:r>
              <a:rPr lang="en-US" b="1" dirty="0" smtClean="0">
                <a:solidFill>
                  <a:schemeClr val="accent5"/>
                </a:solidFill>
              </a:rPr>
              <a:t>events are consistent with stick–slip behavior of debris-laden ice moving over a single obstacle of rough bedrock, modulated by relatively small stress changes from the ocean tides</a:t>
            </a:r>
            <a:endParaRPr lang="en-US" dirty="0">
              <a:solidFill>
                <a:schemeClr val="accent5"/>
              </a:solidFill>
            </a:endParaRPr>
          </a:p>
        </p:txBody>
      </p:sp>
      <p:pic>
        <p:nvPicPr>
          <p:cNvPr id="7" name="Picture 6"/>
          <p:cNvPicPr>
            <a:picLocks noChangeAspect="1"/>
          </p:cNvPicPr>
          <p:nvPr/>
        </p:nvPicPr>
        <p:blipFill>
          <a:blip r:embed="rId2"/>
          <a:stretch>
            <a:fillRect/>
          </a:stretch>
        </p:blipFill>
        <p:spPr>
          <a:xfrm>
            <a:off x="457200" y="788575"/>
            <a:ext cx="2884442" cy="4923308"/>
          </a:xfrm>
          <a:prstGeom prst="rect">
            <a:avLst/>
          </a:prstGeom>
        </p:spPr>
      </p:pic>
      <p:pic>
        <p:nvPicPr>
          <p:cNvPr id="10" name="Picture 9"/>
          <p:cNvPicPr>
            <a:picLocks noChangeAspect="1"/>
          </p:cNvPicPr>
          <p:nvPr/>
        </p:nvPicPr>
        <p:blipFill>
          <a:blip r:embed="rId3"/>
          <a:srcRect b="35008"/>
          <a:stretch>
            <a:fillRect/>
          </a:stretch>
        </p:blipFill>
        <p:spPr>
          <a:xfrm>
            <a:off x="4025388" y="1546625"/>
            <a:ext cx="4469501" cy="395702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Some possible locations?</a:t>
            </a:r>
            <a:endParaRPr lang="en-US" dirty="0">
              <a:solidFill>
                <a:srgbClr val="FF0000"/>
              </a:solidFill>
            </a:endParaRPr>
          </a:p>
        </p:txBody>
      </p:sp>
      <p:sp>
        <p:nvSpPr>
          <p:cNvPr id="3" name="TextBox 2"/>
          <p:cNvSpPr txBox="1"/>
          <p:nvPr/>
        </p:nvSpPr>
        <p:spPr>
          <a:xfrm>
            <a:off x="1159609" y="1946609"/>
            <a:ext cx="6502093" cy="4154983"/>
          </a:xfrm>
          <a:prstGeom prst="rect">
            <a:avLst/>
          </a:prstGeom>
          <a:noFill/>
        </p:spPr>
        <p:txBody>
          <a:bodyPr wrap="square" rtlCol="0">
            <a:spAutoFit/>
          </a:bodyPr>
          <a:lstStyle/>
          <a:p>
            <a:pPr marL="342900" indent="-342900">
              <a:buAutoNum type="arabicParenR"/>
            </a:pPr>
            <a:r>
              <a:rPr lang="en-US" sz="2400" dirty="0" smtClean="0">
                <a:solidFill>
                  <a:schemeClr val="accent5"/>
                </a:solidFill>
              </a:rPr>
              <a:t>Around South Pole</a:t>
            </a:r>
          </a:p>
          <a:p>
            <a:pPr marL="800100" lvl="1" indent="-342900">
              <a:buFont typeface="Arial"/>
              <a:buChar char="•"/>
            </a:pPr>
            <a:r>
              <a:rPr lang="en-US" sz="2400" dirty="0" smtClean="0">
                <a:solidFill>
                  <a:schemeClr val="accent5"/>
                </a:solidFill>
              </a:rPr>
              <a:t>Favorable logistics </a:t>
            </a:r>
          </a:p>
          <a:p>
            <a:pPr marL="800100" lvl="1" indent="-342900">
              <a:buFont typeface="Arial"/>
              <a:buChar char="•"/>
            </a:pPr>
            <a:r>
              <a:rPr lang="en-US" sz="2400" dirty="0" smtClean="0">
                <a:solidFill>
                  <a:schemeClr val="accent5"/>
                </a:solidFill>
              </a:rPr>
              <a:t>QSPA</a:t>
            </a:r>
          </a:p>
          <a:p>
            <a:pPr marL="800100" lvl="1" indent="-342900">
              <a:buFont typeface="Arial"/>
              <a:buChar char="•"/>
            </a:pPr>
            <a:r>
              <a:rPr lang="en-US" sz="2400" dirty="0" smtClean="0">
                <a:solidFill>
                  <a:schemeClr val="accent5"/>
                </a:solidFill>
              </a:rPr>
              <a:t>Low glacier flow rates</a:t>
            </a:r>
          </a:p>
          <a:p>
            <a:pPr marL="800100" lvl="1" indent="-342900">
              <a:buFont typeface="Arial"/>
              <a:buChar char="•"/>
            </a:pPr>
            <a:r>
              <a:rPr lang="en-US" sz="2400" dirty="0" smtClean="0">
                <a:solidFill>
                  <a:schemeClr val="accent5"/>
                </a:solidFill>
              </a:rPr>
              <a:t>Not close to outlet glaciers or ice streams</a:t>
            </a:r>
          </a:p>
          <a:p>
            <a:pPr marL="800100" lvl="1" indent="-342900">
              <a:buFont typeface="Arial"/>
              <a:buChar char="•"/>
            </a:pPr>
            <a:endParaRPr lang="en-US" sz="2400" dirty="0" smtClean="0">
              <a:solidFill>
                <a:schemeClr val="accent5"/>
              </a:solidFill>
            </a:endParaRPr>
          </a:p>
          <a:p>
            <a:pPr marL="342900" indent="-342900"/>
            <a:r>
              <a:rPr lang="en-US" sz="2400" dirty="0" smtClean="0">
                <a:solidFill>
                  <a:schemeClr val="accent5"/>
                </a:solidFill>
              </a:rPr>
              <a:t>2) West Antarctica</a:t>
            </a:r>
          </a:p>
          <a:p>
            <a:pPr marL="800100" lvl="1" indent="-342900">
              <a:buFont typeface="Arial"/>
              <a:buChar char="•"/>
            </a:pPr>
            <a:r>
              <a:rPr lang="en-US" sz="2400" dirty="0" smtClean="0">
                <a:solidFill>
                  <a:schemeClr val="accent5"/>
                </a:solidFill>
              </a:rPr>
              <a:t>Closer to outlet glaciers and ice streams</a:t>
            </a:r>
          </a:p>
          <a:p>
            <a:pPr marL="800100" lvl="1" indent="-342900">
              <a:buFont typeface="Arial"/>
              <a:buChar char="•"/>
            </a:pPr>
            <a:r>
              <a:rPr lang="en-US" sz="2400" dirty="0" smtClean="0">
                <a:solidFill>
                  <a:schemeClr val="accent5"/>
                </a:solidFill>
              </a:rPr>
              <a:t>Logistically more difficult</a:t>
            </a:r>
          </a:p>
          <a:p>
            <a:pPr marL="800100" lvl="1" indent="-342900">
              <a:buFont typeface="Arial"/>
              <a:buChar char="•"/>
            </a:pPr>
            <a:r>
              <a:rPr lang="en-US" sz="2400" dirty="0" smtClean="0">
                <a:solidFill>
                  <a:schemeClr val="accent5"/>
                </a:solidFill>
              </a:rPr>
              <a:t>Locations constrained by ice flow rates</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Permanent </a:t>
            </a:r>
            <a:r>
              <a:rPr lang="en-US" dirty="0" err="1" smtClean="0">
                <a:solidFill>
                  <a:srgbClr val="FF0000"/>
                </a:solidFill>
              </a:rPr>
              <a:t>Polenet</a:t>
            </a:r>
            <a:r>
              <a:rPr lang="en-US" dirty="0" smtClean="0">
                <a:solidFill>
                  <a:srgbClr val="FF0000"/>
                </a:solidFill>
              </a:rPr>
              <a:t> Stations – 2017-2018</a:t>
            </a:r>
            <a:endParaRPr lang="en-US" dirty="0">
              <a:solidFill>
                <a:srgbClr val="FF0000"/>
              </a:solidFill>
            </a:endParaRPr>
          </a:p>
        </p:txBody>
      </p:sp>
      <p:grpSp>
        <p:nvGrpSpPr>
          <p:cNvPr id="3" name="Group 78"/>
          <p:cNvGrpSpPr>
            <a:grpSpLocks/>
          </p:cNvGrpSpPr>
          <p:nvPr/>
        </p:nvGrpSpPr>
        <p:grpSpPr bwMode="auto">
          <a:xfrm>
            <a:off x="846592" y="1820362"/>
            <a:ext cx="7354200" cy="5037638"/>
            <a:chOff x="0" y="0"/>
            <a:chExt cx="3147695" cy="2797175"/>
          </a:xfrm>
        </p:grpSpPr>
        <p:pic>
          <p:nvPicPr>
            <p:cNvPr id="4" name="Picture 18"/>
            <p:cNvPicPr>
              <a:picLocks noChangeAspect="1"/>
            </p:cNvPicPr>
            <p:nvPr/>
          </p:nvPicPr>
          <p:blipFill>
            <a:blip r:embed="rId2"/>
            <a:srcRect/>
            <a:stretch>
              <a:fillRect/>
            </a:stretch>
          </p:blipFill>
          <p:spPr bwMode="auto">
            <a:xfrm>
              <a:off x="15875" y="0"/>
              <a:ext cx="3122295" cy="2582545"/>
            </a:xfrm>
            <a:prstGeom prst="rect">
              <a:avLst/>
            </a:prstGeom>
            <a:noFill/>
          </p:spPr>
        </p:pic>
        <p:sp>
          <p:nvSpPr>
            <p:cNvPr id="5" name="Text Box 42"/>
            <p:cNvSpPr txBox="1">
              <a:spLocks noChangeArrowheads="1"/>
            </p:cNvSpPr>
            <p:nvPr/>
          </p:nvSpPr>
          <p:spPr bwMode="auto">
            <a:xfrm>
              <a:off x="0" y="2613660"/>
              <a:ext cx="3147695" cy="183515"/>
            </a:xfrm>
            <a:prstGeom prst="rect">
              <a:avLst/>
            </a:prstGeom>
            <a:no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imes New Roman" charset="0"/>
                  <a:ea typeface="Times New Roman" charset="0"/>
                </a:rPr>
                <a:t>Fig. 1. The POLENET-Antarctica Network (ANET). </a:t>
              </a: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sz="2800" dirty="0">
                <a:solidFill>
                  <a:srgbClr val="FF0000"/>
                </a:solidFill>
                <a:latin typeface="Arial" charset="0"/>
                <a:ea typeface="ＭＳ Ｐゴシック" charset="0"/>
                <a:cs typeface="ＭＳ Ｐゴシック" charset="0"/>
              </a:rPr>
              <a:t>Noise Analysis</a:t>
            </a:r>
            <a:r>
              <a:rPr lang="en-US" sz="2800" dirty="0">
                <a:solidFill>
                  <a:schemeClr val="bg1"/>
                </a:solidFill>
                <a:latin typeface="Arial" charset="0"/>
                <a:ea typeface="ＭＳ Ｐゴシック" charset="0"/>
                <a:cs typeface="ＭＳ Ｐゴシック" charset="0"/>
              </a:rPr>
              <a:t>:</a:t>
            </a:r>
            <a:br>
              <a:rPr lang="en-US" sz="2800" dirty="0">
                <a:solidFill>
                  <a:schemeClr val="bg1"/>
                </a:solidFill>
                <a:latin typeface="Arial" charset="0"/>
                <a:ea typeface="ＭＳ Ｐゴシック" charset="0"/>
                <a:cs typeface="ＭＳ Ｐゴシック" charset="0"/>
              </a:rPr>
            </a:br>
            <a:r>
              <a:rPr lang="en-US" sz="2800" dirty="0">
                <a:solidFill>
                  <a:schemeClr val="bg1"/>
                </a:solidFill>
                <a:latin typeface="Arial" charset="0"/>
                <a:ea typeface="ＭＳ Ｐゴシック" charset="0"/>
                <a:cs typeface="ＭＳ Ｐゴシック" charset="0"/>
              </a:rPr>
              <a:t>Point Source/Spherical </a:t>
            </a:r>
            <a:r>
              <a:rPr lang="en-US" sz="2800" dirty="0" err="1">
                <a:solidFill>
                  <a:schemeClr val="bg1"/>
                </a:solidFill>
                <a:latin typeface="Arial" charset="0"/>
                <a:ea typeface="ＭＳ Ｐゴシック" charset="0"/>
                <a:cs typeface="ＭＳ Ｐゴシック" charset="0"/>
              </a:rPr>
              <a:t>wavefront</a:t>
            </a:r>
            <a:r>
              <a:rPr lang="en-US" sz="2800" dirty="0">
                <a:solidFill>
                  <a:schemeClr val="bg1"/>
                </a:solidFill>
                <a:latin typeface="Arial" charset="0"/>
                <a:ea typeface="ＭＳ Ｐゴシック" charset="0"/>
                <a:cs typeface="ＭＳ Ｐゴシック" charset="0"/>
              </a:rPr>
              <a:t> </a:t>
            </a:r>
            <a:r>
              <a:rPr lang="en-US" sz="2800" dirty="0" smtClean="0">
                <a:solidFill>
                  <a:schemeClr val="bg1"/>
                </a:solidFill>
                <a:latin typeface="Arial" charset="0"/>
                <a:ea typeface="ＭＳ Ｐゴシック" charset="0"/>
                <a:cs typeface="ＭＳ Ｐゴシック" charset="0"/>
              </a:rPr>
              <a:t>migration</a:t>
            </a:r>
            <a:br>
              <a:rPr lang="en-US" sz="2800" dirty="0" smtClean="0">
                <a:solidFill>
                  <a:schemeClr val="bg1"/>
                </a:solidFill>
                <a:latin typeface="Arial" charset="0"/>
                <a:ea typeface="ＭＳ Ｐゴシック" charset="0"/>
                <a:cs typeface="ＭＳ Ｐゴシック" charset="0"/>
              </a:rPr>
            </a:br>
            <a:r>
              <a:rPr lang="en-US" sz="2800" dirty="0" smtClean="0">
                <a:solidFill>
                  <a:schemeClr val="bg1"/>
                </a:solidFill>
                <a:latin typeface="Arial" charset="0"/>
                <a:ea typeface="ＭＳ Ｐゴシック" charset="0"/>
                <a:cs typeface="ＭＳ Ｐゴシック" charset="0"/>
              </a:rPr>
              <a:t>Koch et al, in prep</a:t>
            </a:r>
            <a:endParaRPr lang="en-US" sz="2800" dirty="0">
              <a:solidFill>
                <a:schemeClr val="bg1"/>
              </a:solidFill>
              <a:latin typeface="Arial" charset="0"/>
              <a:ea typeface="ＭＳ Ｐゴシック" charset="0"/>
              <a:cs typeface="ＭＳ Ｐゴシック" charset="0"/>
            </a:endParaRPr>
          </a:p>
        </p:txBody>
      </p:sp>
      <p:pic>
        <p:nvPicPr>
          <p:cNvPr id="66562" name="Picture 2" descr="spherical_wavefront.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469" b="1469"/>
          <a:stretch>
            <a:fillRect/>
          </a:stretch>
        </p:blipFill>
        <p:spPr bwMode="auto">
          <a:xfrm>
            <a:off x="762000" y="1905000"/>
            <a:ext cx="3505200" cy="3505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6563" name="Picture 3" descr="spherical_june.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53000" y="1905000"/>
            <a:ext cx="3505200" cy="3505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980776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YES!</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chemeClr val="accent5"/>
                </a:solidFill>
              </a:rPr>
              <a:t>Fills in a big gap in data coverage</a:t>
            </a:r>
            <a:endParaRPr lang="en-US" dirty="0" smtClean="0">
              <a:solidFill>
                <a:schemeClr val="accent5"/>
              </a:solidFill>
            </a:endParaRPr>
          </a:p>
          <a:p>
            <a:endParaRPr lang="en-US" dirty="0" smtClean="0">
              <a:solidFill>
                <a:schemeClr val="accent5"/>
              </a:solidFill>
            </a:endParaRPr>
          </a:p>
          <a:p>
            <a:r>
              <a:rPr lang="en-US" dirty="0" smtClean="0">
                <a:solidFill>
                  <a:schemeClr val="accent5"/>
                </a:solidFill>
              </a:rPr>
              <a:t>Low </a:t>
            </a:r>
            <a:r>
              <a:rPr lang="en-US" dirty="0" smtClean="0">
                <a:solidFill>
                  <a:schemeClr val="accent5"/>
                </a:solidFill>
              </a:rPr>
              <a:t>noise environment</a:t>
            </a:r>
          </a:p>
          <a:p>
            <a:endParaRPr lang="en-US" dirty="0" smtClean="0">
              <a:solidFill>
                <a:schemeClr val="accent5"/>
              </a:solidFill>
            </a:endParaRPr>
          </a:p>
          <a:p>
            <a:r>
              <a:rPr lang="en-US" dirty="0" smtClean="0">
                <a:solidFill>
                  <a:schemeClr val="accent5"/>
                </a:solidFill>
              </a:rPr>
              <a:t>Science</a:t>
            </a:r>
          </a:p>
          <a:p>
            <a:pPr lvl="1"/>
            <a:r>
              <a:rPr lang="en-US" dirty="0" smtClean="0">
                <a:solidFill>
                  <a:schemeClr val="accent5"/>
                </a:solidFill>
              </a:rPr>
              <a:t>Global</a:t>
            </a:r>
          </a:p>
          <a:p>
            <a:pPr lvl="1"/>
            <a:r>
              <a:rPr lang="en-US" dirty="0" smtClean="0">
                <a:solidFill>
                  <a:schemeClr val="accent5"/>
                </a:solidFill>
              </a:rPr>
              <a:t>Antarctic</a:t>
            </a:r>
          </a:p>
          <a:p>
            <a:pPr lvl="1"/>
            <a:endParaRPr lang="en-US" dirty="0" smtClean="0">
              <a:solidFill>
                <a:schemeClr val="accent5"/>
              </a:solidFill>
            </a:endParaRPr>
          </a:p>
          <a:p>
            <a:r>
              <a:rPr lang="en-US" dirty="0" smtClean="0">
                <a:solidFill>
                  <a:schemeClr val="accent5"/>
                </a:solidFill>
              </a:rPr>
              <a:t>Some possibilities</a:t>
            </a:r>
          </a:p>
          <a:p>
            <a:pPr>
              <a:buNone/>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US" sz="2800" dirty="0">
                <a:solidFill>
                  <a:srgbClr val="FFFFFF"/>
                </a:solidFill>
                <a:latin typeface="Arial" charset="0"/>
                <a:ea typeface="ＭＳ Ｐゴシック" charset="0"/>
                <a:cs typeface="ＭＳ Ｐゴシック" charset="0"/>
              </a:rPr>
              <a:t>Seasonal Noise Variation – Spherical </a:t>
            </a:r>
            <a:r>
              <a:rPr lang="en-US" sz="2800" dirty="0" err="1">
                <a:solidFill>
                  <a:srgbClr val="FFFFFF"/>
                </a:solidFill>
                <a:latin typeface="Arial" charset="0"/>
                <a:ea typeface="ＭＳ Ｐゴシック" charset="0"/>
                <a:cs typeface="ＭＳ Ｐゴシック" charset="0"/>
              </a:rPr>
              <a:t>Wavefront</a:t>
            </a:r>
            <a:r>
              <a:rPr lang="en-US" sz="2800" dirty="0">
                <a:solidFill>
                  <a:srgbClr val="FFFFFF"/>
                </a:solidFill>
                <a:latin typeface="Arial" charset="0"/>
                <a:ea typeface="ＭＳ Ｐゴシック" charset="0"/>
                <a:cs typeface="ＭＳ Ｐゴシック" charset="0"/>
              </a:rPr>
              <a:t> Migration</a:t>
            </a:r>
          </a:p>
        </p:txBody>
      </p:sp>
      <p:pic>
        <p:nvPicPr>
          <p:cNvPr id="67586" name="Picture 2" descr="spherical_feb_jun.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32352"/>
          <a:stretch>
            <a:fillRect/>
          </a:stretch>
        </p:blipFill>
        <p:spPr bwMode="auto">
          <a:xfrm>
            <a:off x="228600" y="1524000"/>
            <a:ext cx="4381500" cy="4572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7587" name="Picture 3" descr="spherical_july_nov.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33086"/>
          <a:stretch>
            <a:fillRect/>
          </a:stretch>
        </p:blipFill>
        <p:spPr bwMode="auto">
          <a:xfrm>
            <a:off x="4572000" y="1524000"/>
            <a:ext cx="4335463" cy="4572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TextBox 1"/>
          <p:cNvSpPr txBox="1"/>
          <p:nvPr/>
        </p:nvSpPr>
        <p:spPr>
          <a:xfrm>
            <a:off x="7148463" y="6456072"/>
            <a:ext cx="1675351" cy="307777"/>
          </a:xfrm>
          <a:prstGeom prst="rect">
            <a:avLst/>
          </a:prstGeom>
          <a:noFill/>
        </p:spPr>
        <p:txBody>
          <a:bodyPr wrap="none" rtlCol="0">
            <a:spAutoFit/>
          </a:bodyPr>
          <a:lstStyle/>
          <a:p>
            <a:r>
              <a:rPr lang="en-US" sz="1400" i="1" dirty="0" smtClean="0">
                <a:solidFill>
                  <a:schemeClr val="bg1"/>
                </a:solidFill>
              </a:rPr>
              <a:t>Koch et al, in prep</a:t>
            </a:r>
            <a:endParaRPr lang="en-US" sz="1400" i="1" dirty="0">
              <a:solidFill>
                <a:schemeClr val="bg1"/>
              </a:solidFill>
            </a:endParaRPr>
          </a:p>
        </p:txBody>
      </p:sp>
      <p:sp>
        <p:nvSpPr>
          <p:cNvPr id="3" name="TextBox 2"/>
          <p:cNvSpPr txBox="1"/>
          <p:nvPr/>
        </p:nvSpPr>
        <p:spPr>
          <a:xfrm>
            <a:off x="228600" y="6183856"/>
            <a:ext cx="6537467" cy="584776"/>
          </a:xfrm>
          <a:prstGeom prst="rect">
            <a:avLst/>
          </a:prstGeom>
          <a:noFill/>
        </p:spPr>
        <p:txBody>
          <a:bodyPr wrap="none" rtlCol="0">
            <a:spAutoFit/>
          </a:bodyPr>
          <a:lstStyle/>
          <a:p>
            <a:r>
              <a:rPr lang="en-US" sz="1600" dirty="0" smtClean="0">
                <a:solidFill>
                  <a:srgbClr val="FFFFFF"/>
                </a:solidFill>
              </a:rPr>
              <a:t>Noise amplitude decreases as sea ice builds out over the shelf</a:t>
            </a:r>
          </a:p>
          <a:p>
            <a:r>
              <a:rPr lang="en-US" sz="1600" dirty="0" smtClean="0">
                <a:solidFill>
                  <a:srgbClr val="FFFFFF"/>
                </a:solidFill>
              </a:rPr>
              <a:t>By September, noise sources are in New Zealand and South America</a:t>
            </a:r>
            <a:endParaRPr lang="en-US" sz="1600" dirty="0">
              <a:solidFill>
                <a:srgbClr val="FFFF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1509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Seismic Networks/Stations in Antarctica</a:t>
            </a:r>
            <a:endParaRPr lang="en-US" dirty="0">
              <a:solidFill>
                <a:srgbClr val="FF0000"/>
              </a:solidFill>
            </a:endParaRPr>
          </a:p>
        </p:txBody>
      </p:sp>
      <p:sp>
        <p:nvSpPr>
          <p:cNvPr id="3" name="Content Placeholder 2"/>
          <p:cNvSpPr>
            <a:spLocks noGrp="1"/>
          </p:cNvSpPr>
          <p:nvPr>
            <p:ph idx="1"/>
          </p:nvPr>
        </p:nvSpPr>
        <p:spPr>
          <a:xfrm>
            <a:off x="457200" y="1946609"/>
            <a:ext cx="8229600" cy="4525963"/>
          </a:xfrm>
        </p:spPr>
        <p:txBody>
          <a:bodyPr/>
          <a:lstStyle/>
          <a:p>
            <a:r>
              <a:rPr lang="en-US" dirty="0" smtClean="0">
                <a:solidFill>
                  <a:schemeClr val="accent5"/>
                </a:solidFill>
              </a:rPr>
              <a:t>Permanent Stations</a:t>
            </a:r>
          </a:p>
          <a:p>
            <a:pPr lvl="1"/>
            <a:r>
              <a:rPr lang="en-US" dirty="0" smtClean="0">
                <a:solidFill>
                  <a:schemeClr val="accent5"/>
                </a:solidFill>
              </a:rPr>
              <a:t>GSN, others (mainly around the periphery of the continent)</a:t>
            </a:r>
          </a:p>
          <a:p>
            <a:pPr lvl="1"/>
            <a:endParaRPr lang="en-US" dirty="0" smtClean="0">
              <a:solidFill>
                <a:schemeClr val="accent5"/>
              </a:solidFill>
            </a:endParaRPr>
          </a:p>
          <a:p>
            <a:r>
              <a:rPr lang="en-US" dirty="0" smtClean="0">
                <a:solidFill>
                  <a:schemeClr val="accent5"/>
                </a:solidFill>
              </a:rPr>
              <a:t>Temporary</a:t>
            </a:r>
          </a:p>
          <a:p>
            <a:pPr lvl="1"/>
            <a:r>
              <a:rPr lang="en-US" dirty="0" smtClean="0">
                <a:solidFill>
                  <a:schemeClr val="accent5"/>
                </a:solidFill>
              </a:rPr>
              <a:t>TAMSEIS, AGAP, POLENET, TAMNNET</a:t>
            </a:r>
          </a:p>
          <a:p>
            <a:pPr lvl="1"/>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32920" y="274638"/>
            <a:ext cx="3253880" cy="1143000"/>
          </a:xfrm>
        </p:spPr>
        <p:txBody>
          <a:bodyPr/>
          <a:lstStyle/>
          <a:p>
            <a:r>
              <a:rPr lang="en-US" dirty="0" err="1" smtClean="0">
                <a:solidFill>
                  <a:schemeClr val="accent5"/>
                </a:solidFill>
              </a:rPr>
              <a:t>Polenet</a:t>
            </a:r>
            <a:endParaRPr lang="en-US" dirty="0">
              <a:solidFill>
                <a:schemeClr val="accent5"/>
              </a:solidFill>
            </a:endParaRPr>
          </a:p>
        </p:txBody>
      </p:sp>
      <p:sp>
        <p:nvSpPr>
          <p:cNvPr id="5" name="Content Placeholder 4"/>
          <p:cNvSpPr>
            <a:spLocks noGrp="1"/>
          </p:cNvSpPr>
          <p:nvPr>
            <p:ph idx="1"/>
          </p:nvPr>
        </p:nvSpPr>
        <p:spPr/>
        <p:txBody>
          <a:bodyPr/>
          <a:lstStyle/>
          <a:p>
            <a:endParaRPr lang="en-US" dirty="0"/>
          </a:p>
        </p:txBody>
      </p:sp>
      <p:pic>
        <p:nvPicPr>
          <p:cNvPr id="9" name="Picture 8"/>
          <p:cNvPicPr>
            <a:picLocks noChangeAspect="1"/>
          </p:cNvPicPr>
          <p:nvPr/>
        </p:nvPicPr>
        <p:blipFill>
          <a:blip r:embed="rId2"/>
          <a:stretch>
            <a:fillRect/>
          </a:stretch>
        </p:blipFill>
        <p:spPr>
          <a:xfrm>
            <a:off x="2809646" y="3345466"/>
            <a:ext cx="6334354" cy="3512534"/>
          </a:xfrm>
          <a:prstGeom prst="rect">
            <a:avLst/>
          </a:prstGeom>
        </p:spPr>
      </p:pic>
      <p:grpSp>
        <p:nvGrpSpPr>
          <p:cNvPr id="10" name="Group 78"/>
          <p:cNvGrpSpPr>
            <a:grpSpLocks/>
          </p:cNvGrpSpPr>
          <p:nvPr/>
        </p:nvGrpSpPr>
        <p:grpSpPr bwMode="auto">
          <a:xfrm>
            <a:off x="0" y="0"/>
            <a:ext cx="5432920" cy="4178078"/>
            <a:chOff x="0" y="0"/>
            <a:chExt cx="3147695" cy="2797175"/>
          </a:xfrm>
        </p:grpSpPr>
        <p:pic>
          <p:nvPicPr>
            <p:cNvPr id="11" name="Picture 18"/>
            <p:cNvPicPr>
              <a:picLocks noChangeAspect="1"/>
            </p:cNvPicPr>
            <p:nvPr/>
          </p:nvPicPr>
          <p:blipFill>
            <a:blip r:embed="rId3"/>
            <a:srcRect/>
            <a:stretch>
              <a:fillRect/>
            </a:stretch>
          </p:blipFill>
          <p:spPr bwMode="auto">
            <a:xfrm>
              <a:off x="15875" y="0"/>
              <a:ext cx="3122295" cy="2582545"/>
            </a:xfrm>
            <a:prstGeom prst="rect">
              <a:avLst/>
            </a:prstGeom>
            <a:noFill/>
          </p:spPr>
        </p:pic>
        <p:sp>
          <p:nvSpPr>
            <p:cNvPr id="12" name="Text Box 42"/>
            <p:cNvSpPr txBox="1">
              <a:spLocks noChangeArrowheads="1"/>
            </p:cNvSpPr>
            <p:nvPr/>
          </p:nvSpPr>
          <p:spPr bwMode="auto">
            <a:xfrm>
              <a:off x="0" y="2613660"/>
              <a:ext cx="3147695" cy="183515"/>
            </a:xfrm>
            <a:prstGeom prst="rect">
              <a:avLst/>
            </a:prstGeom>
            <a:no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imes New Roman" charset="0"/>
                  <a:ea typeface="Times New Roman" charset="0"/>
                </a:rPr>
                <a:t>Fig. 1. The POLENET-Antarctica Network (ANET). </a:t>
              </a:r>
            </a:p>
          </p:txBody>
        </p:sp>
      </p:grpSp>
      <p:sp>
        <p:nvSpPr>
          <p:cNvPr id="8" name="TextBox 7"/>
          <p:cNvSpPr txBox="1"/>
          <p:nvPr/>
        </p:nvSpPr>
        <p:spPr>
          <a:xfrm>
            <a:off x="27400" y="5604246"/>
            <a:ext cx="3062608" cy="523220"/>
          </a:xfrm>
          <a:prstGeom prst="rect">
            <a:avLst/>
          </a:prstGeom>
          <a:noFill/>
        </p:spPr>
        <p:txBody>
          <a:bodyPr wrap="square" rtlCol="0">
            <a:spAutoFit/>
          </a:bodyPr>
          <a:lstStyle/>
          <a:p>
            <a:r>
              <a:rPr lang="en-US" sz="2800" dirty="0" smtClean="0">
                <a:solidFill>
                  <a:schemeClr val="accent5"/>
                </a:solidFill>
              </a:rPr>
              <a:t>GAMSEIS/AGAP</a:t>
            </a:r>
            <a:endParaRPr lang="en-US" sz="2800" dirty="0">
              <a:solidFill>
                <a:schemeClr val="accent5"/>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00"/>
                </a:solidFill>
              </a:rPr>
              <a:t>QSPA</a:t>
            </a:r>
            <a:endParaRPr lang="en-US" dirty="0">
              <a:solidFill>
                <a:srgbClr val="FF0000"/>
              </a:solidFill>
            </a:endParaRPr>
          </a:p>
        </p:txBody>
      </p:sp>
      <p:sp>
        <p:nvSpPr>
          <p:cNvPr id="3" name="Content Placeholder 2"/>
          <p:cNvSpPr>
            <a:spLocks noGrp="1"/>
          </p:cNvSpPr>
          <p:nvPr>
            <p:ph idx="1"/>
          </p:nvPr>
        </p:nvSpPr>
        <p:spPr>
          <a:xfrm>
            <a:off x="457200" y="1143000"/>
            <a:ext cx="8229600" cy="4525963"/>
          </a:xfrm>
        </p:spPr>
        <p:txBody>
          <a:bodyPr/>
          <a:lstStyle/>
          <a:p>
            <a:r>
              <a:rPr lang="en-US" sz="2400" b="1" dirty="0" smtClean="0"/>
              <a:t> </a:t>
            </a:r>
            <a:r>
              <a:rPr lang="en-US" sz="2400" b="1" dirty="0" smtClean="0">
                <a:solidFill>
                  <a:schemeClr val="accent5"/>
                </a:solidFill>
              </a:rPr>
              <a:t>located 8km from the geographic south pole and sits on a glacier ~2.5km thick.</a:t>
            </a:r>
          </a:p>
          <a:p>
            <a:r>
              <a:rPr lang="en-US" sz="2400" b="1" dirty="0" smtClean="0">
                <a:solidFill>
                  <a:schemeClr val="accent5"/>
                </a:solidFill>
              </a:rPr>
              <a:t>Vault Condition: </a:t>
            </a:r>
          </a:p>
          <a:p>
            <a:pPr lvl="1"/>
            <a:r>
              <a:rPr lang="en-US" sz="2000" b="1" dirty="0" smtClean="0">
                <a:solidFill>
                  <a:schemeClr val="accent5"/>
                </a:solidFill>
              </a:rPr>
              <a:t>Surface instruments are in a 8ft diameter cylindrical vault with the floor of the vault ~4 </a:t>
            </a:r>
            <a:r>
              <a:rPr lang="en-US" sz="2000" b="1" dirty="0" err="1" smtClean="0">
                <a:solidFill>
                  <a:schemeClr val="accent5"/>
                </a:solidFill>
              </a:rPr>
              <a:t>m</a:t>
            </a:r>
            <a:r>
              <a:rPr lang="en-US" sz="2000" b="1" dirty="0" smtClean="0">
                <a:solidFill>
                  <a:schemeClr val="accent5"/>
                </a:solidFill>
              </a:rPr>
              <a:t> below the surface of the snow. </a:t>
            </a:r>
          </a:p>
          <a:p>
            <a:pPr lvl="1"/>
            <a:r>
              <a:rPr lang="en-US" sz="2000" b="1" dirty="0" smtClean="0">
                <a:solidFill>
                  <a:schemeClr val="accent5"/>
                </a:solidFill>
              </a:rPr>
              <a:t>Borehole instruments are in ~12 diameter holes at depths of 275m (KS54000) and 255m (</a:t>
            </a:r>
            <a:r>
              <a:rPr lang="en-US" sz="2000" b="1" dirty="0" err="1" smtClean="0">
                <a:solidFill>
                  <a:schemeClr val="accent5"/>
                </a:solidFill>
              </a:rPr>
              <a:t>Guralp</a:t>
            </a:r>
            <a:r>
              <a:rPr lang="en-US" sz="2000" b="1" dirty="0" smtClean="0">
                <a:solidFill>
                  <a:schemeClr val="accent5"/>
                </a:solidFill>
              </a:rPr>
              <a:t>). Boreholes are dry and not cased and are in solid ice.</a:t>
            </a:r>
            <a:endParaRPr lang="en-US" sz="2000" dirty="0">
              <a:solidFill>
                <a:schemeClr val="accent5"/>
              </a:solidFill>
            </a:endParaRPr>
          </a:p>
        </p:txBody>
      </p:sp>
      <p:pic>
        <p:nvPicPr>
          <p:cNvPr id="4" name="Picture 3" descr="QSPA_1.jpg"/>
          <p:cNvPicPr>
            <a:picLocks noChangeAspect="1"/>
          </p:cNvPicPr>
          <p:nvPr/>
        </p:nvPicPr>
        <p:blipFill>
          <a:blip r:embed="rId2"/>
          <a:stretch>
            <a:fillRect/>
          </a:stretch>
        </p:blipFill>
        <p:spPr>
          <a:xfrm>
            <a:off x="1" y="4538782"/>
            <a:ext cx="3092291" cy="2319218"/>
          </a:xfrm>
          <a:prstGeom prst="rect">
            <a:avLst/>
          </a:prstGeom>
        </p:spPr>
      </p:pic>
      <p:pic>
        <p:nvPicPr>
          <p:cNvPr id="5" name="Picture 4" descr="QSPA_2.jpg"/>
          <p:cNvPicPr>
            <a:picLocks noChangeAspect="1"/>
          </p:cNvPicPr>
          <p:nvPr/>
        </p:nvPicPr>
        <p:blipFill>
          <a:blip r:embed="rId3"/>
          <a:stretch>
            <a:fillRect/>
          </a:stretch>
        </p:blipFill>
        <p:spPr>
          <a:xfrm>
            <a:off x="3119900" y="4538782"/>
            <a:ext cx="3092290" cy="2319218"/>
          </a:xfrm>
          <a:prstGeom prst="rect">
            <a:avLst/>
          </a:prstGeom>
        </p:spPr>
      </p:pic>
      <p:pic>
        <p:nvPicPr>
          <p:cNvPr id="6" name="Picture 5" descr="QSPA_3.jpg"/>
          <p:cNvPicPr>
            <a:picLocks noChangeAspect="1"/>
          </p:cNvPicPr>
          <p:nvPr/>
        </p:nvPicPr>
        <p:blipFill>
          <a:blip r:embed="rId4"/>
          <a:stretch>
            <a:fillRect/>
          </a:stretch>
        </p:blipFill>
        <p:spPr>
          <a:xfrm>
            <a:off x="6051708" y="4538782"/>
            <a:ext cx="3092291" cy="231921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006819"/>
            <a:ext cx="2541735" cy="874749"/>
          </a:xfrm>
        </p:spPr>
        <p:txBody>
          <a:bodyPr/>
          <a:lstStyle/>
          <a:p>
            <a:r>
              <a:rPr lang="en-US" sz="2400" dirty="0" smtClean="0"/>
              <a:t/>
            </a:r>
            <a:br>
              <a:rPr lang="en-US" sz="2400" dirty="0" smtClean="0"/>
            </a:br>
            <a:r>
              <a:rPr lang="en-US" sz="2400" dirty="0" smtClean="0">
                <a:solidFill>
                  <a:srgbClr val="FF0000"/>
                </a:solidFill>
              </a:rPr>
              <a:t>QSPA </a:t>
            </a:r>
            <a:r>
              <a:rPr lang="en-US" sz="2400" dirty="0" smtClean="0">
                <a:solidFill>
                  <a:srgbClr val="FF0000"/>
                </a:solidFill>
              </a:rPr>
              <a:t>(borehole) for December 2007 – December 2011 (Rob Anthony). </a:t>
            </a:r>
            <a:r>
              <a:rPr lang="en-US" sz="3200" dirty="0" smtClean="0"/>
              <a:t/>
            </a:r>
            <a:br>
              <a:rPr lang="en-US" sz="3200" dirty="0" smtClean="0"/>
            </a:br>
            <a:endParaRPr lang="en-US" sz="3200" dirty="0"/>
          </a:p>
        </p:txBody>
      </p:sp>
      <p:pic>
        <p:nvPicPr>
          <p:cNvPr id="4" name="Content Placeholder 3" descr="Figure 2.jpg"/>
          <p:cNvPicPr>
            <a:picLocks noGrp="1" noChangeAspect="1"/>
          </p:cNvPicPr>
          <p:nvPr>
            <p:ph idx="1"/>
          </p:nvPr>
        </p:nvPicPr>
        <p:blipFill>
          <a:blip r:embed="rId2"/>
          <a:srcRect l="19495" t="34192" r="365"/>
          <a:stretch>
            <a:fillRect/>
          </a:stretch>
        </p:blipFill>
        <p:spPr>
          <a:xfrm>
            <a:off x="2541735" y="170656"/>
            <a:ext cx="6602265" cy="4437585"/>
          </a:xfrm>
        </p:spPr>
      </p:pic>
      <p:sp>
        <p:nvSpPr>
          <p:cNvPr id="6" name="TextBox 5"/>
          <p:cNvSpPr txBox="1"/>
          <p:nvPr/>
        </p:nvSpPr>
        <p:spPr>
          <a:xfrm>
            <a:off x="457200" y="4608241"/>
            <a:ext cx="8060404" cy="2308324"/>
          </a:xfrm>
          <a:prstGeom prst="rect">
            <a:avLst/>
          </a:prstGeom>
          <a:noFill/>
        </p:spPr>
        <p:txBody>
          <a:bodyPr wrap="square" rtlCol="0">
            <a:spAutoFit/>
          </a:bodyPr>
          <a:lstStyle/>
          <a:p>
            <a:pPr>
              <a:buFont typeface="Arial"/>
              <a:buChar char="•"/>
            </a:pPr>
            <a:r>
              <a:rPr lang="en-US" dirty="0" smtClean="0">
                <a:solidFill>
                  <a:schemeClr val="accent5"/>
                </a:solidFill>
              </a:rPr>
              <a:t>The median PSD is plotted (solid black line); 5</a:t>
            </a:r>
            <a:r>
              <a:rPr lang="en-US" baseline="30000" dirty="0" smtClean="0">
                <a:solidFill>
                  <a:schemeClr val="accent5"/>
                </a:solidFill>
              </a:rPr>
              <a:t>th</a:t>
            </a:r>
            <a:r>
              <a:rPr lang="en-US" dirty="0" smtClean="0">
                <a:solidFill>
                  <a:schemeClr val="accent5"/>
                </a:solidFill>
              </a:rPr>
              <a:t> and 95</a:t>
            </a:r>
            <a:r>
              <a:rPr lang="en-US" baseline="30000" dirty="0" smtClean="0">
                <a:solidFill>
                  <a:schemeClr val="accent5"/>
                </a:solidFill>
              </a:rPr>
              <a:t>th</a:t>
            </a:r>
            <a:r>
              <a:rPr lang="en-US" dirty="0" smtClean="0">
                <a:solidFill>
                  <a:schemeClr val="accent5"/>
                </a:solidFill>
              </a:rPr>
              <a:t> percentile statistics (dashed lines)</a:t>
            </a:r>
            <a:r>
              <a:rPr lang="en-US" i="1" dirty="0" smtClean="0">
                <a:solidFill>
                  <a:schemeClr val="accent5"/>
                </a:solidFill>
              </a:rPr>
              <a:t>. </a:t>
            </a:r>
          </a:p>
          <a:p>
            <a:pPr>
              <a:buFont typeface="Arial"/>
              <a:buChar char="•"/>
            </a:pPr>
            <a:r>
              <a:rPr lang="en-US" i="1" dirty="0" smtClean="0">
                <a:solidFill>
                  <a:schemeClr val="accent5"/>
                </a:solidFill>
              </a:rPr>
              <a:t>The ~20 dB variation observed for the primary and secondary microseisms is a function of both the wave state of the southern ocean as well as the extent of the sea ice surrounding the continent (Seasonal variation of the primary microseism shown in expanded box).</a:t>
            </a:r>
          </a:p>
          <a:p>
            <a:pPr>
              <a:buFont typeface="Arial"/>
              <a:buChar char="•"/>
            </a:pPr>
            <a:r>
              <a:rPr lang="en-US" i="1" dirty="0" smtClean="0">
                <a:solidFill>
                  <a:schemeClr val="accent5"/>
                </a:solidFill>
              </a:rPr>
              <a:t> QSPA anthropogenic noise is illustrated by the ~20 dB jump in short period noise during the Antarctic field season. </a:t>
            </a:r>
            <a:endParaRPr lang="en-US" dirty="0">
              <a:solidFill>
                <a:schemeClr val="accent5"/>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QSPA – surface </a:t>
            </a:r>
            <a:r>
              <a:rPr lang="en-US" dirty="0" err="1" smtClean="0">
                <a:solidFill>
                  <a:srgbClr val="FF0000"/>
                </a:solidFill>
              </a:rPr>
              <a:t>vs</a:t>
            </a:r>
            <a:r>
              <a:rPr lang="en-US" dirty="0" smtClean="0">
                <a:solidFill>
                  <a:srgbClr val="FF0000"/>
                </a:solidFill>
              </a:rPr>
              <a:t> borehole</a:t>
            </a:r>
            <a:endParaRPr lang="en-US" dirty="0">
              <a:solidFill>
                <a:srgbClr val="FF0000"/>
              </a:solidFill>
            </a:endParaRPr>
          </a:p>
        </p:txBody>
      </p:sp>
      <p:sp>
        <p:nvSpPr>
          <p:cNvPr id="3" name="Content Placeholder 2"/>
          <p:cNvSpPr>
            <a:spLocks noGrp="1"/>
          </p:cNvSpPr>
          <p:nvPr>
            <p:ph idx="1"/>
          </p:nvPr>
        </p:nvSpPr>
        <p:spPr>
          <a:xfrm>
            <a:off x="457200" y="5246180"/>
            <a:ext cx="8229600" cy="879983"/>
          </a:xfrm>
        </p:spPr>
        <p:txBody>
          <a:bodyPr/>
          <a:lstStyle/>
          <a:p>
            <a:r>
              <a:rPr lang="en-US" sz="2400" dirty="0" smtClean="0">
                <a:solidFill>
                  <a:schemeClr val="accent5"/>
                </a:solidFill>
              </a:rPr>
              <a:t>on the weekends……</a:t>
            </a:r>
            <a:endParaRPr lang="en-US" sz="2400" dirty="0">
              <a:solidFill>
                <a:schemeClr val="accent5"/>
              </a:solidFill>
            </a:endParaRPr>
          </a:p>
        </p:txBody>
      </p:sp>
      <p:pic>
        <p:nvPicPr>
          <p:cNvPr id="4" name="Picture 3" descr="Figure 4.jpg"/>
          <p:cNvPicPr>
            <a:picLocks noChangeAspect="1"/>
          </p:cNvPicPr>
          <p:nvPr/>
        </p:nvPicPr>
        <p:blipFill>
          <a:blip r:embed="rId2"/>
          <a:stretch>
            <a:fillRect/>
          </a:stretch>
        </p:blipFill>
        <p:spPr>
          <a:xfrm>
            <a:off x="239890" y="1417638"/>
            <a:ext cx="8653985" cy="342683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F0000"/>
                </a:solidFill>
              </a:rPr>
              <a:t>Noise levels at temporary stations?</a:t>
            </a:r>
            <a:endParaRPr lang="en-US" sz="3200" dirty="0">
              <a:solidFill>
                <a:srgbClr val="FF0000"/>
              </a:solidFill>
            </a:endParaRPr>
          </a:p>
        </p:txBody>
      </p:sp>
      <p:pic>
        <p:nvPicPr>
          <p:cNvPr id="4" name="Content Placeholder 3" descr="Figure 3.jpg"/>
          <p:cNvPicPr>
            <a:picLocks noGrp="1" noChangeAspect="1"/>
          </p:cNvPicPr>
          <p:nvPr>
            <p:ph idx="1"/>
          </p:nvPr>
        </p:nvPicPr>
        <p:blipFill>
          <a:blip r:embed="rId2"/>
          <a:srcRect l="-2952" r="50318" b="66894"/>
          <a:stretch>
            <a:fillRect/>
          </a:stretch>
        </p:blipFill>
        <p:spPr>
          <a:xfrm>
            <a:off x="1628974" y="2346205"/>
            <a:ext cx="6115557" cy="4506399"/>
          </a:xfrm>
        </p:spPr>
      </p:pic>
      <p:sp>
        <p:nvSpPr>
          <p:cNvPr id="5" name="TextBox 4"/>
          <p:cNvSpPr txBox="1"/>
          <p:nvPr/>
        </p:nvSpPr>
        <p:spPr>
          <a:xfrm>
            <a:off x="457200" y="1145876"/>
            <a:ext cx="7811916" cy="1200329"/>
          </a:xfrm>
          <a:prstGeom prst="rect">
            <a:avLst/>
          </a:prstGeom>
          <a:noFill/>
        </p:spPr>
        <p:txBody>
          <a:bodyPr wrap="square" rtlCol="0">
            <a:spAutoFit/>
          </a:bodyPr>
          <a:lstStyle/>
          <a:p>
            <a:r>
              <a:rPr lang="en-US" dirty="0" smtClean="0">
                <a:solidFill>
                  <a:schemeClr val="accent5"/>
                </a:solidFill>
              </a:rPr>
              <a:t>Median vertical-component power for quietest and noisiest permanent global-network stations (gray), POLENET (red), and AGAP (blue) for each of the five period bands with 90% confidence intervals (error bars) (from Rob Anthony)</a:t>
            </a:r>
            <a:endParaRPr lang="en-US" dirty="0">
              <a:solidFill>
                <a:schemeClr val="accent5"/>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Figure 3.jpg"/>
          <p:cNvPicPr>
            <a:picLocks noChangeAspect="1"/>
          </p:cNvPicPr>
          <p:nvPr/>
        </p:nvPicPr>
        <p:blipFill>
          <a:blip r:embed="rId2"/>
          <a:srcRect l="-2952" t="32177" r="49742" b="33582"/>
          <a:stretch>
            <a:fillRect/>
          </a:stretch>
        </p:blipFill>
        <p:spPr bwMode="auto">
          <a:xfrm>
            <a:off x="808082" y="678289"/>
            <a:ext cx="7226351" cy="544787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235</TotalTime>
  <Words>641</Words>
  <Application>Microsoft Macintosh PowerPoint</Application>
  <PresentationFormat>On-screen Show (4:3)</PresentationFormat>
  <Paragraphs>75</Paragraphs>
  <Slides>20</Slides>
  <Notes>1</Notes>
  <HiddenSlides>0</HiddenSlides>
  <MMClips>0</MMClips>
  <ScaleCrop>false</ScaleCrop>
  <HeadingPairs>
    <vt:vector size="4" baseType="variant">
      <vt:variant>
        <vt:lpstr>Design Template</vt:lpstr>
      </vt:variant>
      <vt:variant>
        <vt:i4>2</vt:i4>
      </vt:variant>
      <vt:variant>
        <vt:lpstr>Slide Titles</vt:lpstr>
      </vt:variant>
      <vt:variant>
        <vt:i4>20</vt:i4>
      </vt:variant>
    </vt:vector>
  </HeadingPairs>
  <TitlesOfParts>
    <vt:vector size="22" baseType="lpstr">
      <vt:lpstr>Office Theme</vt:lpstr>
      <vt:lpstr>Default Design</vt:lpstr>
      <vt:lpstr>Does Antarctica Provide a Unique Environment for Array Seismology?</vt:lpstr>
      <vt:lpstr>YES!</vt:lpstr>
      <vt:lpstr>Seismic Networks/Stations in Antarctica</vt:lpstr>
      <vt:lpstr>Polenet</vt:lpstr>
      <vt:lpstr>QSPA</vt:lpstr>
      <vt:lpstr> QSPA (borehole) for December 2007 – December 2011 (Rob Anthony).  </vt:lpstr>
      <vt:lpstr>QSPA – surface vs borehole</vt:lpstr>
      <vt:lpstr>Noise levels at temporary stations?</vt:lpstr>
      <vt:lpstr>Slide 9</vt:lpstr>
      <vt:lpstr>Slide 10</vt:lpstr>
      <vt:lpstr>Slide 11</vt:lpstr>
      <vt:lpstr>Science</vt:lpstr>
      <vt:lpstr>Slide 13</vt:lpstr>
      <vt:lpstr>Local/Regional Seismicity</vt:lpstr>
      <vt:lpstr>Glacier Seismicity</vt:lpstr>
      <vt:lpstr>David Glacier – tidally modulated events (Zoet et al., 2012</vt:lpstr>
      <vt:lpstr>Some possible locations?</vt:lpstr>
      <vt:lpstr>Permanent Polenet Stations – 2017-2018</vt:lpstr>
      <vt:lpstr>Noise Analysis: Point Source/Spherical wavefront migration Koch et al, in prep</vt:lpstr>
      <vt:lpstr>Seasonal Noise Variation – Spherical Wavefront Migration</vt:lpstr>
    </vt:vector>
  </TitlesOfParts>
  <Company>Washington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Noise Analysis: Point Source/Spherical wavefront migration</dc:title>
  <dc:creator>Douglas Wiens</dc:creator>
  <cp:lastModifiedBy>Andy</cp:lastModifiedBy>
  <cp:revision>27</cp:revision>
  <dcterms:created xsi:type="dcterms:W3CDTF">2013-05-16T01:26:19Z</dcterms:created>
  <dcterms:modified xsi:type="dcterms:W3CDTF">2013-05-16T01:55:30Z</dcterms:modified>
</cp:coreProperties>
</file>