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80" r:id="rId3"/>
    <p:sldId id="257" r:id="rId4"/>
    <p:sldId id="269" r:id="rId5"/>
    <p:sldId id="270" r:id="rId6"/>
    <p:sldId id="262" r:id="rId7"/>
    <p:sldId id="264" r:id="rId8"/>
    <p:sldId id="265" r:id="rId9"/>
    <p:sldId id="277" r:id="rId10"/>
    <p:sldId id="271" r:id="rId11"/>
    <p:sldId id="278" r:id="rId12"/>
    <p:sldId id="268" r:id="rId13"/>
    <p:sldId id="272" r:id="rId14"/>
    <p:sldId id="273" r:id="rId15"/>
    <p:sldId id="274" r:id="rId16"/>
    <p:sldId id="279" r:id="rId17"/>
    <p:sldId id="275" r:id="rId18"/>
    <p:sldId id="263" r:id="rId19"/>
    <p:sldId id="276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8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705C8-1927-294C-B604-035B78372B92}" type="datetimeFigureOut">
              <a:rPr lang="en-US" smtClean="0"/>
              <a:pPr/>
              <a:t>5/15/13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BC5D8-D786-5141-88B2-9B7BAB31EAE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df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df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df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57637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Society-</a:t>
            </a:r>
            <a:r>
              <a:rPr lang="en-US" i="1" dirty="0"/>
              <a:t>relevant Arrays for Developing Countries: Opportunities and Challenges in South Africa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47318"/>
            <a:ext cx="6400800" cy="17526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Andy </a:t>
            </a:r>
            <a:r>
              <a:rPr lang="en-US" sz="2400" dirty="0" err="1" smtClean="0">
                <a:solidFill>
                  <a:srgbClr val="FF0000"/>
                </a:solidFill>
              </a:rPr>
              <a:t>Nyblade</a:t>
            </a:r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Penn State University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Workshop on Arrays in Global Seismology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May 15, 2013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A_google_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46273"/>
              <a:stretch>
                <a:fillRect/>
              </a:stretch>
            </p:blipFill>
          </mc:Choice>
          <mc:Fallback>
            <p:blipFill>
              <a:blip r:embed="rId3"/>
              <a:srcRect b="46273"/>
              <a:stretch>
                <a:fillRect/>
              </a:stretch>
            </p:blipFill>
          </mc:Fallback>
        </mc:AlternateContent>
        <p:spPr>
          <a:xfrm>
            <a:off x="-307009" y="-111655"/>
            <a:ext cx="10024130" cy="696965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53453" y="-726188"/>
            <a:ext cx="6146165" cy="8202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3633" y="6448023"/>
            <a:ext cx="31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Bejaichund</a:t>
            </a:r>
            <a:r>
              <a:rPr lang="en-US" b="1" dirty="0" smtClean="0"/>
              <a:t> et al. SRL, 2009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james_mode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867028" y="1677502"/>
            <a:ext cx="6557317" cy="3202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322" y="313869"/>
            <a:ext cx="5276208" cy="3788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602" y="4102100"/>
            <a:ext cx="2895600" cy="2755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17383"/>
            <a:ext cx="144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Kgaswane</a:t>
            </a:r>
            <a:r>
              <a:rPr lang="en-US" dirty="0" smtClean="0"/>
              <a:t> et al., 2012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7425" y="3754367"/>
            <a:ext cx="230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James et al., 2001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A_google_with network_bo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45459"/>
              <a:stretch>
                <a:fillRect/>
              </a:stretch>
            </p:blipFill>
          </mc:Choice>
          <mc:Fallback>
            <p:blipFill>
              <a:blip r:embed="rId3"/>
              <a:srcRect b="45459"/>
              <a:stretch>
                <a:fillRect/>
              </a:stretch>
            </p:blipFill>
          </mc:Fallback>
        </mc:AlternateContent>
        <p:spPr>
          <a:xfrm>
            <a:off x="178100" y="274638"/>
            <a:ext cx="8686800" cy="613133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A_google_with network_linea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46680"/>
              <a:stretch>
                <a:fillRect/>
              </a:stretch>
            </p:blipFill>
          </mc:Choice>
          <mc:Fallback>
            <p:blipFill>
              <a:blip r:embed="rId3"/>
              <a:srcRect b="46680"/>
              <a:stretch>
                <a:fillRect/>
              </a:stretch>
            </p:blipFill>
          </mc:Fallback>
        </mc:AlternateContent>
        <p:spPr>
          <a:xfrm>
            <a:off x="275785" y="274638"/>
            <a:ext cx="8686800" cy="59940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A_google_with network_circular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b="44849"/>
              <a:stretch>
                <a:fillRect/>
              </a:stretch>
            </p:blipFill>
          </mc:Choice>
          <mc:Fallback>
            <p:blipFill>
              <a:blip r:embed="rId3"/>
              <a:srcRect b="44849"/>
              <a:stretch>
                <a:fillRect/>
              </a:stretch>
            </p:blipFill>
          </mc:Fallback>
        </mc:AlternateContent>
        <p:spPr>
          <a:xfrm>
            <a:off x="416236" y="274637"/>
            <a:ext cx="8727764" cy="62292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Fig1_v1.png"/>
          <p:cNvPicPr>
            <a:picLocks noChangeAspect="1"/>
          </p:cNvPicPr>
          <p:nvPr/>
        </p:nvPicPr>
        <p:blipFill>
          <a:blip r:embed="rId2"/>
          <a:srcRect b="32027"/>
          <a:stretch>
            <a:fillRect/>
          </a:stretch>
        </p:blipFill>
        <p:spPr>
          <a:xfrm>
            <a:off x="2008231" y="0"/>
            <a:ext cx="6957667" cy="6119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51510" y="6119401"/>
            <a:ext cx="252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Hansen et al., EPSL, 2013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5370" y="1674810"/>
            <a:ext cx="181286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Mulibo</a:t>
            </a:r>
            <a:r>
              <a:rPr lang="en-US" dirty="0" smtClean="0"/>
              <a:t> and </a:t>
            </a:r>
            <a:r>
              <a:rPr lang="en-US" dirty="0" err="1" smtClean="0"/>
              <a:t>Nyblade</a:t>
            </a:r>
            <a:r>
              <a:rPr lang="en-US" dirty="0" smtClean="0"/>
              <a:t>, G-Cubed in press; </a:t>
            </a:r>
            <a:r>
              <a:rPr lang="en-US" dirty="0" err="1" smtClean="0"/>
              <a:t>Mulibo</a:t>
            </a:r>
            <a:r>
              <a:rPr lang="en-US" dirty="0" smtClean="0"/>
              <a:t> and </a:t>
            </a:r>
            <a:r>
              <a:rPr lang="en-US" dirty="0" err="1" smtClean="0"/>
              <a:t>Nyblade</a:t>
            </a:r>
            <a:r>
              <a:rPr lang="en-US" dirty="0" smtClean="0"/>
              <a:t>, submitted</a:t>
            </a:r>
            <a:endParaRPr lang="en-US" dirty="0"/>
          </a:p>
        </p:txBody>
      </p:sp>
      <p:pic>
        <p:nvPicPr>
          <p:cNvPr id="8" name="Picture 7" descr="logo4_co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165" y="476193"/>
            <a:ext cx="1813066" cy="9414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South Africa – Large Aperture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5243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PROS: </a:t>
            </a:r>
          </a:p>
          <a:p>
            <a:pPr lvl="1"/>
            <a:r>
              <a:rPr lang="en-US" dirty="0" smtClean="0"/>
              <a:t>Engaged seismology and earth science communities</a:t>
            </a:r>
          </a:p>
          <a:p>
            <a:pPr lvl="1"/>
            <a:r>
              <a:rPr lang="en-US" dirty="0" smtClean="0"/>
              <a:t>Network infrastructure for leveraging</a:t>
            </a:r>
          </a:p>
          <a:p>
            <a:pPr lvl="1"/>
            <a:r>
              <a:rPr lang="en-US" dirty="0" smtClean="0"/>
              <a:t>Government keen on supporting BIG science</a:t>
            </a:r>
          </a:p>
          <a:p>
            <a:pPr lvl="2"/>
            <a:r>
              <a:rPr lang="en-US" dirty="0" smtClean="0"/>
              <a:t>In kind and real $ support possible</a:t>
            </a:r>
          </a:p>
          <a:p>
            <a:pPr lvl="1"/>
            <a:r>
              <a:rPr lang="en-US" dirty="0" smtClean="0"/>
              <a:t>Opportunities for building a multi-use science array</a:t>
            </a:r>
          </a:p>
          <a:p>
            <a:pPr lvl="2"/>
            <a:r>
              <a:rPr lang="en-US" dirty="0" smtClean="0"/>
              <a:t>Mine safety – mining related seismicity</a:t>
            </a:r>
          </a:p>
          <a:p>
            <a:pPr lvl="2"/>
            <a:r>
              <a:rPr lang="en-US" dirty="0" smtClean="0"/>
              <a:t>Natural resource benefits – imaging shallow crustal structure of the </a:t>
            </a:r>
            <a:r>
              <a:rPr lang="en-US" dirty="0" err="1" smtClean="0"/>
              <a:t>Bushveld</a:t>
            </a:r>
            <a:endParaRPr lang="en-US" dirty="0" smtClean="0"/>
          </a:p>
          <a:p>
            <a:pPr lvl="2"/>
            <a:r>
              <a:rPr lang="en-US" dirty="0" smtClean="0"/>
              <a:t>Crust and upper mantle studies linked to the </a:t>
            </a:r>
            <a:r>
              <a:rPr lang="en-US" dirty="0" err="1" smtClean="0"/>
              <a:t>Bushveld</a:t>
            </a:r>
            <a:endParaRPr lang="en-US" dirty="0" smtClean="0"/>
          </a:p>
          <a:p>
            <a:pPr lvl="2"/>
            <a:r>
              <a:rPr lang="en-US" dirty="0" smtClean="0"/>
              <a:t>Array seismology for</a:t>
            </a:r>
            <a:r>
              <a:rPr lang="en-US" dirty="0" smtClean="0"/>
              <a:t> </a:t>
            </a:r>
            <a:r>
              <a:rPr lang="en-US" dirty="0" err="1" smtClean="0"/>
              <a:t>Superplume</a:t>
            </a:r>
            <a:r>
              <a:rPr lang="en-US" dirty="0" smtClean="0"/>
              <a:t> imaging and other targets</a:t>
            </a:r>
            <a:endParaRPr lang="en-US" dirty="0" smtClean="0"/>
          </a:p>
          <a:p>
            <a:pPr lvl="2"/>
            <a:endParaRPr lang="en-US" dirty="0" smtClean="0"/>
          </a:p>
          <a:p>
            <a:r>
              <a:rPr lang="en-US" dirty="0" smtClean="0"/>
              <a:t>CONS:</a:t>
            </a:r>
          </a:p>
          <a:p>
            <a:pPr lvl="1"/>
            <a:r>
              <a:rPr lang="en-US" dirty="0" smtClean="0"/>
              <a:t>Some stations in urban areas.  Noise levels may not be optimal at some stations or uniform across the array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13" y="28425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If:</a:t>
            </a:r>
            <a:r>
              <a:rPr lang="en-US" dirty="0" smtClean="0"/>
              <a:t>  The </a:t>
            </a:r>
            <a:r>
              <a:rPr lang="en-US" dirty="0"/>
              <a:t>Square </a:t>
            </a:r>
            <a:r>
              <a:rPr lang="en-US" dirty="0" err="1"/>
              <a:t>Kilometre</a:t>
            </a:r>
            <a:r>
              <a:rPr lang="en-US" dirty="0"/>
              <a:t> </a:t>
            </a:r>
            <a:r>
              <a:rPr lang="en-US" dirty="0" smtClean="0"/>
              <a:t>Array: Exploring </a:t>
            </a:r>
            <a:r>
              <a:rPr lang="en-US" dirty="0"/>
              <a:t>the Universe with the world's largest radio </a:t>
            </a:r>
            <a:r>
              <a:rPr lang="en-US" dirty="0" smtClean="0"/>
              <a:t>telescope</a:t>
            </a:r>
            <a:br>
              <a:rPr lang="en-US" dirty="0" smtClean="0"/>
            </a:br>
            <a:r>
              <a:rPr lang="en-US" dirty="0" smtClean="0"/>
              <a:t>1.5B Euro!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 descr="ska_logo_rgb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53" y="4161735"/>
            <a:ext cx="1851020" cy="2296815"/>
          </a:xfrm>
          <a:prstGeom prst="rect">
            <a:avLst/>
          </a:prstGeom>
        </p:spPr>
      </p:pic>
      <p:pic>
        <p:nvPicPr>
          <p:cNvPr id="4" name="Picture 3" descr="Dishes_overview_small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015" y="3762285"/>
            <a:ext cx="4793361" cy="269626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13" y="28425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Then why not:  </a:t>
            </a:r>
            <a:r>
              <a:rPr lang="en-US" dirty="0" smtClean="0"/>
              <a:t>The 500 Square </a:t>
            </a:r>
            <a:r>
              <a:rPr lang="en-US" dirty="0" err="1" smtClean="0"/>
              <a:t>Kilometre</a:t>
            </a:r>
            <a:r>
              <a:rPr lang="en-US" dirty="0" smtClean="0"/>
              <a:t> Array:  Exploring the planet with the world’s largest </a:t>
            </a:r>
            <a:r>
              <a:rPr lang="en-US" dirty="0" err="1" smtClean="0"/>
              <a:t>terrascope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$0.X B ??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fri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4652" y="319707"/>
            <a:ext cx="6416181" cy="580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RRAY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595360" cy="2304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9003" y="3349621"/>
            <a:ext cx="63216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Two models:</a:t>
            </a:r>
          </a:p>
          <a:p>
            <a:endParaRPr lang="en-US" sz="2400" b="1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Largely externally </a:t>
            </a:r>
            <a:r>
              <a:rPr lang="en-US" sz="2400" dirty="0" smtClean="0"/>
              <a:t>driven - Niger Array (CTBTO)</a:t>
            </a:r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 smtClean="0"/>
              <a:t>Developed in partnership with the local science community – South Africa</a:t>
            </a:r>
          </a:p>
          <a:p>
            <a:r>
              <a:rPr lang="en-US" sz="2400" dirty="0"/>
              <a:t>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Niger Array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2588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Comprehensive Nuclear Test-Ban Treaty Organization (CTBTO) </a:t>
            </a:r>
          </a:p>
          <a:p>
            <a:pPr lvl="1"/>
            <a:r>
              <a:rPr lang="en-US" dirty="0" smtClean="0"/>
              <a:t>sixteen element broadband seismic array in southwestern Niger</a:t>
            </a:r>
          </a:p>
          <a:p>
            <a:pPr lvl="1"/>
            <a:r>
              <a:rPr lang="en-US" dirty="0" smtClean="0"/>
              <a:t>array has a diameter of 6 km (three rings with a central element), contains twelve vertical and four 3-component broadband sensors (</a:t>
            </a:r>
            <a:r>
              <a:rPr lang="en-US" dirty="0" err="1" smtClean="0"/>
              <a:t>Guralp</a:t>
            </a:r>
            <a:r>
              <a:rPr lang="en-US" dirty="0" smtClean="0"/>
              <a:t> CMG-3TB)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lements have seismic noise characteristics at or below Peterson's Low Noise Model at greater than 0.5 Hz. </a:t>
            </a:r>
          </a:p>
          <a:p>
            <a:pPr lvl="1"/>
            <a:r>
              <a:rPr lang="en-US" dirty="0" smtClean="0"/>
              <a:t>All of the sensors are emplaced </a:t>
            </a:r>
          </a:p>
          <a:p>
            <a:pPr lvl="1">
              <a:buNone/>
            </a:pPr>
            <a:r>
              <a:rPr lang="en-US" dirty="0" smtClean="0"/>
              <a:t>     in 50 </a:t>
            </a:r>
            <a:r>
              <a:rPr lang="en-US" dirty="0" err="1" smtClean="0"/>
              <a:t>m</a:t>
            </a:r>
            <a:r>
              <a:rPr lang="en-US" dirty="0" smtClean="0"/>
              <a:t> boreholes in crystalline rock.</a:t>
            </a:r>
          </a:p>
          <a:p>
            <a:pPr lvl="1"/>
            <a:r>
              <a:rPr lang="en-US" dirty="0" smtClean="0"/>
              <a:t> The array is capable of resolving</a:t>
            </a:r>
          </a:p>
          <a:p>
            <a:pPr lvl="1">
              <a:buNone/>
            </a:pPr>
            <a:r>
              <a:rPr lang="en-US" dirty="0" smtClean="0"/>
              <a:t>     and detecting events with magnitude</a:t>
            </a:r>
          </a:p>
          <a:p>
            <a:pPr lvl="1">
              <a:buNone/>
            </a:pPr>
            <a:r>
              <a:rPr lang="en-US" dirty="0" smtClean="0"/>
              <a:t>     (</a:t>
            </a:r>
            <a:r>
              <a:rPr lang="en-US" dirty="0" err="1" smtClean="0"/>
              <a:t>mb</a:t>
            </a:r>
            <a:r>
              <a:rPr lang="en-US" dirty="0" smtClean="0"/>
              <a:t>) less than 3.0 from events in Peru</a:t>
            </a:r>
          </a:p>
          <a:p>
            <a:pPr lvl="1">
              <a:buNone/>
            </a:pPr>
            <a:r>
              <a:rPr lang="en-US" dirty="0" smtClean="0"/>
              <a:t>     and Indonesia, showing that the array</a:t>
            </a:r>
          </a:p>
          <a:p>
            <a:pPr lvl="1">
              <a:buNone/>
            </a:pPr>
            <a:r>
              <a:rPr lang="en-US" dirty="0" smtClean="0"/>
              <a:t>     significantly adds to the IMS detection </a:t>
            </a:r>
          </a:p>
          <a:p>
            <a:pPr lvl="1">
              <a:buNone/>
            </a:pPr>
            <a:r>
              <a:rPr lang="en-US" dirty="0" smtClean="0"/>
              <a:t>     capabilities in the Africa region and </a:t>
            </a:r>
          </a:p>
          <a:p>
            <a:pPr lvl="1">
              <a:buNone/>
            </a:pPr>
            <a:r>
              <a:rPr lang="en-US" dirty="0" smtClean="0"/>
              <a:t>      world-wide.</a:t>
            </a:r>
          </a:p>
          <a:p>
            <a:endParaRPr lang="en-US" dirty="0"/>
          </a:p>
        </p:txBody>
      </p:sp>
      <p:pic>
        <p:nvPicPr>
          <p:cNvPr id="4" name="Picture 3" descr="SEISMIC : TOA0 Station Information_zoom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rcRect t="12618" r="29098" b="46273"/>
              <a:stretch>
                <a:fillRect/>
              </a:stretch>
            </p:blipFill>
          </mc:Choice>
          <mc:Fallback>
            <p:blipFill>
              <a:blip r:embed="rId3"/>
              <a:srcRect t="12618" r="29098" b="46273"/>
              <a:stretch>
                <a:fillRect/>
              </a:stretch>
            </p:blipFill>
          </mc:Fallback>
        </mc:AlternateContent>
        <p:spPr>
          <a:xfrm>
            <a:off x="5247092" y="3684583"/>
            <a:ext cx="3757358" cy="28192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South Africa – a possible different model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/>
          <a:lstStyle/>
          <a:p>
            <a:r>
              <a:rPr lang="en-US" dirty="0" smtClean="0"/>
              <a:t>Engaged seismology and earth science communities</a:t>
            </a:r>
          </a:p>
          <a:p>
            <a:r>
              <a:rPr lang="en-US" dirty="0" smtClean="0"/>
              <a:t>Network infrastructure for leveraging</a:t>
            </a:r>
          </a:p>
          <a:p>
            <a:r>
              <a:rPr lang="en-US" dirty="0" smtClean="0"/>
              <a:t>Government keen on supporting BIG science</a:t>
            </a:r>
          </a:p>
          <a:p>
            <a:r>
              <a:rPr lang="en-US" dirty="0" smtClean="0"/>
              <a:t>Opportunities for building a multi-use science array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Square </a:t>
            </a:r>
            <a:r>
              <a:rPr lang="en-US" dirty="0" err="1" smtClean="0"/>
              <a:t>Kilometre</a:t>
            </a:r>
            <a:r>
              <a:rPr lang="en-US" dirty="0" smtClean="0"/>
              <a:t> Array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90805" y="947222"/>
            <a:ext cx="69495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array of dish receptors will extend into eight African countries from a central core region in the Karoo desert of South Africa.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further array of mid frequency aperture arrays will also be built in the Karoo.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A </a:t>
            </a:r>
            <a:r>
              <a:rPr lang="en-US" dirty="0"/>
              <a:t>smaller array of dish receptors and an array of low frequency aperture arrays will be located in the Murchison Radio-astronomy Observatory in Western Australia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target construction cost is €1,500 million and construction is scheduled to start in 2016.</a:t>
            </a:r>
          </a:p>
        </p:txBody>
      </p:sp>
      <p:pic>
        <p:nvPicPr>
          <p:cNvPr id="4" name="Picture 3" descr="ska_logo_rgb_s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377" y="4561185"/>
            <a:ext cx="1851020" cy="2296815"/>
          </a:xfrm>
          <a:prstGeom prst="rect">
            <a:avLst/>
          </a:prstGeom>
        </p:spPr>
      </p:pic>
      <p:pic>
        <p:nvPicPr>
          <p:cNvPr id="5" name="Picture 4" descr="Dishes_overview_small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439" y="4161735"/>
            <a:ext cx="4793361" cy="26962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53453" y="-726188"/>
            <a:ext cx="6146165" cy="8202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3633" y="6448023"/>
            <a:ext cx="31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Bejaichund</a:t>
            </a:r>
            <a:r>
              <a:rPr lang="en-US" b="1" dirty="0" smtClean="0"/>
              <a:t> et al. SRL, 2009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South African National Seismic Network – Council for </a:t>
            </a:r>
            <a:r>
              <a:rPr lang="en-US" dirty="0" err="1" smtClean="0"/>
              <a:t>Geoscience</a:t>
            </a:r>
            <a:endParaRPr lang="en-US" dirty="0"/>
          </a:p>
        </p:txBody>
      </p:sp>
      <p:pic>
        <p:nvPicPr>
          <p:cNvPr id="3" name="Picture 2" descr="stationmap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85" y="1920596"/>
            <a:ext cx="6217352" cy="43043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3535" y="1591070"/>
            <a:ext cx="17232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BB stations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Cell modem telemetry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Contribute data to:</a:t>
            </a:r>
          </a:p>
          <a:p>
            <a:r>
              <a:rPr lang="en-US" dirty="0" smtClean="0"/>
              <a:t>	IOTWS</a:t>
            </a:r>
          </a:p>
          <a:p>
            <a:r>
              <a:rPr lang="en-US" dirty="0" smtClean="0"/>
              <a:t>	</a:t>
            </a:r>
            <a:r>
              <a:rPr lang="en-US" dirty="0" err="1" smtClean="0"/>
              <a:t>AfricaArray</a:t>
            </a:r>
            <a:endParaRPr lang="en-US" dirty="0" smtClean="0"/>
          </a:p>
          <a:p>
            <a:r>
              <a:rPr lang="en-US" dirty="0" smtClean="0"/>
              <a:t>          (IRIS/DMC)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53453" y="-726188"/>
            <a:ext cx="6146165" cy="82022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3633" y="6448023"/>
            <a:ext cx="3181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Bejaichund</a:t>
            </a:r>
            <a:r>
              <a:rPr lang="en-US" b="1" dirty="0" smtClean="0"/>
              <a:t> et al. SRL, 2009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4375</TotalTime>
  <Words>544</Words>
  <Application>Microsoft Macintosh PowerPoint</Application>
  <PresentationFormat>On-screen Show (4:3)</PresentationFormat>
  <Paragraphs>74</Paragraphs>
  <Slides>20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Society-relevant Arrays for Developing Countries: Opportunities and Challenges in South Africa</vt:lpstr>
      <vt:lpstr>Slide 2</vt:lpstr>
      <vt:lpstr>Slide 3</vt:lpstr>
      <vt:lpstr>Niger Array</vt:lpstr>
      <vt:lpstr>South Africa – a possible different model</vt:lpstr>
      <vt:lpstr>Square Kilometre Array</vt:lpstr>
      <vt:lpstr>Slide 7</vt:lpstr>
      <vt:lpstr>South African National Seismic Network – Council for Geoscience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South Africa – Large Aperture Array</vt:lpstr>
      <vt:lpstr>If:  The Square Kilometre Array: Exploring the Universe with the world's largest radio telescope 1.5B Euro!    </vt:lpstr>
      <vt:lpstr>  Then why not:  The 500 Square Kilometre Array:  Exploring the planet with the world’s largest terrascope $0.X B ??  </vt:lpstr>
      <vt:lpstr>Slide 20</vt:lpstr>
    </vt:vector>
  </TitlesOfParts>
  <Company>Pennsylvania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Societally-relevant Arrays for Developing Countries: Opportunities and Challenges in South Africa</dc:title>
  <dc:creator>Andy</dc:creator>
  <cp:lastModifiedBy>Andy</cp:lastModifiedBy>
  <cp:revision>30</cp:revision>
  <dcterms:created xsi:type="dcterms:W3CDTF">2013-05-15T18:23:13Z</dcterms:created>
  <dcterms:modified xsi:type="dcterms:W3CDTF">2013-05-15T18:59:21Z</dcterms:modified>
</cp:coreProperties>
</file>