
<file path=[Content_Types].xml><?xml version="1.0" encoding="utf-8"?>
<Types xmlns="http://schemas.openxmlformats.org/package/2006/content-types">
  <Default Extension="jpg" ContentType="image/jpeg"/>
  <Default Extension="emf" ContentType="image/x-emf"/>
  <Default Extension="wmv" ContentType="video/unknown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mpg" ContentType="video/unknown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theme/theme1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806" r:id="rId2"/>
    <p:sldMasterId id="2147483890" r:id="rId3"/>
    <p:sldMasterId id="2147483892" r:id="rId4"/>
    <p:sldMasterId id="2147483920" r:id="rId5"/>
    <p:sldMasterId id="2147483933" r:id="rId6"/>
    <p:sldMasterId id="2147483946" r:id="rId7"/>
    <p:sldMasterId id="2147483958" r:id="rId8"/>
    <p:sldMasterId id="2147483972" r:id="rId9"/>
    <p:sldMasterId id="2147483985" r:id="rId10"/>
    <p:sldMasterId id="2147483987" r:id="rId11"/>
    <p:sldMasterId id="2147484002" r:id="rId12"/>
    <p:sldMasterId id="2147484014" r:id="rId13"/>
  </p:sldMasterIdLst>
  <p:notesMasterIdLst>
    <p:notesMasterId r:id="rId56"/>
  </p:notesMasterIdLst>
  <p:sldIdLst>
    <p:sldId id="456" r:id="rId14"/>
    <p:sldId id="487" r:id="rId15"/>
    <p:sldId id="477" r:id="rId16"/>
    <p:sldId id="478" r:id="rId17"/>
    <p:sldId id="481" r:id="rId18"/>
    <p:sldId id="480" r:id="rId19"/>
    <p:sldId id="479" r:id="rId20"/>
    <p:sldId id="472" r:id="rId21"/>
    <p:sldId id="483" r:id="rId22"/>
    <p:sldId id="449" r:id="rId23"/>
    <p:sldId id="482" r:id="rId24"/>
    <p:sldId id="484" r:id="rId25"/>
    <p:sldId id="475" r:id="rId26"/>
    <p:sldId id="485" r:id="rId27"/>
    <p:sldId id="476" r:id="rId28"/>
    <p:sldId id="486" r:id="rId29"/>
    <p:sldId id="280" r:id="rId30"/>
    <p:sldId id="469" r:id="rId31"/>
    <p:sldId id="281" r:id="rId32"/>
    <p:sldId id="470" r:id="rId33"/>
    <p:sldId id="458" r:id="rId34"/>
    <p:sldId id="459" r:id="rId35"/>
    <p:sldId id="462" r:id="rId36"/>
    <p:sldId id="463" r:id="rId37"/>
    <p:sldId id="465" r:id="rId38"/>
    <p:sldId id="466" r:id="rId39"/>
    <p:sldId id="467" r:id="rId40"/>
    <p:sldId id="468" r:id="rId41"/>
    <p:sldId id="439" r:id="rId42"/>
    <p:sldId id="488" r:id="rId43"/>
    <p:sldId id="491" r:id="rId44"/>
    <p:sldId id="442" r:id="rId45"/>
    <p:sldId id="444" r:id="rId46"/>
    <p:sldId id="438" r:id="rId47"/>
    <p:sldId id="433" r:id="rId48"/>
    <p:sldId id="445" r:id="rId49"/>
    <p:sldId id="490" r:id="rId50"/>
    <p:sldId id="489" r:id="rId51"/>
    <p:sldId id="415" r:id="rId52"/>
    <p:sldId id="446" r:id="rId53"/>
    <p:sldId id="474" r:id="rId54"/>
    <p:sldId id="454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D21632-F19F-9344-8853-CA98A0ADA39F}">
          <p14:sldIdLst>
            <p14:sldId id="456"/>
            <p14:sldId id="487"/>
            <p14:sldId id="477"/>
            <p14:sldId id="478"/>
            <p14:sldId id="481"/>
            <p14:sldId id="480"/>
            <p14:sldId id="479"/>
            <p14:sldId id="472"/>
            <p14:sldId id="483"/>
            <p14:sldId id="449"/>
            <p14:sldId id="482"/>
            <p14:sldId id="484"/>
            <p14:sldId id="475"/>
            <p14:sldId id="485"/>
            <p14:sldId id="476"/>
            <p14:sldId id="486"/>
            <p14:sldId id="280"/>
            <p14:sldId id="469"/>
            <p14:sldId id="281"/>
            <p14:sldId id="470"/>
            <p14:sldId id="458"/>
            <p14:sldId id="459"/>
            <p14:sldId id="462"/>
            <p14:sldId id="463"/>
            <p14:sldId id="465"/>
            <p14:sldId id="466"/>
            <p14:sldId id="467"/>
            <p14:sldId id="468"/>
            <p14:sldId id="439"/>
            <p14:sldId id="488"/>
            <p14:sldId id="491"/>
            <p14:sldId id="442"/>
            <p14:sldId id="444"/>
            <p14:sldId id="438"/>
            <p14:sldId id="433"/>
            <p14:sldId id="445"/>
            <p14:sldId id="490"/>
            <p14:sldId id="489"/>
            <p14:sldId id="415"/>
            <p14:sldId id="446"/>
            <p14:sldId id="474"/>
            <p14:sldId id="45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3A4FF"/>
    <a:srgbClr val="BDFF2B"/>
    <a:srgbClr val="FFFD98"/>
    <a:srgbClr val="955809"/>
    <a:srgbClr val="C7D69F"/>
    <a:srgbClr val="CBF067"/>
    <a:srgbClr val="FFFFDB"/>
    <a:srgbClr val="FFADAA"/>
    <a:srgbClr val="0B2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10" autoAdjust="0"/>
    <p:restoredTop sz="97331" autoAdjust="0"/>
  </p:normalViewPr>
  <p:slideViewPr>
    <p:cSldViewPr snapToGrid="0">
      <p:cViewPr>
        <p:scale>
          <a:sx n="81" d="100"/>
          <a:sy n="81" d="100"/>
        </p:scale>
        <p:origin x="-704" y="-328"/>
      </p:cViewPr>
      <p:guideLst>
        <p:guide orient="horz" pos="2160"/>
        <p:guide pos="2880"/>
      </p:guideLst>
    </p:cSldViewPr>
  </p:slid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image" Target="../media/image13.png"/><Relationship Id="rId2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C2F02-EB0C-8641-9AA0-53A3E3C94B90}" type="datetimeFigureOut">
              <a:rPr lang="en-US" smtClean="0"/>
              <a:t>5/15/13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D2CB1-9A3B-6A40-9670-EAA7C28490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46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for invitation to speak.  I think GABBA’s are THE NEXT BIG THING, since more and denser data = next generation (unanticipated discovery). </a:t>
            </a:r>
            <a:r>
              <a:rPr lang="en-US" baseline="0" dirty="0" smtClean="0"/>
              <a:t>I will just quickly review ideas/targets</a:t>
            </a:r>
            <a:r>
              <a:rPr lang="en-US" baseline="0" dirty="0" smtClean="0"/>
              <a:t>.  Body wave perspective.  </a:t>
            </a:r>
            <a:r>
              <a:rPr lang="en-US" baseline="0" dirty="0" err="1" smtClean="0"/>
              <a:t>Thk</a:t>
            </a:r>
            <a:r>
              <a:rPr lang="en-US" baseline="0" dirty="0" smtClean="0"/>
              <a:t> u </a:t>
            </a:r>
            <a:r>
              <a:rPr lang="en-US" baseline="0" dirty="0" err="1" smtClean="0"/>
              <a:t>adam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CB1-9A3B-6A40-9670-EAA7C28490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80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Regional, but </a:t>
            </a:r>
            <a:r>
              <a:rPr lang="en-US" smtClean="0"/>
              <a:t>also global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CB1-9A3B-6A40-9670-EAA7C28490F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22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Regional, but </a:t>
            </a:r>
            <a:r>
              <a:rPr lang="en-US" smtClean="0"/>
              <a:t>also global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CB1-9A3B-6A40-9670-EAA7C28490F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22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CB1-9A3B-6A40-9670-EAA7C28490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84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9BB082-B8CB-0543-81D8-0A38FC30ABC8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48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48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674" y="4343557"/>
            <a:ext cx="5030653" cy="4115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Quickly: similarities in many recent tomography models.  Low dVs extending up.  Large features.  Details are different. And this is important. 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0509E-854E-D34A-A6CE-EC1B54F2CF1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73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D517D-46E8-1B4C-A914-5A9507D0F8D2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2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674" y="4343557"/>
            <a:ext cx="5030653" cy="4115113"/>
          </a:xfrm>
        </p:spPr>
        <p:txBody>
          <a:bodyPr/>
          <a:lstStyle/>
          <a:p>
            <a:pPr>
              <a:defRPr/>
            </a:pPr>
            <a:r>
              <a:rPr lang="en-US" smtClean="0">
                <a:cs typeface="+mn-cs"/>
              </a:rPr>
              <a:t>This supports the geodynamic calculation: hot spots appear to overly edges of low velocities.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B0CF77-A1C6-324D-B2FB-5533C92C0C06}" type="slidenum">
              <a:rPr lang="en-US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59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9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A74F56-1D4A-FB4F-A5D7-53118BC9ACDE}" type="slidenum">
              <a:rPr 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2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22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15200D-7892-FF4E-B5D2-C291E58D1CA9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5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3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Earth’s biggest magma chambers? 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won’t interpret </a:t>
            </a:r>
            <a:r>
              <a:rPr lang="en-US" dirty="0" err="1" smtClean="0"/>
              <a:t>thiese</a:t>
            </a:r>
            <a:r>
              <a:rPr lang="en-US" dirty="0" smtClean="0"/>
              <a:t> today.  I will explore this</a:t>
            </a:r>
            <a:r>
              <a:rPr lang="en-US" baseline="0" dirty="0" smtClean="0"/>
              <a:t> topic more in the Seismology IV lecture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CB1-9A3B-6A40-9670-EAA7C28490F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12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 for invitation to speak.  I think GABBA’s are THE NEXT BIG THING, since more and denser data = next generation (</a:t>
            </a:r>
            <a:r>
              <a:rPr lang="en-US" smtClean="0"/>
              <a:t>unanticipated discovery). </a:t>
            </a:r>
            <a:r>
              <a:rPr lang="en-US" baseline="0" smtClean="0"/>
              <a:t>I </a:t>
            </a:r>
            <a:r>
              <a:rPr lang="en-US" baseline="0" dirty="0" smtClean="0"/>
              <a:t>will just quickly review ideas/targets.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CB1-9A3B-6A40-9670-EAA7C28490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80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9B0BBC9-3A6D-A84A-875B-C597B3CD9D7A}" type="slidenum">
              <a:rPr lang="en-US" sz="1200">
                <a:solidFill>
                  <a:prstClr val="black"/>
                </a:solidFill>
                <a:latin typeface="Calibri" charset="0"/>
              </a:rPr>
              <a:pPr eaLnBrk="1" hangingPunct="1"/>
              <a:t>38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err="1" smtClean="0"/>
              <a:t>SmKS</a:t>
            </a:r>
            <a:r>
              <a:rPr lang="en-US" dirty="0" smtClean="0"/>
              <a:t> waves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CB1-9A3B-6A40-9670-EAA7C28490F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8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sure</a:t>
            </a:r>
            <a:r>
              <a:rPr lang="en-US" baseline="0" dirty="0" smtClean="0"/>
              <a:t> there is enough heat to mix things…. Radiogenic as well as from formation. T_ Surface of the sun at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0509E-854E-D34A-A6CE-EC1B54F2CF1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22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Subjective list</a:t>
            </a:r>
          </a:p>
          <a:p>
            <a:r>
              <a:rPr lang="en-US" b="1" dirty="0" smtClean="0"/>
              <a:t>B FIELD</a:t>
            </a:r>
            <a:r>
              <a:rPr lang="en-US" dirty="0" smtClean="0"/>
              <a:t>: 1: i.e., convection currents?</a:t>
            </a:r>
            <a:r>
              <a:rPr lang="en-US" baseline="0" dirty="0" smtClean="0"/>
              <a:t> </a:t>
            </a:r>
            <a:r>
              <a:rPr lang="en-US" dirty="0" smtClean="0"/>
              <a:t>B-field reversals</a:t>
            </a:r>
            <a:r>
              <a:rPr lang="en-US" baseline="0" dirty="0" smtClean="0"/>
              <a:t> </a:t>
            </a:r>
            <a:r>
              <a:rPr lang="en-US" dirty="0" smtClean="0"/>
              <a:t>2 weeks? How strong are other components?</a:t>
            </a:r>
            <a:r>
              <a:rPr lang="en-US" baseline="0" dirty="0" smtClean="0"/>
              <a:t> And so on: how big a core for a B-field?  Temp?  P?  Effects on surface bio?</a:t>
            </a:r>
          </a:p>
          <a:p>
            <a:pPr marL="0" indent="0">
              <a:buNone/>
            </a:pPr>
            <a:r>
              <a:rPr lang="en-US" b="1" dirty="0" smtClean="0"/>
              <a:t>PLATE TECT</a:t>
            </a:r>
            <a:r>
              <a:rPr lang="en-US" dirty="0" smtClean="0"/>
              <a:t>: What IS a plate? rigid shell on </a:t>
            </a:r>
            <a:r>
              <a:rPr lang="en-US" dirty="0" err="1" smtClean="0"/>
              <a:t>convecting</a:t>
            </a:r>
            <a:r>
              <a:rPr lang="en-US" dirty="0" smtClean="0"/>
              <a:t> mantle, in 15ish pieces.</a:t>
            </a:r>
            <a:r>
              <a:rPr lang="en-US" baseline="0" dirty="0" smtClean="0"/>
              <a:t> D</a:t>
            </a:r>
            <a:r>
              <a:rPr lang="en-US" dirty="0" smtClean="0"/>
              <a:t>id it “start” or have we always </a:t>
            </a:r>
            <a:r>
              <a:rPr lang="en-US" dirty="0" err="1" smtClean="0"/>
              <a:t>convected</a:t>
            </a:r>
            <a:r>
              <a:rPr lang="en-US" dirty="0" smtClean="0"/>
              <a:t> and a shell grew?</a:t>
            </a:r>
          </a:p>
          <a:p>
            <a:pPr marL="0" indent="0">
              <a:buNone/>
            </a:pPr>
            <a:r>
              <a:rPr lang="en-US" b="1" dirty="0" smtClean="0"/>
              <a:t>VOLCANISM</a:t>
            </a:r>
            <a:r>
              <a:rPr lang="en-US" dirty="0" smtClean="0"/>
              <a:t>: next LIP? Level of extinctions?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0509E-854E-D34A-A6CE-EC1B54F2CF1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6702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thing we can agree on; U NEED UPS/DOWNS, THEREFORE 3D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20509E-854E-D34A-A6CE-EC1B54F2CF1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88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FBA88D-2EA3-2B4B-9110-7495DE997658}" type="slidenum">
              <a:rPr lang="en-US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Regional, but also global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CB1-9A3B-6A40-9670-EAA7C28490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22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9BACF-78CC-8B4E-A20A-A7C394A1FC13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So… depending on how far away is your EQ, you can study different depth shells of Earth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Regional, but </a:t>
            </a:r>
            <a:r>
              <a:rPr lang="en-US" smtClean="0"/>
              <a:t>also global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ED2CB1-9A3B-6A40-9670-EAA7C28490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2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7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2700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215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343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9239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611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293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622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4701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25067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3536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86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72797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535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057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060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495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39AD49-FA91-6B4C-A114-2D4433BC3BEF}" type="datetime1">
              <a:rPr lang="en-US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Perpetua"/>
              </a:rPr>
              <a:t>AGU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191B0-6996-8B46-8509-382422BD19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341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448FF1-A1FB-CB40-B3AC-E94393642376}" type="datetime1">
              <a:rPr lang="en-US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Perpetua"/>
              </a:rPr>
              <a:t>AGU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E8FDF-2BB7-1E40-98B0-5BF5533AF8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36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A0FB56-74A6-8B4F-8639-EF62037192DE}" type="datetime1">
              <a:rPr lang="en-US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Perpetua"/>
              </a:rPr>
              <a:t>AGU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8E5B80-DB2A-BB4D-8CDD-A2AF2AE2C4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235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43ACA0-DC20-8B4A-950B-26E60E559254}" type="datetime1">
              <a:rPr lang="en-US"/>
              <a:pPr/>
              <a:t>5/15/13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Perpetua"/>
              </a:rPr>
              <a:t>AGU 2011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839D2-4FBB-6D4D-A1A2-FAE0B04784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997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F796B4-199F-7C4C-B688-E700139AB374}" type="datetime1">
              <a:rPr lang="en-US"/>
              <a:pPr/>
              <a:t>5/15/13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Perpetua"/>
              </a:rPr>
              <a:t>AGU 2011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43E59-8444-F945-AB16-BAEC1A90A2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430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E68733-CD86-1F44-8DFB-173CC5C57C4B}" type="datetime1">
              <a:rPr lang="en-US"/>
              <a:pPr/>
              <a:t>5/15/13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Perpetua"/>
              </a:rPr>
              <a:t>AGU 2011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054C8-96EF-9A4C-A891-5C78DAD461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18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538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C21868-2A65-DE4C-ACC2-267847A945EF}" type="datetime1">
              <a:rPr lang="en-US"/>
              <a:pPr/>
              <a:t>5/15/13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Perpetua"/>
              </a:rPr>
              <a:t>AGU 2011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4FA2F-BA50-8E4E-B3B4-C94728D903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973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681261-87FE-7C4C-9B18-B581CA81B447}" type="datetime1">
              <a:rPr lang="en-US"/>
              <a:pPr/>
              <a:t>5/15/13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Perpetua"/>
              </a:rPr>
              <a:t>AGU 2011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77592-D592-584B-B797-03864726FE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206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9DC47D-0A1E-2F47-9165-B3D0A26C01CC}" type="datetime1">
              <a:rPr lang="en-US"/>
              <a:pPr/>
              <a:t>5/15/13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Perpetua"/>
              </a:rPr>
              <a:t>AGU 2011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B0FA2-D9EE-6C42-8C26-CAE5B4DC87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070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19FF11-9175-DE4C-889F-47914BFADD53}" type="datetime1">
              <a:rPr lang="en-US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Perpetua"/>
              </a:rPr>
              <a:t>AGU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9BBC4-E445-AD4C-B160-40F160CC32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37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6DDC06-05AD-5845-95B9-EE7D22D5915A}" type="datetime1">
              <a:rPr lang="en-US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Perpetua"/>
              </a:rPr>
              <a:t>AGU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1BA25-EE5D-ED4C-AE52-C7CCDFB69F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11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66723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9739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36150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3945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345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3EF07-D92C-AA47-9F6F-CB80181335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034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58805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11645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5718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273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96138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876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6A36F-A6A4-AF4B-935A-FDFA6202B6D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3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C08E7-344C-FD4B-879A-F178C4300A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31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BE517-91D4-7946-A86E-0C7EFFF5B2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24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1F5CF-D5D7-6142-9DB7-AE4DA8197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060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0B9A8-C7AA-6343-BA72-1F5EFCA008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11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F8313-F33B-3F46-AE02-7052ED8C5E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8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551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AD32C-95F3-614C-A535-63DD738ECA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62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43B9D-6EF1-AB42-B101-97F6DD5A18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09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A4A081-2D94-AD4E-B4E8-7A6AB9E753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20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919B3A-0CEF-9E4D-9541-EBE6980630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165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566428-4539-6840-8128-CAC0FD6D7007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7750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92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94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663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74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7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1848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30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247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041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319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257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55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998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11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0FE4A-B4E6-5342-A069-7C305435DDD2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233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9103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14130-3B27-D748-9E75-77DC63F6C55A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43770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1964D-9045-824F-B1F9-E7E81E31690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9591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A7CE-4624-9C4A-B6FF-64C96473E778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1544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BDD6F-4352-F142-8546-A67D29D438D0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9086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90BE0-707C-C447-86BD-06DFAF667C54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2986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703FA-41F7-FA4B-B364-97E5F08786D8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7434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4FF0F-694C-7649-B883-E33E48E89B4D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127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BD994-6062-9448-B9F7-38700E854DCE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45928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30154-6CE9-4145-9961-EBADB6770F3C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028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DE757-9C67-F94A-BCE6-14B89D2DD003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431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91374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1DFAB-C2F6-A842-9BAD-DB0933A383EB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7132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927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508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733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5378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4366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93242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917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686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093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182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0242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29628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87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5261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989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20652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9565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97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34821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12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2443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6194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5791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7671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9801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14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44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8418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807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429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7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9134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0177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28480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45512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889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588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89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504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02790-9053-204B-AF96-0E935C4E1303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116616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EA71A-48D7-DB40-B980-D68E6786F892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281669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88D29-187B-9348-B15F-C6C9434DAA41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14814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82104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45412-D5AA-F944-A1ED-39ADE5A6C11B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670201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54231-4975-3A4E-8281-CA81C964FA4D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91165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53AA5-8074-A04A-999D-7A51F334D396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942982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0C9F2-5421-8D41-8896-91A63CAA2D6B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775609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52FF0-34F0-CA46-8DBB-7D8706F05F2F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756611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A8F05-A291-DC47-8EEA-A9A160785624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762047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579C6-B886-1B49-B8B9-ED27A2E265FF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72375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6E947-35E1-C449-A875-AE004E81D8BC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814371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CC6157A-91DE-F146-95CA-AEE3024B4C5C}" type="slidenum">
              <a:rPr lang="en-US">
                <a:solidFill>
                  <a:srgbClr val="000000"/>
                </a:solidFill>
                <a:latin typeface="Times New Roman"/>
                <a:ea typeface="ＭＳ Ｐゴシック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322855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566428-4539-6840-8128-CAC0FD6D7007}" type="slidenum">
              <a:rPr lang="en-US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580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3.xml"/><Relationship Id="rId15" Type="http://schemas.openxmlformats.org/officeDocument/2006/relationships/theme" Target="../theme/theme11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86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1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9.xml"/><Relationship Id="rId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5/15/13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0246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1DD2DF-1AB5-5B4D-A6A6-AF6E63B8375E}" type="slidenum">
              <a:rPr lang="en-US">
                <a:solidFill>
                  <a:srgbClr val="000000"/>
                </a:solidFill>
                <a:latin typeface="Times New Roman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634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50000">
              <a:srgbClr val="8066D2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78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A9"/>
            </a:gs>
            <a:gs pos="65000">
              <a:schemeClr val="bg1"/>
            </a:gs>
          </a:gsLst>
          <a:lin ang="14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Perpetua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17D96E5-6585-B040-B736-4680570D9EEE}" type="datetime1">
              <a:rPr lang="en-US" smtClean="0"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5/15/13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  <a:latin typeface="Perpetua"/>
              </a:rPr>
              <a:t>AGU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Perpetua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B2B5A7C-ABEA-0C49-9995-78894B470763}" type="slidenum">
              <a:rPr lang="en-US" smtClean="0"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2210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Book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Book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Book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Book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Book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Book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Book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ranklin Gothic Book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06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633156-43B7-664F-A067-3D9FB6197F8E}" type="slidenum">
              <a:rPr lang="en-US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66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1DD2DF-1AB5-5B4D-A6A6-AF6E63B8375E}" type="slidenum">
              <a:rPr lang="en-US">
                <a:solidFill>
                  <a:srgbClr val="000000"/>
                </a:solidFill>
                <a:latin typeface="Times New Roman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603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50000">
              <a:srgbClr val="8066D2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88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  <p:sldLayoutId id="2147483905" r:id="rId13"/>
    <p:sldLayoutId id="214748390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5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45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1045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F23AF-7F57-1449-AA03-AF06E8C3F15E}" type="slidenum">
              <a:rPr lang="en-US">
                <a:solidFill>
                  <a:srgbClr val="000000"/>
                </a:solidFill>
                <a:latin typeface="Times New Roman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2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06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BC5100E-6B3C-DF4B-BD59-095CDEFE1CD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5/15/13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42E0410-B9A1-4F49-B240-AB28B5A9EB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584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50000">
              <a:srgbClr val="8066D2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63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2AB406-05E7-8648-9B9D-CE48ABFC886E}" type="slidenum">
              <a:rPr lang="en-US" smtClean="0">
                <a:solidFill>
                  <a:srgbClr val="000000"/>
                </a:solidFill>
                <a:latin typeface="Times New Roman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 New Roman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3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" Type="http://schemas.openxmlformats.org/officeDocument/2006/relationships/slideLayout" Target="../slideLayouts/slideLayout10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2.jpg"/><Relationship Id="rId3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7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9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6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gif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20.jpeg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16.png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17.png"/><Relationship Id="rId17" Type="http://schemas.openxmlformats.org/officeDocument/2006/relationships/image" Target="../media/image21.jpeg"/><Relationship Id="rId18" Type="http://schemas.openxmlformats.org/officeDocument/2006/relationships/image" Target="../media/image22.jpeg"/><Relationship Id="rId19" Type="http://schemas.openxmlformats.org/officeDocument/2006/relationships/image" Target="../media/image23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0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3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14.png"/><Relationship Id="rId10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940" y="141444"/>
            <a:ext cx="8650941" cy="1293063"/>
          </a:xfrm>
          <a:solidFill>
            <a:srgbClr val="4584D3"/>
          </a:solidFill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/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High </a:t>
            </a:r>
            <a:r>
              <a:rPr lang="en-US" sz="2800" b="1" dirty="0">
                <a:solidFill>
                  <a:schemeClr val="tx1"/>
                </a:solidFill>
              </a:rPr>
              <a:t>resolution imaging of deep Earth structure </a:t>
            </a:r>
            <a:r>
              <a:rPr lang="en-US" sz="2800" b="1" dirty="0" smtClean="0">
                <a:solidFill>
                  <a:schemeClr val="tx1"/>
                </a:solidFill>
              </a:rPr>
              <a:t>&amp; dynamics using </a:t>
            </a:r>
            <a:r>
              <a:rPr lang="en-US" sz="2800" b="1" dirty="0">
                <a:solidFill>
                  <a:schemeClr val="tx1"/>
                </a:solidFill>
              </a:rPr>
              <a:t>large seismic arrays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 descr="EQ_2011102818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90" y="2066690"/>
            <a:ext cx="7727918" cy="479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9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01_LG2010R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3" y="-801078"/>
            <a:ext cx="8596923" cy="11125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8507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rebuchet MS"/>
                <a:cs typeface="Trebuchet MS"/>
              </a:rPr>
              <a:t>Body wave data: </a:t>
            </a:r>
            <a:r>
              <a:rPr lang="en-US" sz="2400" dirty="0" smtClean="0">
                <a:solidFill>
                  <a:srgbClr val="0B21FF"/>
                </a:solidFill>
                <a:latin typeface="Trebuchet MS"/>
                <a:cs typeface="Trebuchet MS"/>
              </a:rPr>
              <a:t>we can study details of all of Earth’s </a:t>
            </a:r>
            <a:r>
              <a:rPr lang="en-US" sz="2400" dirty="0" smtClean="0">
                <a:solidFill>
                  <a:srgbClr val="0B21FF"/>
                </a:solidFill>
                <a:latin typeface="Trebuchet MS"/>
                <a:cs typeface="Trebuchet MS"/>
              </a:rPr>
              <a:t>shells</a:t>
            </a:r>
            <a:endParaRPr lang="en-US" sz="2400" dirty="0">
              <a:solidFill>
                <a:srgbClr val="0B21FF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67365" y="6581001"/>
            <a:ext cx="2076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Lay and Garnero 2011 AREPS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7161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 descr="taup_path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-85725"/>
            <a:ext cx="25590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3" descr="taup_p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-95250"/>
            <a:ext cx="2516188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taup_pa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12963"/>
            <a:ext cx="2532063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taup_pa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2174875"/>
            <a:ext cx="2546351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taup_pat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-100013"/>
            <a:ext cx="250031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taup_pat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-57150"/>
            <a:ext cx="2544763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taup_pat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205038"/>
            <a:ext cx="2544763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taup_pat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2182813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taup_pat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4441825"/>
            <a:ext cx="2501901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taup_pat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4471988"/>
            <a:ext cx="2471738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taup_path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4513263"/>
            <a:ext cx="24733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3" descr="taup_pat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4483100"/>
            <a:ext cx="2503488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117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1059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73000">
                <a:prstClr val="white"/>
              </a:gs>
            </a:gsLst>
            <a:lin ang="5520000" scaled="0"/>
            <a:tileRect/>
          </a:gradFill>
        </p:spPr>
        <p:txBody>
          <a:bodyPr/>
          <a:lstStyle/>
          <a:p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Imaging Targets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Depth shells of interest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i="1" dirty="0" smtClean="0">
                <a:solidFill>
                  <a:srgbClr val="FF0000"/>
                </a:solidFill>
                <a:sym typeface="Wingdings"/>
              </a:rPr>
              <a:t> imaging relates to seismic phase types</a:t>
            </a:r>
          </a:p>
          <a:p>
            <a:pPr marL="0" indent="0">
              <a:buNone/>
            </a:pPr>
            <a:endParaRPr lang="en-US" i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Geographic region of interest</a:t>
            </a:r>
          </a:p>
          <a:p>
            <a:pPr marL="1435100" lvl="2" indent="-520700">
              <a:buNone/>
            </a:pPr>
            <a:r>
              <a:rPr lang="en-US" sz="2800" i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2800" i="1" dirty="0" smtClean="0">
                <a:solidFill>
                  <a:srgbClr val="FF0000"/>
                </a:solidFill>
                <a:sym typeface="Wingdings"/>
              </a:rPr>
              <a:t>depends upon having earthquakes and seismic network locations where you need them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GSN+FDSN_6-2008_ma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7" b="12977"/>
          <a:stretch>
            <a:fillRect/>
          </a:stretch>
        </p:blipFill>
        <p:spPr>
          <a:xfrm>
            <a:off x="2307835" y="889394"/>
            <a:ext cx="4305356" cy="2367781"/>
          </a:xfrm>
        </p:spPr>
      </p:pic>
      <p:sp>
        <p:nvSpPr>
          <p:cNvPr id="9" name="TextBox 8"/>
          <p:cNvSpPr txBox="1"/>
          <p:nvPr/>
        </p:nvSpPr>
        <p:spPr>
          <a:xfrm>
            <a:off x="2793996" y="3252001"/>
            <a:ext cx="2797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http://</a:t>
            </a:r>
            <a:r>
              <a:rPr lang="en-US" sz="1100" dirty="0" err="1" smtClean="0">
                <a:solidFill>
                  <a:srgbClr val="000000"/>
                </a:solidFill>
              </a:rPr>
              <a:t>www.iris.edu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191" t="11681" r="8779" b="19089"/>
          <a:stretch/>
        </p:blipFill>
        <p:spPr>
          <a:xfrm>
            <a:off x="2314684" y="3707310"/>
            <a:ext cx="4522269" cy="27472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0707" y="6432037"/>
            <a:ext cx="521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http://</a:t>
            </a:r>
            <a:r>
              <a:rPr lang="en-US" sz="1100" dirty="0" err="1"/>
              <a:t>web.mst.edu</a:t>
            </a:r>
            <a:r>
              <a:rPr lang="en-US" sz="1100" dirty="0"/>
              <a:t>/~</a:t>
            </a:r>
            <a:r>
              <a:rPr lang="en-US" sz="1100" dirty="0" err="1"/>
              <a:t>sgao</a:t>
            </a:r>
            <a:r>
              <a:rPr lang="en-US" sz="1100" dirty="0"/>
              <a:t>/g51/plots/0916_global_seismicity.jpg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824" y="125017"/>
            <a:ext cx="89901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rgbClr val="008000"/>
              </a:buClr>
              <a:buSzPct val="65000"/>
            </a:pPr>
            <a:r>
              <a:rPr lang="en-US" sz="2800" dirty="0" smtClean="0"/>
              <a:t>Distribution of EQs &amp; sensors </a:t>
            </a:r>
            <a:r>
              <a:rPr lang="en-US" sz="3200" i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 corridors of energy</a:t>
            </a:r>
            <a:endParaRPr lang="en-US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78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1059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73000">
                <a:prstClr val="white"/>
              </a:gs>
            </a:gsLst>
            <a:lin ang="5520000" scaled="0"/>
            <a:tileRect/>
          </a:gradFill>
        </p:spPr>
        <p:txBody>
          <a:bodyPr/>
          <a:lstStyle/>
          <a:p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Imaging Targets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1964"/>
            <a:ext cx="8402918" cy="5989918"/>
          </a:xfrm>
        </p:spPr>
        <p:txBody>
          <a:bodyPr/>
          <a:lstStyle/>
          <a:p>
            <a:r>
              <a:rPr lang="en-US" dirty="0" smtClean="0"/>
              <a:t>Depth shells of interest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i="1" dirty="0" smtClean="0">
                <a:solidFill>
                  <a:srgbClr val="FF0000"/>
                </a:solidFill>
                <a:sym typeface="Wingdings"/>
              </a:rPr>
              <a:t> imaging relates to seismic phase types</a:t>
            </a:r>
          </a:p>
          <a:p>
            <a:pPr marL="0" indent="0">
              <a:buNone/>
            </a:pPr>
            <a:endParaRPr lang="en-US" sz="2000" i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Geographic region of interest</a:t>
            </a:r>
          </a:p>
          <a:p>
            <a:pPr marL="1435100" lvl="2" indent="-520700">
              <a:buNone/>
            </a:pPr>
            <a:r>
              <a:rPr lang="en-US" sz="2800" i="1" dirty="0" smtClean="0">
                <a:solidFill>
                  <a:srgbClr val="FF0000"/>
                </a:solidFill>
                <a:sym typeface="Wingdings"/>
              </a:rPr>
              <a:t> depends upon having earthquakes and seismic network locations where you need them</a:t>
            </a:r>
          </a:p>
          <a:p>
            <a:pPr marL="0" indent="0">
              <a:buNone/>
            </a:pPr>
            <a:endParaRPr lang="en-US" sz="2000" i="1" dirty="0">
              <a:solidFill>
                <a:srgbClr val="FF0000"/>
              </a:solidFill>
            </a:endParaRPr>
          </a:p>
          <a:p>
            <a:r>
              <a:rPr lang="en-US" dirty="0" smtClean="0"/>
              <a:t>Earth interior sampling density</a:t>
            </a:r>
            <a:endParaRPr lang="en-US" dirty="0"/>
          </a:p>
          <a:p>
            <a:pPr marL="1435100" lvl="2" indent="-520700">
              <a:buNone/>
            </a:pPr>
            <a:r>
              <a:rPr lang="en-US" sz="2800" i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2800" i="1" dirty="0" smtClean="0">
                <a:solidFill>
                  <a:srgbClr val="FF0000"/>
                </a:solidFill>
                <a:sym typeface="Wingdings"/>
              </a:rPr>
              <a:t>Directly a function of sensor network density and aperture </a:t>
            </a:r>
            <a:endParaRPr lang="en-US" sz="2800" i="1" dirty="0">
              <a:solidFill>
                <a:srgbClr val="FF0000"/>
              </a:solidFill>
              <a:sym typeface="Wingdings"/>
            </a:endParaRPr>
          </a:p>
          <a:p>
            <a:pPr marL="1435100" lvl="2" indent="-520700">
              <a:buNone/>
            </a:pPr>
            <a:endParaRPr lang="en-US" sz="2800" i="1" dirty="0">
              <a:solidFill>
                <a:srgbClr val="FF0000"/>
              </a:solidFill>
            </a:endParaRPr>
          </a:p>
          <a:p>
            <a:pPr marL="1435100" lvl="2" indent="-520700">
              <a:buNone/>
            </a:pP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9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15 at 1.45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35"/>
            <a:ext cx="9144000" cy="6163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2941" y="6369138"/>
            <a:ext cx="5268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Shearer et al. (1999) (slide courtesy of M. </a:t>
            </a:r>
            <a:r>
              <a:rPr lang="en-US" i="1" dirty="0" err="1" smtClean="0"/>
              <a:t>Fouch</a:t>
            </a:r>
            <a:r>
              <a:rPr lang="en-US" i="1" dirty="0" smtClean="0"/>
              <a:t>)</a:t>
            </a:r>
            <a:endParaRPr lang="en-US" i="1" dirty="0"/>
          </a:p>
        </p:txBody>
      </p:sp>
      <p:sp>
        <p:nvSpPr>
          <p:cNvPr id="3" name="Freeform 2"/>
          <p:cNvSpPr/>
          <p:nvPr/>
        </p:nvSpPr>
        <p:spPr>
          <a:xfrm>
            <a:off x="268941" y="-418358"/>
            <a:ext cx="8815294" cy="1344706"/>
          </a:xfrm>
          <a:custGeom>
            <a:avLst/>
            <a:gdLst>
              <a:gd name="connsiteX0" fmla="*/ 8665883 w 8815294"/>
              <a:gd name="connsiteY0" fmla="*/ 941294 h 1344706"/>
              <a:gd name="connsiteX1" fmla="*/ 7171765 w 8815294"/>
              <a:gd name="connsiteY1" fmla="*/ 1284941 h 1344706"/>
              <a:gd name="connsiteX2" fmla="*/ 3705412 w 8815294"/>
              <a:gd name="connsiteY2" fmla="*/ 1344706 h 1344706"/>
              <a:gd name="connsiteX3" fmla="*/ 1703294 w 8815294"/>
              <a:gd name="connsiteY3" fmla="*/ 1060823 h 1344706"/>
              <a:gd name="connsiteX4" fmla="*/ 657412 w 8815294"/>
              <a:gd name="connsiteY4" fmla="*/ 1001059 h 1344706"/>
              <a:gd name="connsiteX5" fmla="*/ 149412 w 8815294"/>
              <a:gd name="connsiteY5" fmla="*/ 896470 h 1344706"/>
              <a:gd name="connsiteX6" fmla="*/ 0 w 8815294"/>
              <a:gd name="connsiteY6" fmla="*/ 149412 h 1344706"/>
              <a:gd name="connsiteX7" fmla="*/ 8815294 w 8815294"/>
              <a:gd name="connsiteY7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15294" h="1344706">
                <a:moveTo>
                  <a:pt x="8665883" y="941294"/>
                </a:moveTo>
                <a:lnTo>
                  <a:pt x="7171765" y="1284941"/>
                </a:lnTo>
                <a:lnTo>
                  <a:pt x="3705412" y="1344706"/>
                </a:lnTo>
                <a:lnTo>
                  <a:pt x="1703294" y="1060823"/>
                </a:lnTo>
                <a:lnTo>
                  <a:pt x="657412" y="1001059"/>
                </a:lnTo>
                <a:lnTo>
                  <a:pt x="149412" y="896470"/>
                </a:lnTo>
                <a:lnTo>
                  <a:pt x="0" y="149412"/>
                </a:lnTo>
                <a:lnTo>
                  <a:pt x="8815294" y="0"/>
                </a:lnTo>
              </a:path>
            </a:pathLst>
          </a:custGeom>
          <a:solidFill>
            <a:schemeClr val="bg1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433294" y="3466348"/>
            <a:ext cx="3107765" cy="219635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0588" y="0"/>
            <a:ext cx="4080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Array densification in the US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6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4588"/>
            <a:ext cx="9144000" cy="1001059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73000">
                <a:prstClr val="white"/>
              </a:gs>
            </a:gsLst>
            <a:lin ang="5520000" scaled="0"/>
            <a:tileRect/>
          </a:gradFill>
        </p:spPr>
        <p:txBody>
          <a:bodyPr/>
          <a:lstStyle/>
          <a:p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Imaging at smallest scales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454" y="1151964"/>
            <a:ext cx="8687664" cy="3554507"/>
          </a:xfrm>
        </p:spPr>
        <p:txBody>
          <a:bodyPr/>
          <a:lstStyle/>
          <a:p>
            <a:r>
              <a:rPr lang="en-US" sz="2800" b="1" dirty="0" smtClean="0"/>
              <a:t>Refractions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i="1" dirty="0" smtClean="0">
                <a:solidFill>
                  <a:srgbClr val="FF0000"/>
                </a:solidFill>
                <a:sym typeface="Wingdings"/>
              </a:rPr>
              <a:t> travel time studies, regional </a:t>
            </a:r>
            <a:r>
              <a:rPr lang="en-US" sz="2800" i="1" dirty="0" smtClean="0">
                <a:solidFill>
                  <a:srgbClr val="FF0000"/>
                </a:solidFill>
                <a:sym typeface="Wingdings"/>
              </a:rPr>
              <a:t>tomography</a:t>
            </a:r>
            <a:r>
              <a:rPr lang="en-US" sz="2800" i="1" dirty="0" smtClean="0">
                <a:solidFill>
                  <a:srgbClr val="FF0000"/>
                </a:solidFill>
                <a:sym typeface="Wingdings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sym typeface="Wingdings"/>
              </a:rPr>
              <a:t>etc</a:t>
            </a:r>
            <a:endParaRPr lang="en-US" sz="2800" i="1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sz="2800" b="1" dirty="0" smtClean="0"/>
              <a:t>Reflections</a:t>
            </a:r>
            <a:endParaRPr lang="en-US" sz="2800" b="1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i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2800" i="1" dirty="0" smtClean="0">
                <a:solidFill>
                  <a:srgbClr val="FF0000"/>
                </a:solidFill>
                <a:sym typeface="Wingdings"/>
              </a:rPr>
              <a:t>array analyses, scattering studies, etc.</a:t>
            </a:r>
          </a:p>
          <a:p>
            <a:r>
              <a:rPr lang="en-US" sz="2800" b="1" dirty="0" smtClean="0"/>
              <a:t>Diffractions, </a:t>
            </a:r>
            <a:r>
              <a:rPr lang="en-US" sz="2800" b="1" dirty="0" err="1" smtClean="0"/>
              <a:t>multipathing</a:t>
            </a:r>
            <a:r>
              <a:rPr lang="en-US" sz="2800" b="1" dirty="0" smtClean="0"/>
              <a:t> </a:t>
            </a:r>
            <a:endParaRPr lang="en-US" sz="2800" b="1" dirty="0"/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i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2800" i="1" dirty="0" smtClean="0">
                <a:solidFill>
                  <a:srgbClr val="FF0000"/>
                </a:solidFill>
                <a:sym typeface="Wingdings"/>
              </a:rPr>
              <a:t>forward analyses of wave </a:t>
            </a:r>
            <a:r>
              <a:rPr lang="en-US" sz="2800" i="1" dirty="0" err="1" smtClean="0">
                <a:solidFill>
                  <a:srgbClr val="FF0000"/>
                </a:solidFill>
                <a:sym typeface="Wingdings"/>
              </a:rPr>
              <a:t>multipathing</a:t>
            </a:r>
            <a:r>
              <a:rPr lang="en-US" sz="2800" i="1" dirty="0" smtClean="0">
                <a:solidFill>
                  <a:srgbClr val="FF0000"/>
                </a:solidFill>
                <a:sym typeface="Wingdings"/>
              </a:rPr>
              <a:t>, etc.</a:t>
            </a:r>
            <a:endParaRPr lang="en-US" sz="2800" i="1" dirty="0">
              <a:solidFill>
                <a:srgbClr val="FF0000"/>
              </a:solidFill>
              <a:sym typeface="Wingdings"/>
            </a:endParaRPr>
          </a:p>
          <a:p>
            <a:pPr marL="0" indent="0">
              <a:buNone/>
            </a:pPr>
            <a:endParaRPr lang="en-US" sz="2800" i="1" dirty="0">
              <a:solidFill>
                <a:srgbClr val="FF0000"/>
              </a:solidFill>
              <a:sym typeface="Wingdings"/>
            </a:endParaRPr>
          </a:p>
          <a:p>
            <a:pPr marL="0" indent="0">
              <a:buNone/>
            </a:pPr>
            <a:endParaRPr lang="en-US" sz="2800" i="1" dirty="0" smtClean="0">
              <a:solidFill>
                <a:srgbClr val="FF0000"/>
              </a:solidFill>
              <a:sym typeface="Wingdings"/>
            </a:endParaRPr>
          </a:p>
          <a:p>
            <a:pPr marL="0" indent="0">
              <a:buNone/>
            </a:pPr>
            <a:endParaRPr lang="en-US" sz="2800" i="1" dirty="0" smtClean="0">
              <a:solidFill>
                <a:srgbClr val="FF0000"/>
              </a:solidFill>
            </a:endParaRPr>
          </a:p>
          <a:p>
            <a:pPr marL="1435100" lvl="2" indent="-520700">
              <a:buNone/>
            </a:pPr>
            <a:endParaRPr lang="en-US" sz="2800" i="1" dirty="0">
              <a:solidFill>
                <a:srgbClr val="FF0000"/>
              </a:solidFill>
            </a:endParaRPr>
          </a:p>
          <a:p>
            <a:pPr marL="1435100" lvl="2" indent="-520700">
              <a:buNone/>
            </a:pP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184" y="4414371"/>
            <a:ext cx="2424206" cy="2359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572000"/>
            <a:ext cx="1978235" cy="218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9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ScS_1080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760777"/>
            <a:ext cx="7756769" cy="4363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0393" y="6435209"/>
            <a:ext cx="14064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00"/>
                </a:solidFill>
                <a:latin typeface="Optima"/>
                <a:cs typeface="Optima"/>
              </a:rPr>
              <a:t>M. Thorne (Utah)</a:t>
            </a:r>
            <a:endParaRPr lang="en-US" sz="1300" dirty="0">
              <a:solidFill>
                <a:srgbClr val="FFFF00"/>
              </a:solidFill>
              <a:latin typeface="Optima"/>
              <a:cs typeface="Opti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6009" y="5101449"/>
            <a:ext cx="13388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solidFill>
                  <a:srgbClr val="FF6600"/>
                </a:solidFill>
                <a:latin typeface="Optima"/>
                <a:cs typeface="Optima"/>
              </a:rPr>
              <a:t>ScS</a:t>
            </a:r>
            <a:endParaRPr lang="en-US" sz="4400" dirty="0">
              <a:solidFill>
                <a:srgbClr val="FF66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891226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503"/>
            <a:ext cx="9144000" cy="5448497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 rot="9517795">
            <a:off x="2947373" y="1539797"/>
            <a:ext cx="128247" cy="304715"/>
          </a:xfrm>
          <a:prstGeom prst="triangle">
            <a:avLst/>
          </a:prstGeom>
          <a:solidFill>
            <a:srgbClr val="43A4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 rot="10090811">
            <a:off x="3833481" y="1284482"/>
            <a:ext cx="103293" cy="332366"/>
          </a:xfrm>
          <a:prstGeom prst="triangle">
            <a:avLst/>
          </a:prstGeom>
          <a:solidFill>
            <a:srgbClr val="43A4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877406" y="1173628"/>
            <a:ext cx="943629" cy="249246"/>
          </a:xfrm>
          <a:prstGeom prst="straightConnector1">
            <a:avLst/>
          </a:prstGeom>
          <a:ln w="571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487022" y="4133850"/>
            <a:ext cx="345203" cy="181900"/>
          </a:xfrm>
          <a:prstGeom prst="straightConnector1">
            <a:avLst/>
          </a:prstGeom>
          <a:ln w="57150" cmpd="sng"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965450" y="4442750"/>
            <a:ext cx="334248" cy="224500"/>
          </a:xfrm>
          <a:prstGeom prst="straightConnector1">
            <a:avLst/>
          </a:prstGeom>
          <a:ln w="57150" cmpd="sng"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13100" y="4318000"/>
            <a:ext cx="161925" cy="231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403600" y="4194175"/>
            <a:ext cx="155575" cy="2381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07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_SS_1080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5692" y="613018"/>
            <a:ext cx="8088923" cy="4550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4164" y="5120987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6600"/>
                </a:solidFill>
                <a:latin typeface="Optima"/>
                <a:cs typeface="Optima"/>
              </a:rPr>
              <a:t>SS</a:t>
            </a:r>
            <a:endParaRPr lang="en-US" sz="6600" dirty="0">
              <a:solidFill>
                <a:srgbClr val="FF6600"/>
              </a:solidFill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0393" y="6435209"/>
            <a:ext cx="14064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00"/>
                </a:solidFill>
                <a:latin typeface="Optima"/>
                <a:cs typeface="Optima"/>
              </a:rPr>
              <a:t>M. Thorne (Utah)</a:t>
            </a:r>
            <a:endParaRPr lang="en-US" sz="1300" dirty="0">
              <a:solidFill>
                <a:srgbClr val="FFFF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56202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5-15 at 10.11.31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3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553" y="1379832"/>
            <a:ext cx="85913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GABBA’s: “the next big thing”?</a:t>
            </a:r>
          </a:p>
          <a:p>
            <a:endParaRPr lang="en-US" sz="4000" b="1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More, better, denser data = </a:t>
            </a:r>
          </a:p>
          <a:p>
            <a:r>
              <a:rPr lang="en-US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next generation of discovery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820" y="1328393"/>
            <a:ext cx="85913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GABBA: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</a:t>
            </a:r>
            <a:r>
              <a:rPr lang="en-US" sz="4000" b="1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next big thing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”?</a:t>
            </a:r>
          </a:p>
          <a:p>
            <a:endParaRPr lang="en-US" sz="40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More, better, denser data = </a:t>
            </a:r>
          </a:p>
          <a:p>
            <a:r>
              <a:rPr lang="en-US" sz="4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next generation of discovery</a:t>
            </a:r>
            <a:endParaRPr lang="en-US" sz="4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780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746"/>
            <a:ext cx="9144000" cy="5671254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 rot="11320996">
            <a:off x="5373049" y="1067738"/>
            <a:ext cx="117753" cy="304715"/>
          </a:xfrm>
          <a:prstGeom prst="triangle">
            <a:avLst/>
          </a:prstGeom>
          <a:solidFill>
            <a:srgbClr val="43A4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 rot="12421719">
            <a:off x="6817104" y="1542795"/>
            <a:ext cx="120660" cy="332366"/>
          </a:xfrm>
          <a:prstGeom prst="triangle">
            <a:avLst/>
          </a:prstGeom>
          <a:solidFill>
            <a:srgbClr val="43A4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489959" y="968121"/>
            <a:ext cx="1453709" cy="537380"/>
          </a:xfrm>
          <a:prstGeom prst="straightConnector1">
            <a:avLst/>
          </a:prstGeom>
          <a:ln w="57150" cmpd="sng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345585" y="1562919"/>
            <a:ext cx="345203" cy="181900"/>
          </a:xfrm>
          <a:prstGeom prst="straightConnector1">
            <a:avLst/>
          </a:prstGeom>
          <a:ln w="57150" cmpd="sng"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1378095" y="2253538"/>
            <a:ext cx="334248" cy="224500"/>
          </a:xfrm>
          <a:prstGeom prst="straightConnector1">
            <a:avLst/>
          </a:prstGeom>
          <a:ln w="57150" cmpd="sng"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625745" y="2128788"/>
            <a:ext cx="161925" cy="231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237192" y="1651784"/>
            <a:ext cx="155575" cy="2381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776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mo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5708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xmlns:p14="http://schemas.microsoft.com/office/powerpoint/2010/main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m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5708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35596"/>
      </p:ext>
    </p:extLst>
  </p:cSld>
  <p:clrMapOvr>
    <a:masterClrMapping/>
  </p:clrMapOvr>
  <p:transition xmlns:p14="http://schemas.microsoft.com/office/powerpoint/2010/main" spd="slow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m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5708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65539"/>
      </p:ext>
    </p:extLst>
  </p:cSld>
  <p:clrMapOvr>
    <a:masterClrMapping/>
  </p:clrMapOvr>
  <p:transition xmlns:p14="http://schemas.microsoft.com/office/powerpoint/2010/main" spd="slow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m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5708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93815"/>
      </p:ext>
    </p:extLst>
  </p:cSld>
  <p:clrMapOvr>
    <a:masterClrMapping/>
  </p:clrMapOvr>
  <p:transition xmlns:p14="http://schemas.microsoft.com/office/powerpoint/2010/main" spd="slow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m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5708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86469"/>
      </p:ext>
    </p:extLst>
  </p:cSld>
  <p:clrMapOvr>
    <a:masterClrMapping/>
  </p:clrMapOvr>
  <p:transition xmlns:p14="http://schemas.microsoft.com/office/powerpoint/2010/main" spd="slow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m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5708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16217"/>
      </p:ext>
    </p:extLst>
  </p:cSld>
  <p:clrMapOvr>
    <a:masterClrMapping/>
  </p:clrMapOvr>
  <p:transition xmlns:p14="http://schemas.microsoft.com/office/powerpoint/2010/main" spd="slow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mo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5708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64348"/>
      </p:ext>
    </p:extLst>
  </p:cSld>
  <p:clrMapOvr>
    <a:masterClrMapping/>
  </p:clrMapOvr>
  <p:transition xmlns:p14="http://schemas.microsoft.com/office/powerpoint/2010/main" spd="slow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mo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0"/>
            <a:ext cx="5708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3951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7" name="Picture 3" descr="FIG1_tomog4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745064"/>
            <a:ext cx="6981825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7717" name="Text Box 5"/>
          <p:cNvSpPr txBox="1">
            <a:spLocks noChangeArrowheads="1"/>
          </p:cNvSpPr>
          <p:nvPr/>
        </p:nvSpPr>
        <p:spPr bwMode="auto">
          <a:xfrm>
            <a:off x="152400" y="1430864"/>
            <a:ext cx="1335088" cy="43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Pacific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i="1">
              <a:solidFill>
                <a:srgbClr val="3333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i="1">
              <a:solidFill>
                <a:srgbClr val="3333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i="1">
              <a:solidFill>
                <a:srgbClr val="3333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Americas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i="1">
              <a:solidFill>
                <a:srgbClr val="3333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i="1">
              <a:solidFill>
                <a:srgbClr val="3333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i="1">
              <a:solidFill>
                <a:srgbClr val="3333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Africa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i="1">
              <a:solidFill>
                <a:srgbClr val="3333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i="1">
              <a:solidFill>
                <a:srgbClr val="3333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400" i="1">
              <a:solidFill>
                <a:srgbClr val="3333CC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Eurasia</a:t>
            </a:r>
          </a:p>
        </p:txBody>
      </p:sp>
      <p:sp>
        <p:nvSpPr>
          <p:cNvPr id="2547718" name="Text Box 6"/>
          <p:cNvSpPr txBox="1">
            <a:spLocks noChangeArrowheads="1"/>
          </p:cNvSpPr>
          <p:nvPr/>
        </p:nvSpPr>
        <p:spPr bwMode="auto">
          <a:xfrm>
            <a:off x="5968669" y="6488668"/>
            <a:ext cx="31753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 err="1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Iso</a:t>
            </a:r>
            <a:r>
              <a:rPr lang="en-US" i="1" dirty="0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-velocity contours: +/- 0.7%</a:t>
            </a:r>
          </a:p>
        </p:txBody>
      </p:sp>
      <p:sp>
        <p:nvSpPr>
          <p:cNvPr id="2547719" name="Text Box 7"/>
          <p:cNvSpPr txBox="1">
            <a:spLocks noChangeArrowheads="1"/>
          </p:cNvSpPr>
          <p:nvPr/>
        </p:nvSpPr>
        <p:spPr bwMode="auto">
          <a:xfrm>
            <a:off x="2047875" y="6109227"/>
            <a:ext cx="9255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Grand 2002</a:t>
            </a:r>
            <a:endParaRPr lang="en-US" sz="12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47720" name="Text Box 8"/>
          <p:cNvSpPr txBox="1">
            <a:spLocks noChangeArrowheads="1"/>
          </p:cNvSpPr>
          <p:nvPr/>
        </p:nvSpPr>
        <p:spPr bwMode="auto">
          <a:xfrm>
            <a:off x="3346450" y="6113989"/>
            <a:ext cx="11493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Ristema</a:t>
            </a:r>
            <a:r>
              <a:rPr lang="en-US" sz="12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&amp;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van </a:t>
            </a:r>
            <a:r>
              <a:rPr lang="en-US" sz="1200" i="1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Heijst</a:t>
            </a:r>
            <a:r>
              <a:rPr lang="en-US" sz="1200" i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2000</a:t>
            </a:r>
            <a:endParaRPr lang="en-US" sz="1200" dirty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47721" name="Text Box 9"/>
          <p:cNvSpPr txBox="1">
            <a:spLocks noChangeArrowheads="1"/>
          </p:cNvSpPr>
          <p:nvPr/>
        </p:nvSpPr>
        <p:spPr bwMode="auto">
          <a:xfrm>
            <a:off x="4621213" y="6126689"/>
            <a:ext cx="1322387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Masters et al 2000</a:t>
            </a:r>
            <a:endParaRPr lang="en-US" sz="12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47722" name="Text Box 10"/>
          <p:cNvSpPr txBox="1">
            <a:spLocks noChangeArrowheads="1"/>
          </p:cNvSpPr>
          <p:nvPr/>
        </p:nvSpPr>
        <p:spPr bwMode="auto">
          <a:xfrm>
            <a:off x="6021388" y="6126689"/>
            <a:ext cx="1017587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Gu et al 2002</a:t>
            </a:r>
            <a:endParaRPr lang="en-US" sz="12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47723" name="Text Box 11"/>
          <p:cNvSpPr txBox="1">
            <a:spLocks noChangeArrowheads="1"/>
          </p:cNvSpPr>
          <p:nvPr/>
        </p:nvSpPr>
        <p:spPr bwMode="auto">
          <a:xfrm>
            <a:off x="7315200" y="6079064"/>
            <a:ext cx="1306513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Megnin &amp;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Romanowicz 2000</a:t>
            </a:r>
            <a:endParaRPr lang="en-US" sz="12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7526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  Shear wave tomography</a:t>
            </a:r>
            <a:r>
              <a:rPr lang="en-US" sz="2000" dirty="0" smtClean="0">
                <a:solidFill>
                  <a:srgbClr val="0B21FF"/>
                </a:solidFill>
                <a:latin typeface="Trebuchet MS"/>
                <a:cs typeface="Trebuchet MS"/>
              </a:rPr>
              <a:t>: large low shear velocity provinces       </a:t>
            </a:r>
            <a:endParaRPr lang="en-US" sz="2000" dirty="0">
              <a:solidFill>
                <a:srgbClr val="0B21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125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therm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4" y="1238713"/>
            <a:ext cx="4170988" cy="5619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/>
            <a:r>
              <a:rPr lang="en-US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Earth’s internal temperature</a:t>
            </a:r>
            <a:endParaRPr lang="en-US" sz="4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885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omposite8"/>
          <p:cNvPicPr>
            <a:picLocks noChangeAspect="1" noChangeArrowheads="1"/>
          </p:cNvPicPr>
          <p:nvPr/>
        </p:nvPicPr>
        <p:blipFill rotWithShape="1">
          <a:blip r:embed="rId2">
            <a:lum contrast="6000"/>
          </a:blip>
          <a:srcRect t="61613" b="-1837"/>
          <a:stretch/>
        </p:blipFill>
        <p:spPr bwMode="auto">
          <a:xfrm>
            <a:off x="418505" y="1452625"/>
            <a:ext cx="8298900" cy="20299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216452"/>
            <a:ext cx="9144000" cy="646331"/>
          </a:xfrm>
          <a:prstGeom prst="rect">
            <a:avLst/>
          </a:prstGeom>
          <a:noFill/>
          <a:effectLst>
            <a:outerShdw blurRad="101600" dist="38100" dir="2700000">
              <a:srgbClr val="CCFFCC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dirty="0" smtClean="0">
                <a:solidFill>
                  <a:srgbClr val="0000FF"/>
                </a:solidFill>
                <a:effectLst>
                  <a:outerShdw blurRad="107950" dist="50800" dir="2700000" algn="tl" rotWithShape="0">
                    <a:srgbClr val="000000">
                      <a:alpha val="77000"/>
                    </a:srgbClr>
                  </a:outerShdw>
                </a:effectLst>
                <a:latin typeface="Arial Rounded MT Bold"/>
                <a:cs typeface="Arial Rounded MT Bold"/>
              </a:rPr>
              <a:t>3D Numerical geodynamics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0106" y="6118447"/>
            <a:ext cx="7423075" cy="461665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marL="457200" indent="-457200" defTabSz="457200">
              <a:spcAft>
                <a:spcPts val="1200"/>
              </a:spcAft>
              <a:buClr>
                <a:srgbClr val="FF0000"/>
              </a:buClr>
              <a:buSzPct val="100000"/>
              <a:buFont typeface="Wingdings" charset="2"/>
              <a:buChar char="v"/>
            </a:pPr>
            <a:r>
              <a:rPr lang="en-US" sz="2400" b="1" dirty="0" smtClean="0">
                <a:solidFill>
                  <a:srgbClr val="0000AA"/>
                </a:solidFill>
                <a:latin typeface="Arial Rounded MT Bold"/>
                <a:cs typeface="Arial Rounded MT Bold"/>
              </a:rPr>
              <a:t>Striking agreement with tomography</a:t>
            </a:r>
            <a:endParaRPr lang="en-US" sz="2400" b="1" dirty="0">
              <a:solidFill>
                <a:srgbClr val="0000AA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05903" y="3357266"/>
            <a:ext cx="2596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660066"/>
                </a:solidFill>
                <a:latin typeface="Arial Unicode MS"/>
                <a:cs typeface="Arial Unicode MS"/>
              </a:rPr>
              <a:t>McNamara &amp; </a:t>
            </a:r>
            <a:r>
              <a:rPr lang="en-US" sz="1200" dirty="0" err="1" smtClean="0">
                <a:solidFill>
                  <a:srgbClr val="660066"/>
                </a:solidFill>
                <a:latin typeface="Arial Unicode MS"/>
                <a:cs typeface="Arial Unicode MS"/>
              </a:rPr>
              <a:t>Zhong</a:t>
            </a:r>
            <a:r>
              <a:rPr lang="en-US" sz="1200" dirty="0" smtClean="0">
                <a:solidFill>
                  <a:srgbClr val="660066"/>
                </a:solidFill>
                <a:latin typeface="Arial Unicode MS"/>
                <a:cs typeface="Arial Unicode MS"/>
              </a:rPr>
              <a:t> (2005, Nature)</a:t>
            </a:r>
            <a:endParaRPr lang="en-US" sz="1200" dirty="0">
              <a:solidFill>
                <a:srgbClr val="660066"/>
              </a:solidFill>
              <a:latin typeface="Arial Unicode MS"/>
              <a:cs typeface="Arial Unicode MS"/>
            </a:endParaRPr>
          </a:p>
        </p:txBody>
      </p:sp>
      <p:pic>
        <p:nvPicPr>
          <p:cNvPr id="6" name="Picture 2" descr="composite8"/>
          <p:cNvPicPr>
            <a:picLocks noChangeAspect="1" noChangeArrowheads="1"/>
          </p:cNvPicPr>
          <p:nvPr/>
        </p:nvPicPr>
        <p:blipFill rotWithShape="1">
          <a:blip r:embed="rId2">
            <a:lum contrast="6000"/>
          </a:blip>
          <a:srcRect t="12693" b="48351"/>
          <a:stretch/>
        </p:blipFill>
        <p:spPr bwMode="auto">
          <a:xfrm>
            <a:off x="476232" y="3679895"/>
            <a:ext cx="8298900" cy="19659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854229" y="5645350"/>
            <a:ext cx="2938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660066"/>
                </a:solidFill>
                <a:latin typeface="Arial Unicode MS"/>
                <a:cs typeface="Arial Unicode MS"/>
              </a:rPr>
              <a:t>Grand (2002, Phil. Trans. R. Soc. </a:t>
            </a:r>
            <a:r>
              <a:rPr lang="en-US" sz="1200" dirty="0" err="1" smtClean="0">
                <a:solidFill>
                  <a:srgbClr val="660066"/>
                </a:solidFill>
                <a:latin typeface="Arial Unicode MS"/>
                <a:cs typeface="Arial Unicode MS"/>
              </a:rPr>
              <a:t>Lond</a:t>
            </a:r>
            <a:r>
              <a:rPr lang="en-US" sz="1200" dirty="0" smtClean="0">
                <a:solidFill>
                  <a:srgbClr val="660066"/>
                </a:solidFill>
                <a:latin typeface="Arial Unicode MS"/>
                <a:cs typeface="Arial Unicode MS"/>
              </a:rPr>
              <a:t>.)</a:t>
            </a:r>
            <a:endParaRPr lang="en-US" sz="1200" dirty="0">
              <a:solidFill>
                <a:srgbClr val="660066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938215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074_Garnero,etal_P4_2007-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37" y="1371049"/>
            <a:ext cx="5438928" cy="5050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6452"/>
            <a:ext cx="9144000" cy="646331"/>
          </a:xfrm>
          <a:prstGeom prst="rect">
            <a:avLst/>
          </a:prstGeom>
          <a:noFill/>
          <a:effectLst>
            <a:outerShdw blurRad="101600" dist="38100" dir="2700000">
              <a:srgbClr val="CCFFCC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effectLst>
                  <a:outerShdw blurRad="107950" dist="50800" dir="2700000" algn="tl" rotWithShape="0">
                    <a:srgbClr val="000000">
                      <a:alpha val="77000"/>
                    </a:srgbClr>
                  </a:outerShdw>
                </a:effectLst>
                <a:latin typeface="Arial Rounded MT Bold"/>
                <a:cs typeface="Arial Rounded MT Bold"/>
              </a:rPr>
              <a:t>Plumes from </a:t>
            </a:r>
            <a:r>
              <a:rPr lang="en-US" sz="3600" dirty="0" smtClean="0">
                <a:solidFill>
                  <a:srgbClr val="0000FF"/>
                </a:solidFill>
                <a:effectLst>
                  <a:outerShdw blurRad="107950" dist="50800" dir="2700000" algn="tl" rotWithShape="0">
                    <a:srgbClr val="000000">
                      <a:alpha val="77000"/>
                    </a:srgbClr>
                  </a:outerShdw>
                </a:effectLst>
                <a:latin typeface="Arial Rounded MT Bold"/>
                <a:cs typeface="Arial Rounded MT Bold"/>
              </a:rPr>
              <a:t>piles</a:t>
            </a:r>
            <a:endParaRPr lang="en-US" sz="3600" dirty="0" smtClean="0">
              <a:solidFill>
                <a:srgbClr val="0000FF"/>
              </a:solidFill>
              <a:effectLst>
                <a:outerShdw blurRad="107950" dist="50800" dir="2700000" algn="tl" rotWithShape="0">
                  <a:srgbClr val="000000">
                    <a:alpha val="77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287" y="2308849"/>
            <a:ext cx="2171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Numerical</a:t>
            </a:r>
          </a:p>
          <a:p>
            <a:r>
              <a:rPr lang="en-US" sz="2400" dirty="0" smtClean="0">
                <a:latin typeface="Arial Rounded MT Bold"/>
                <a:cs typeface="Arial Rounded MT Bold"/>
              </a:rPr>
              <a:t>geodynamics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9413" y="4784525"/>
            <a:ext cx="1977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Seismic</a:t>
            </a:r>
          </a:p>
          <a:p>
            <a:r>
              <a:rPr lang="en-US" sz="2400" dirty="0" smtClean="0">
                <a:latin typeface="Arial Rounded MT Bold"/>
                <a:cs typeface="Arial Rounded MT Bold"/>
              </a:rPr>
              <a:t>tomography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2868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red2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04800"/>
            <a:ext cx="937260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6083" name="Text Box 3"/>
          <p:cNvSpPr txBox="1">
            <a:spLocks noChangeArrowheads="1"/>
          </p:cNvSpPr>
          <p:nvPr/>
        </p:nvSpPr>
        <p:spPr bwMode="auto">
          <a:xfrm>
            <a:off x="5838825" y="5851525"/>
            <a:ext cx="330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>
                <a:solidFill>
                  <a:srgbClr val="CCECFF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 </a:t>
            </a:r>
            <a:endParaRPr lang="en-US" sz="2000">
              <a:solidFill>
                <a:srgbClr val="CCECFF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>
                <a:solidFill>
                  <a:srgbClr val="CCECFF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Iso-velocity contour:</a:t>
            </a:r>
            <a:r>
              <a:rPr lang="en-US" sz="2000">
                <a:solidFill>
                  <a:srgbClr val="CCECFF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 - 0.7%</a:t>
            </a:r>
            <a:br>
              <a:rPr lang="en-US" sz="2000">
                <a:solidFill>
                  <a:srgbClr val="CCECFF"/>
                </a:solidFill>
                <a:latin typeface="Trebuchet MS" charset="0"/>
                <a:ea typeface="ＭＳ Ｐゴシック" charset="0"/>
                <a:cs typeface="ＭＳ Ｐゴシック" charset="0"/>
              </a:rPr>
            </a:br>
            <a:r>
              <a:rPr lang="en-US" sz="2000" i="1">
                <a:solidFill>
                  <a:srgbClr val="CCECFF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Hotspots</a:t>
            </a:r>
            <a:r>
              <a:rPr lang="en-US" sz="2000">
                <a:solidFill>
                  <a:srgbClr val="CCECFF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:</a:t>
            </a:r>
          </a:p>
        </p:txBody>
      </p:sp>
      <p:sp>
        <p:nvSpPr>
          <p:cNvPr id="1326084" name="AutoShape 4"/>
          <p:cNvSpPr>
            <a:spLocks noChangeArrowheads="1"/>
          </p:cNvSpPr>
          <p:nvPr/>
        </p:nvSpPr>
        <p:spPr bwMode="auto">
          <a:xfrm>
            <a:off x="7067550" y="6537325"/>
            <a:ext cx="228600" cy="228600"/>
          </a:xfrm>
          <a:prstGeom prst="plus">
            <a:avLst>
              <a:gd name="adj" fmla="val 375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ＭＳ 明朝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26090" name="Text Box 10"/>
          <p:cNvSpPr txBox="1">
            <a:spLocks noChangeArrowheads="1"/>
          </p:cNvSpPr>
          <p:nvPr/>
        </p:nvSpPr>
        <p:spPr bwMode="auto">
          <a:xfrm>
            <a:off x="0" y="6218238"/>
            <a:ext cx="264318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Thorne, Garnero, Grand [2004, PEPI]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1200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Vs:</a:t>
            </a:r>
            <a:r>
              <a:rPr lang="en-US" sz="12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200" i="1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Grand [Phil. Trans. R. Soc., 2002]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  <a:sym typeface="Symbol" charset="0"/>
              </a:rPr>
              <a:t>Hotspots:</a:t>
            </a:r>
            <a:r>
              <a:rPr lang="en-US" sz="1200" b="1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 </a:t>
            </a:r>
            <a:r>
              <a:rPr lang="en-US" sz="1200" i="1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Sleep [JGR, 1981]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2506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Trebuchet MS"/>
                <a:cs typeface="Trebuchet MS"/>
              </a:rPr>
              <a:t>LLSVPs and hotspots</a:t>
            </a:r>
            <a:endParaRPr lang="en-US" sz="2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45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26" name="Picture 2" descr="FIG1_Burke_etal2007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679450"/>
            <a:ext cx="8029575" cy="58515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356228" name="Text Box 4"/>
          <p:cNvSpPr txBox="1">
            <a:spLocks noChangeArrowheads="1"/>
          </p:cNvSpPr>
          <p:nvPr/>
        </p:nvSpPr>
        <p:spPr bwMode="auto">
          <a:xfrm>
            <a:off x="63500" y="6577013"/>
            <a:ext cx="35861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Burke, Steinbergerb, Torsvikb, Smethurst </a:t>
            </a:r>
            <a:r>
              <a:rPr lang="en-US"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[EPSL, 2007]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28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B21FF"/>
                </a:solidFill>
                <a:latin typeface="Trebuchet MS"/>
                <a:cs typeface="Trebuchet MS"/>
              </a:rPr>
              <a:t>Chemically distinct LLSVPs and LIPS</a:t>
            </a:r>
            <a:endParaRPr lang="en-US" sz="2000" dirty="0">
              <a:solidFill>
                <a:srgbClr val="0B21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573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Group 2"/>
          <p:cNvGrpSpPr>
            <a:grpSpLocks/>
          </p:cNvGrpSpPr>
          <p:nvPr/>
        </p:nvGrpSpPr>
        <p:grpSpPr bwMode="auto">
          <a:xfrm>
            <a:off x="3892550" y="1874312"/>
            <a:ext cx="2870200" cy="3846513"/>
            <a:chOff x="2352" y="0"/>
            <a:chExt cx="2877" cy="4320"/>
          </a:xfrm>
        </p:grpSpPr>
        <p:pic>
          <p:nvPicPr>
            <p:cNvPr id="178188" name="Picture 3" descr="ddp_V_prof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0"/>
              <a:ext cx="2877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21796" name="Freeform 4"/>
            <p:cNvSpPr>
              <a:spLocks/>
            </p:cNvSpPr>
            <p:nvPr/>
          </p:nvSpPr>
          <p:spPr bwMode="auto">
            <a:xfrm>
              <a:off x="3359" y="48"/>
              <a:ext cx="961" cy="3696"/>
            </a:xfrm>
            <a:custGeom>
              <a:avLst/>
              <a:gdLst>
                <a:gd name="T0" fmla="*/ 0 w 960"/>
                <a:gd name="T1" fmla="*/ 0 h 3696"/>
                <a:gd name="T2" fmla="*/ 720 w 960"/>
                <a:gd name="T3" fmla="*/ 2544 h 3696"/>
                <a:gd name="T4" fmla="*/ 960 w 960"/>
                <a:gd name="T5" fmla="*/ 2544 h 3696"/>
                <a:gd name="T6" fmla="*/ 288 w 960"/>
                <a:gd name="T7" fmla="*/ 3696 h 3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0" h="3696">
                  <a:moveTo>
                    <a:pt x="0" y="0"/>
                  </a:moveTo>
                  <a:lnTo>
                    <a:pt x="720" y="2544"/>
                  </a:lnTo>
                  <a:lnTo>
                    <a:pt x="960" y="2544"/>
                  </a:lnTo>
                  <a:lnTo>
                    <a:pt x="288" y="3696"/>
                  </a:lnTo>
                </a:path>
              </a:pathLst>
            </a:custGeom>
            <a:noFill/>
            <a:ln w="1905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ＭＳ 明朝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21797" name="Rectangle 5"/>
            <p:cNvSpPr>
              <a:spLocks noChangeArrowheads="1"/>
            </p:cNvSpPr>
            <p:nvPr/>
          </p:nvSpPr>
          <p:spPr bwMode="auto">
            <a:xfrm>
              <a:off x="3985" y="144"/>
              <a:ext cx="912" cy="15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ＭＳ 明朝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78179" name="Picture 6" descr="Past_DDP_reg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1769537"/>
            <a:ext cx="3084512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1799" name="Text Box 7"/>
          <p:cNvSpPr txBox="1">
            <a:spLocks noChangeArrowheads="1"/>
          </p:cNvSpPr>
          <p:nvPr/>
        </p:nvSpPr>
        <p:spPr bwMode="auto">
          <a:xfrm>
            <a:off x="6859588" y="1740962"/>
            <a:ext cx="2124075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en-US" sz="2000" i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200-300 km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    above CMB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i="1">
              <a:solidFill>
                <a:srgbClr val="3333CC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en-US" sz="2000" i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 0.5-3%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     velocity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     increase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i="1">
              <a:solidFill>
                <a:srgbClr val="3333CC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en-US" sz="2000" i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 consistent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     with onset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     of post-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     perovskite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i="1">
                <a:solidFill>
                  <a:srgbClr val="3333CC"/>
                </a:solidFill>
                <a:latin typeface="Arial" charset="0"/>
                <a:ea typeface="ＭＳ Ｐゴシック" charset="0"/>
                <a:cs typeface="ＭＳ Ｐゴシック" charset="0"/>
              </a:rPr>
              <a:t>     phase</a:t>
            </a:r>
          </a:p>
        </p:txBody>
      </p:sp>
      <p:pic>
        <p:nvPicPr>
          <p:cNvPr id="2721800" name="Picture 8" descr="PP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628500"/>
            <a:ext cx="3100387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21802" name="Text Box 10"/>
          <p:cNvSpPr txBox="1">
            <a:spLocks noChangeArrowheads="1"/>
          </p:cNvSpPr>
          <p:nvPr/>
        </p:nvSpPr>
        <p:spPr bwMode="auto">
          <a:xfrm>
            <a:off x="7343775" y="6249988"/>
            <a:ext cx="1585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Lay et al. [EOS, 2005]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Lay et al [PEPI, 2004]</a:t>
            </a:r>
            <a:endParaRPr lang="en-US" sz="12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21803" name="Text Box 11"/>
          <p:cNvSpPr txBox="1">
            <a:spLocks noChangeArrowheads="1"/>
          </p:cNvSpPr>
          <p:nvPr/>
        </p:nvSpPr>
        <p:spPr bwMode="auto">
          <a:xfrm>
            <a:off x="561975" y="5665262"/>
            <a:ext cx="2462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e.g., Murakami et al. [Science, 2004]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      Oganov and Ono [Nature 2005]</a:t>
            </a:r>
          </a:p>
        </p:txBody>
      </p:sp>
      <p:sp>
        <p:nvSpPr>
          <p:cNvPr id="2721804" name="Text Box 12"/>
          <p:cNvSpPr txBox="1">
            <a:spLocks noChangeArrowheads="1"/>
          </p:cNvSpPr>
          <p:nvPr/>
        </p:nvSpPr>
        <p:spPr bwMode="auto">
          <a:xfrm>
            <a:off x="4872038" y="1169462"/>
            <a:ext cx="1920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Seismology:</a:t>
            </a:r>
          </a:p>
        </p:txBody>
      </p:sp>
      <p:sp>
        <p:nvSpPr>
          <p:cNvPr id="2721806" name="Text Box 14"/>
          <p:cNvSpPr txBox="1">
            <a:spLocks noChangeArrowheads="1"/>
          </p:cNvSpPr>
          <p:nvPr/>
        </p:nvSpPr>
        <p:spPr bwMode="auto">
          <a:xfrm>
            <a:off x="661988" y="1150412"/>
            <a:ext cx="2581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>
                <a:solidFill>
                  <a:srgbClr val="3333CC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Mineral physics: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0"/>
            <a:ext cx="6199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D”: </a:t>
            </a:r>
            <a:r>
              <a:rPr lang="en-US" sz="2000" dirty="0" err="1" smtClean="0">
                <a:solidFill>
                  <a:srgbClr val="0B21FF"/>
                </a:solidFill>
                <a:latin typeface="Trebuchet MS"/>
                <a:cs typeface="Trebuchet MS"/>
              </a:rPr>
              <a:t>perovskite</a:t>
            </a:r>
            <a:r>
              <a:rPr lang="en-US" sz="2000" dirty="0" smtClean="0">
                <a:solidFill>
                  <a:srgbClr val="0B21FF"/>
                </a:solidFill>
                <a:latin typeface="Trebuchet MS"/>
                <a:cs typeface="Trebuchet MS"/>
              </a:rPr>
              <a:t>-to-post-</a:t>
            </a:r>
            <a:r>
              <a:rPr lang="en-US" sz="2000" dirty="0" err="1" smtClean="0">
                <a:solidFill>
                  <a:srgbClr val="0B21FF"/>
                </a:solidFill>
                <a:latin typeface="Trebuchet MS"/>
                <a:cs typeface="Trebuchet MS"/>
              </a:rPr>
              <a:t>perovskite</a:t>
            </a:r>
            <a:r>
              <a:rPr lang="en-US" sz="2000" dirty="0" smtClean="0">
                <a:solidFill>
                  <a:srgbClr val="0B21FF"/>
                </a:solidFill>
                <a:latin typeface="Trebuchet MS"/>
                <a:cs typeface="Trebuchet MS"/>
              </a:rPr>
              <a:t> &amp; D” discontinuity</a:t>
            </a:r>
            <a:endParaRPr lang="en-US" sz="2000" dirty="0">
              <a:solidFill>
                <a:srgbClr val="0B21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8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MT,EG_jgr2004_fig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33488"/>
            <a:ext cx="9601200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2515" name="Text Box 3"/>
          <p:cNvSpPr txBox="1">
            <a:spLocks noChangeArrowheads="1"/>
          </p:cNvSpPr>
          <p:nvPr/>
        </p:nvSpPr>
        <p:spPr bwMode="auto">
          <a:xfrm>
            <a:off x="500063" y="6577013"/>
            <a:ext cx="22463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Thorne and Garnero </a:t>
            </a:r>
            <a:r>
              <a:rPr lang="en-US"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[JGR, 2004]</a:t>
            </a:r>
          </a:p>
        </p:txBody>
      </p:sp>
      <p:sp>
        <p:nvSpPr>
          <p:cNvPr id="2752517" name="Rectangle 5"/>
          <p:cNvSpPr>
            <a:spLocks noChangeArrowheads="1"/>
          </p:cNvSpPr>
          <p:nvPr/>
        </p:nvSpPr>
        <p:spPr bwMode="auto">
          <a:xfrm>
            <a:off x="5410200" y="976313"/>
            <a:ext cx="3962400" cy="464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ＭＳ 明朝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52518" name="Text Box 6"/>
          <p:cNvSpPr txBox="1">
            <a:spLocks noChangeArrowheads="1"/>
          </p:cNvSpPr>
          <p:nvPr/>
        </p:nvSpPr>
        <p:spPr bwMode="auto">
          <a:xfrm>
            <a:off x="5808663" y="1209675"/>
            <a:ext cx="3106737" cy="4473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FF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Large P and S wave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velocity reductions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     d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up to</a:t>
            </a: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-10%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     d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up to</a:t>
            </a:r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-30%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Large density increase: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charset="0"/>
              <a:buChar char=" "/>
              <a:defRPr/>
            </a:pPr>
            <a:r>
              <a:rPr lang="en-US" sz="240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</a:rPr>
              <a:t>dr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~  +10%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charset="0"/>
              <a:buChar char=" "/>
              <a:defRPr/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charset="0"/>
              <a:buChar char=" "/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Values consistent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charset="0"/>
              <a:buChar char=" "/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partial melt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charset="0"/>
              <a:buChar char=" "/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deepest mantle rock</a:t>
            </a:r>
          </a:p>
        </p:txBody>
      </p:sp>
      <p:sp>
        <p:nvSpPr>
          <p:cNvPr id="2752519" name="Oval 7"/>
          <p:cNvSpPr>
            <a:spLocks noChangeArrowheads="1"/>
          </p:cNvSpPr>
          <p:nvPr/>
        </p:nvSpPr>
        <p:spPr bwMode="auto">
          <a:xfrm>
            <a:off x="5638800" y="1433513"/>
            <a:ext cx="155575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ＭＳ 明朝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52520" name="Oval 8"/>
          <p:cNvSpPr>
            <a:spLocks noChangeArrowheads="1"/>
          </p:cNvSpPr>
          <p:nvPr/>
        </p:nvSpPr>
        <p:spPr bwMode="auto">
          <a:xfrm>
            <a:off x="5638800" y="3186113"/>
            <a:ext cx="155575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ＭＳ 明朝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52521" name="Oval 9"/>
          <p:cNvSpPr>
            <a:spLocks noChangeArrowheads="1"/>
          </p:cNvSpPr>
          <p:nvPr/>
        </p:nvSpPr>
        <p:spPr bwMode="auto">
          <a:xfrm>
            <a:off x="5638800" y="4633913"/>
            <a:ext cx="155575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ＭＳ 明朝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5364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Base of the mantle: </a:t>
            </a:r>
            <a:r>
              <a:rPr lang="en-US" sz="2000" dirty="0" smtClean="0">
                <a:solidFill>
                  <a:srgbClr val="0B21FF"/>
                </a:solidFill>
                <a:latin typeface="Trebuchet MS"/>
                <a:cs typeface="Trebuchet MS"/>
              </a:rPr>
              <a:t>ultra-low velocity zones</a:t>
            </a:r>
            <a:endParaRPr lang="en-US" sz="2000" dirty="0">
              <a:solidFill>
                <a:srgbClr val="0B21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33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1" name="Picture 5" descr="Figure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6968" y="1049865"/>
            <a:ext cx="6978897" cy="4983297"/>
          </a:xfrm>
          <a:prstGeom prst="rect">
            <a:avLst/>
          </a:prstGeom>
          <a:noFill/>
        </p:spPr>
      </p:pic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6502532" y="6519446"/>
            <a:ext cx="26414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sz="1600" dirty="0">
                <a:solidFill>
                  <a:prstClr val="black"/>
                </a:solidFill>
                <a:latin typeface="Calibri"/>
              </a:rPr>
              <a:t>McNamara et al. (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2010, EPSL)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733" y="4588932"/>
            <a:ext cx="2167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libri"/>
              </a:rPr>
              <a:t>Plotted here on top of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dVs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tomography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5364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Base of the mantle: </a:t>
            </a:r>
            <a:r>
              <a:rPr lang="en-US" sz="2000" dirty="0" smtClean="0">
                <a:solidFill>
                  <a:srgbClr val="0B21FF"/>
                </a:solidFill>
                <a:latin typeface="Trebuchet MS"/>
                <a:cs typeface="Trebuchet MS"/>
              </a:rPr>
              <a:t>ultra-low velocity zones</a:t>
            </a:r>
            <a:endParaRPr lang="en-US" sz="2000" dirty="0">
              <a:solidFill>
                <a:srgbClr val="0B21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62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36" y="914400"/>
            <a:ext cx="6115428" cy="550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1785"/>
            <a:ext cx="9144000" cy="553998"/>
          </a:xfrm>
          <a:prstGeom prst="rect">
            <a:avLst/>
          </a:prstGeom>
          <a:noFill/>
          <a:effectLst>
            <a:outerShdw blurRad="101600" dist="38100" dir="2700000">
              <a:srgbClr val="CCFFCC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000" dirty="0" smtClean="0">
                <a:solidFill>
                  <a:srgbClr val="0000FF"/>
                </a:solidFill>
                <a:effectLst>
                  <a:outerShdw blurRad="107950" dist="50800" dir="2700000" algn="tl" rotWithShape="0">
                    <a:srgbClr val="000000">
                      <a:alpha val="77000"/>
                    </a:srgbClr>
                  </a:outerShdw>
                </a:effectLst>
                <a:latin typeface="Arial Rounded MT Bold"/>
                <a:cs typeface="Arial Rounded MT Bold"/>
              </a:rPr>
              <a:t>Merging piles and ULVZs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2130" y="6413990"/>
            <a:ext cx="2250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000AA"/>
                </a:solidFill>
                <a:latin typeface="Arial Unicode MS"/>
                <a:cs typeface="Arial Unicode MS"/>
              </a:rPr>
              <a:t>Thorne et al. [2013 EPSL]</a:t>
            </a:r>
            <a:endParaRPr lang="en-US" sz="1400" dirty="0">
              <a:solidFill>
                <a:srgbClr val="0000AA"/>
              </a:solidFill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3069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Title 1"/>
          <p:cNvSpPr>
            <a:spLocks noGrp="1"/>
          </p:cNvSpPr>
          <p:nvPr>
            <p:ph type="title"/>
          </p:nvPr>
        </p:nvSpPr>
        <p:spPr>
          <a:xfrm>
            <a:off x="457200" y="17463"/>
            <a:ext cx="8229600" cy="548993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en-US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D9E8F9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/>
                <a:cs typeface="Calibri"/>
              </a:rPr>
              <a:t>Results in context</a:t>
            </a:r>
            <a:endParaRPr lang="en-US" sz="32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D9E8F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5632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"/>
          <a:stretch>
            <a:fillRect/>
          </a:stretch>
        </p:blipFill>
        <p:spPr bwMode="auto">
          <a:xfrm>
            <a:off x="715963" y="957263"/>
            <a:ext cx="1925637" cy="549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25500" y="443980"/>
            <a:ext cx="1801094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err="1">
                <a:solidFill>
                  <a:srgbClr val="D9E8F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Vs</a:t>
            </a:r>
            <a:r>
              <a:rPr lang="en-US" sz="1600" b="1" dirty="0">
                <a:solidFill>
                  <a:srgbClr val="D9E8F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600" b="1" dirty="0" smtClean="0">
                <a:solidFill>
                  <a:srgbClr val="D9E8F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Tomography: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srgbClr val="D9E8F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Plume?</a:t>
            </a:r>
            <a:endParaRPr lang="en-US" sz="1600" b="1" dirty="0">
              <a:solidFill>
                <a:srgbClr val="D9E8F9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17177" y="1537161"/>
            <a:ext cx="1094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D4BC6E"/>
                </a:solidFill>
                <a:latin typeface="Calibri"/>
              </a:rPr>
              <a:t>Wolfe et al</a:t>
            </a:r>
          </a:p>
          <a:p>
            <a:pPr defTabSz="457200"/>
            <a:r>
              <a:rPr lang="en-US" sz="1200" dirty="0" smtClean="0">
                <a:solidFill>
                  <a:srgbClr val="D4BC6E"/>
                </a:solidFill>
                <a:latin typeface="Calibri"/>
              </a:rPr>
              <a:t>(Science 2009)</a:t>
            </a:r>
            <a:endParaRPr lang="en-US" sz="1200" dirty="0">
              <a:solidFill>
                <a:srgbClr val="D4BC6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93710" y="3234419"/>
            <a:ext cx="1094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err="1" smtClean="0">
                <a:solidFill>
                  <a:srgbClr val="D4BC6E"/>
                </a:solidFill>
                <a:latin typeface="Calibri"/>
              </a:rPr>
              <a:t>Montelli</a:t>
            </a:r>
            <a:r>
              <a:rPr lang="en-US" sz="1200" dirty="0" smtClean="0">
                <a:solidFill>
                  <a:srgbClr val="D4BC6E"/>
                </a:solidFill>
                <a:latin typeface="Calibri"/>
              </a:rPr>
              <a:t> et al</a:t>
            </a:r>
          </a:p>
          <a:p>
            <a:pPr defTabSz="457200"/>
            <a:r>
              <a:rPr lang="en-US" sz="1200" dirty="0" smtClean="0">
                <a:solidFill>
                  <a:srgbClr val="D4BC6E"/>
                </a:solidFill>
                <a:latin typeface="Calibri"/>
              </a:rPr>
              <a:t>(Science 2004)</a:t>
            </a:r>
            <a:endParaRPr lang="en-US" sz="1200" dirty="0">
              <a:solidFill>
                <a:srgbClr val="D4BC6E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227679" y="5218978"/>
            <a:ext cx="127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D4BC6E"/>
                </a:solidFill>
                <a:latin typeface="Calibri"/>
              </a:rPr>
              <a:t>Grand</a:t>
            </a:r>
          </a:p>
          <a:p>
            <a:pPr defTabSz="457200"/>
            <a:r>
              <a:rPr lang="en-US" sz="1200" dirty="0" smtClean="0">
                <a:solidFill>
                  <a:srgbClr val="D4BC6E"/>
                </a:solidFill>
                <a:latin typeface="Calibri"/>
              </a:rPr>
              <a:t>(Phil. Trans 2002)</a:t>
            </a:r>
            <a:endParaRPr lang="en-US" sz="1200" dirty="0">
              <a:solidFill>
                <a:srgbClr val="D4BC6E"/>
              </a:solidFill>
              <a:latin typeface="Calibri"/>
            </a:endParaRP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1"/>
          <a:stretch>
            <a:fillRect/>
          </a:stretch>
        </p:blipFill>
        <p:spPr bwMode="auto">
          <a:xfrm>
            <a:off x="2386013" y="3563938"/>
            <a:ext cx="36449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33436" y="3023153"/>
            <a:ext cx="33422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7EB606">
                    <a:lumMod val="60000"/>
                    <a:lumOff val="40000"/>
                  </a:srgb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This study: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 smtClean="0">
                <a:solidFill>
                  <a:srgbClr val="7EB606">
                    <a:lumMod val="60000"/>
                    <a:lumOff val="40000"/>
                  </a:srgb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Waveform</a:t>
            </a:r>
            <a:r>
              <a:rPr lang="en-US" sz="1400" b="1" dirty="0">
                <a:solidFill>
                  <a:srgbClr val="7EB606">
                    <a:lumMod val="60000"/>
                    <a:lumOff val="40000"/>
                  </a:srgb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400" b="1" dirty="0" smtClean="0">
                <a:solidFill>
                  <a:srgbClr val="7EB606">
                    <a:lumMod val="60000"/>
                    <a:lumOff val="40000"/>
                  </a:srgbClr>
                </a:solidFill>
                <a:latin typeface="Arial" charset="0"/>
                <a:ea typeface="ＭＳ Ｐゴシック" charset="-128"/>
                <a:cs typeface="ＭＳ Ｐゴシック" charset="-128"/>
              </a:rPr>
              <a:t>broadening</a:t>
            </a:r>
            <a:endParaRPr lang="en-US" sz="1400" b="1" dirty="0">
              <a:solidFill>
                <a:srgbClr val="7EB606">
                  <a:lumMod val="60000"/>
                  <a:lumOff val="40000"/>
                </a:srgbClr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" b="57909"/>
          <a:stretch>
            <a:fillRect/>
          </a:stretch>
        </p:blipFill>
        <p:spPr bwMode="auto">
          <a:xfrm>
            <a:off x="2386013" y="1243013"/>
            <a:ext cx="36449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57588" y="733425"/>
            <a:ext cx="14922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D9E8F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Discontinuity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D9E8F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Topography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61907" y="2547801"/>
            <a:ext cx="1014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err="1" smtClean="0">
                <a:solidFill>
                  <a:srgbClr val="D4BC6E"/>
                </a:solidFill>
                <a:latin typeface="Calibri"/>
              </a:rPr>
              <a:t>Schmerr</a:t>
            </a:r>
            <a:r>
              <a:rPr lang="en-US" sz="1200" dirty="0" smtClean="0">
                <a:solidFill>
                  <a:srgbClr val="D4BC6E"/>
                </a:solidFill>
                <a:latin typeface="Calibri"/>
              </a:rPr>
              <a:t> et al</a:t>
            </a:r>
          </a:p>
          <a:p>
            <a:pPr defTabSz="457200"/>
            <a:r>
              <a:rPr lang="en-US" sz="1200" dirty="0" smtClean="0">
                <a:solidFill>
                  <a:srgbClr val="D4BC6E"/>
                </a:solidFill>
                <a:latin typeface="Calibri"/>
              </a:rPr>
              <a:t>(EPSL 2010)</a:t>
            </a:r>
            <a:endParaRPr lang="en-US" sz="1200" dirty="0">
              <a:solidFill>
                <a:srgbClr val="D4BC6E"/>
              </a:solidFill>
              <a:latin typeface="Calibri"/>
            </a:endParaRPr>
          </a:p>
        </p:txBody>
      </p:sp>
      <p:pic>
        <p:nvPicPr>
          <p:cNvPr id="1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"/>
          <a:stretch>
            <a:fillRect/>
          </a:stretch>
        </p:blipFill>
        <p:spPr bwMode="auto">
          <a:xfrm>
            <a:off x="6318250" y="1009650"/>
            <a:ext cx="1804988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306841" y="533400"/>
            <a:ext cx="1496023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srgbClr val="D9E8F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Numerical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 smtClean="0">
                <a:solidFill>
                  <a:srgbClr val="D9E8F9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geodynamics</a:t>
            </a:r>
            <a:endParaRPr lang="en-US" sz="1600" b="1" dirty="0">
              <a:solidFill>
                <a:srgbClr val="D9E8F9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5748970" y="5259377"/>
            <a:ext cx="108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9213B">
                    <a:lumMod val="10000"/>
                    <a:lumOff val="90000"/>
                  </a:srgbClr>
                </a:solidFill>
                <a:latin typeface="Calibri"/>
              </a:rPr>
              <a:t>composition</a:t>
            </a:r>
            <a:endParaRPr lang="en-US" sz="1400" dirty="0">
              <a:solidFill>
                <a:srgbClr val="09213B">
                  <a:lumMod val="10000"/>
                  <a:lumOff val="90000"/>
                </a:srgbClr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15233" y="633478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D4BC6E"/>
                </a:solidFill>
                <a:latin typeface="Calibri"/>
              </a:rPr>
              <a:t>Garnero &amp; McNamara</a:t>
            </a:r>
          </a:p>
          <a:p>
            <a:pPr defTabSz="457200"/>
            <a:r>
              <a:rPr lang="en-US" sz="1200" dirty="0">
                <a:solidFill>
                  <a:srgbClr val="D4BC6E"/>
                </a:solidFill>
                <a:latin typeface="Calibri"/>
              </a:rPr>
              <a:t>(Science 2008)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5732629" y="3167145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srgbClr val="09213B">
                    <a:lumMod val="10000"/>
                    <a:lumOff val="90000"/>
                  </a:srgbClr>
                </a:solidFill>
                <a:latin typeface="Calibri"/>
              </a:rPr>
              <a:t>temperature</a:t>
            </a:r>
            <a:endParaRPr lang="en-US" sz="1400" dirty="0">
              <a:solidFill>
                <a:srgbClr val="09213B">
                  <a:lumMod val="10000"/>
                  <a:lumOff val="90000"/>
                </a:srgbClr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20871" y="1169456"/>
            <a:ext cx="47175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8800" dirty="0" smtClean="0">
                <a:solidFill>
                  <a:srgbClr val="09213B">
                    <a:lumMod val="50000"/>
                    <a:lumOff val="50000"/>
                  </a:srgbClr>
                </a:solidFill>
                <a:latin typeface="Adobe Arabic"/>
                <a:cs typeface="Adobe Arabic"/>
              </a:rPr>
              <a:t>}</a:t>
            </a:r>
            <a:endParaRPr lang="en-US" sz="8800" dirty="0">
              <a:solidFill>
                <a:srgbClr val="09213B">
                  <a:lumMod val="50000"/>
                  <a:lumOff val="50000"/>
                </a:srgbClr>
              </a:solidFill>
              <a:latin typeface="Adobe Arabic"/>
              <a:cs typeface="Adobe Arabic"/>
            </a:endParaRPr>
          </a:p>
        </p:txBody>
      </p:sp>
    </p:spTree>
    <p:extLst>
      <p:ext uri="{BB962C8B-B14F-4D97-AF65-F5344CB8AC3E}">
        <p14:creationId xmlns:p14="http://schemas.microsoft.com/office/powerpoint/2010/main" val="75114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468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T</a:t>
            </a:r>
            <a:r>
              <a:rPr lang="en-US" sz="2000" dirty="0" smtClean="0">
                <a:solidFill>
                  <a:srgbClr val="0B21FF"/>
                </a:solidFill>
                <a:latin typeface="Trebuchet MS"/>
                <a:cs typeface="Trebuchet MS"/>
              </a:rPr>
              <a:t>opmost outer core</a:t>
            </a:r>
            <a:endParaRPr lang="en-US" sz="2000" dirty="0">
              <a:solidFill>
                <a:srgbClr val="0B21FF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6859" y="6488668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Helffrich</a:t>
            </a:r>
            <a:r>
              <a:rPr lang="en-US" dirty="0" smtClean="0"/>
              <a:t> &amp; </a:t>
            </a:r>
            <a:r>
              <a:rPr lang="en-US" dirty="0" err="1" smtClean="0"/>
              <a:t>Kanashima</a:t>
            </a:r>
            <a:r>
              <a:rPr lang="en-US" dirty="0" smtClean="0"/>
              <a:t> 2010 Nature</a:t>
            </a:r>
            <a:endParaRPr lang="en-US" dirty="0"/>
          </a:p>
        </p:txBody>
      </p:sp>
      <p:pic>
        <p:nvPicPr>
          <p:cNvPr id="5" name="Picture 4" descr="nature09636-f2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59" y="1083733"/>
            <a:ext cx="5357267" cy="51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38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se008.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1500" y="1795462"/>
            <a:ext cx="7302500" cy="2854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750" y="2133084"/>
            <a:ext cx="88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Calibri"/>
              </a:rPr>
              <a:t>Surface</a:t>
            </a:r>
            <a:endParaRPr lang="en-US" dirty="0">
              <a:solidFill>
                <a:srgbClr val="8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75" y="3740834"/>
            <a:ext cx="1356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  <a:latin typeface="Calibri"/>
              </a:rPr>
              <a:t>Core-mantle</a:t>
            </a:r>
          </a:p>
          <a:p>
            <a:pPr algn="ctr"/>
            <a:r>
              <a:rPr lang="en-US" dirty="0" smtClean="0">
                <a:solidFill>
                  <a:srgbClr val="800000"/>
                </a:solidFill>
                <a:latin typeface="Calibri"/>
              </a:rPr>
              <a:t>boundary</a:t>
            </a:r>
            <a:endParaRPr lang="en-US" dirty="0">
              <a:solidFill>
                <a:srgbClr val="800000"/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492250" y="4095750"/>
            <a:ext cx="340862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492250" y="2349500"/>
            <a:ext cx="340862" cy="0"/>
          </a:xfrm>
          <a:prstGeom prst="lin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87" y="3175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Mantle convection</a:t>
            </a:r>
          </a:p>
          <a:p>
            <a:pPr algn="ctr"/>
            <a:endParaRPr lang="en-US" sz="1100" i="1" dirty="0" smtClean="0">
              <a:solidFill>
                <a:srgbClr val="9BBB59">
                  <a:lumMod val="50000"/>
                </a:srgbClr>
              </a:solidFill>
              <a:latin typeface="Calibri"/>
            </a:endParaRPr>
          </a:p>
          <a:p>
            <a:pPr algn="ctr"/>
            <a:r>
              <a:rPr lang="en-US" sz="2000" i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Over geologic time, Earth’s rocky mantle churns like a </a:t>
            </a:r>
            <a:r>
              <a:rPr lang="en-US" sz="2000" i="1" dirty="0" err="1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convecting</a:t>
            </a:r>
            <a:r>
              <a:rPr lang="en-US" sz="2000" i="1" dirty="0" smtClean="0">
                <a:solidFill>
                  <a:srgbClr val="9BBB59">
                    <a:lumMod val="50000"/>
                  </a:srgbClr>
                </a:solidFill>
                <a:latin typeface="Calibri"/>
              </a:rPr>
              <a:t> fluid</a:t>
            </a:r>
            <a:endParaRPr lang="en-US" sz="2000" i="1" dirty="0">
              <a:solidFill>
                <a:srgbClr val="9BBB59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05442" y="6255553"/>
            <a:ext cx="260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http://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mcnamara.asu.edu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89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266" y="389467"/>
            <a:ext cx="4487333" cy="6282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728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rebuchet MS"/>
                <a:cs typeface="Trebuchet MS"/>
              </a:rPr>
              <a:t>L</a:t>
            </a:r>
            <a:r>
              <a:rPr lang="en-US" sz="2000" dirty="0" smtClean="0">
                <a:solidFill>
                  <a:srgbClr val="0B21FF"/>
                </a:solidFill>
                <a:latin typeface="Trebuchet MS"/>
                <a:cs typeface="Trebuchet MS"/>
              </a:rPr>
              <a:t>owermost outer core</a:t>
            </a:r>
            <a:endParaRPr lang="en-US" sz="2000" dirty="0">
              <a:solidFill>
                <a:srgbClr val="0B21FF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54800" y="655320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Yu, Wen, </a:t>
            </a:r>
            <a:r>
              <a:rPr lang="en-US" dirty="0" err="1" smtClean="0"/>
              <a:t>Niu</a:t>
            </a:r>
            <a:r>
              <a:rPr lang="en-US" dirty="0" smtClean="0"/>
              <a:t> 2005 JGR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4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1646" y="283882"/>
            <a:ext cx="2277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Inner core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22941" y="1464235"/>
            <a:ext cx="510909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Anisotropy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Heterogeneity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Hemispherical patterns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Depth dependence of properties,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err="1" smtClean="0"/>
              <a:t>etc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681" y="3216834"/>
            <a:ext cx="3688348" cy="2699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8824" y="6051176"/>
            <a:ext cx="4668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Lauren </a:t>
            </a:r>
            <a:r>
              <a:rPr lang="en-US" dirty="0" err="1"/>
              <a:t>Waszek</a:t>
            </a:r>
            <a:r>
              <a:rPr lang="en-US" dirty="0"/>
              <a:t>, Jessica Irving and </a:t>
            </a:r>
            <a:r>
              <a:rPr lang="en-US" dirty="0" err="1"/>
              <a:t>Arwen</a:t>
            </a:r>
            <a:r>
              <a:rPr lang="en-US" dirty="0"/>
              <a:t> </a:t>
            </a:r>
            <a:r>
              <a:rPr lang="en-US" dirty="0" err="1" smtClean="0"/>
              <a:t>Deuss</a:t>
            </a:r>
            <a:endParaRPr lang="en-US" dirty="0" smtClean="0"/>
          </a:p>
          <a:p>
            <a:r>
              <a:rPr lang="en-US" dirty="0" smtClean="0"/>
              <a:t>(Nature </a:t>
            </a:r>
            <a:r>
              <a:rPr lang="en-US" dirty="0" err="1" smtClean="0"/>
              <a:t>Geosci</a:t>
            </a:r>
            <a:r>
              <a:rPr lang="en-US" dirty="0" smtClean="0"/>
              <a:t>, 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42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36769"/>
            <a:ext cx="8991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Parting comments</a:t>
            </a:r>
            <a:endParaRPr lang="en-US" sz="3600" b="1" dirty="0" smtClean="0"/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Body wave seismology cannot study everywhere (limited path coverage</a:t>
            </a:r>
            <a:r>
              <a:rPr lang="en-US" sz="2400" dirty="0" smtClean="0"/>
              <a:t>), but offer highest resolution </a:t>
            </a:r>
            <a:r>
              <a:rPr lang="en-US" sz="2400" dirty="0" smtClean="0"/>
              <a:t>where you can sample, if you have enough sensors recording the </a:t>
            </a:r>
            <a:r>
              <a:rPr lang="en-US" sz="2400" dirty="0" err="1" smtClean="0"/>
              <a:t>wavefield</a:t>
            </a:r>
            <a:r>
              <a:rPr lang="en-US" sz="2400" dirty="0" smtClean="0"/>
              <a:t>, such as GABBA</a:t>
            </a:r>
            <a:endParaRPr lang="en-US" sz="2400" dirty="0" smtClean="0"/>
          </a:p>
          <a:p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More data is key: dense and large networks, new region deployments.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Resolving Earth at highest resolution is key in deciphering nearly all “big” questions, from plate tectonics to evolution of the planet.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02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8322" name="Object 2"/>
          <p:cNvGraphicFramePr>
            <a:graphicFrameLocks noChangeAspect="1"/>
          </p:cNvGraphicFramePr>
          <p:nvPr/>
        </p:nvGraphicFramePr>
        <p:xfrm>
          <a:off x="-745066" y="-3242971"/>
          <a:ext cx="12022666" cy="11880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Photo Editor Photo" r:id="rId4" imgW="4952381" imgH="4963218" progId="">
                  <p:embed/>
                </p:oleObj>
              </mc:Choice>
              <mc:Fallback>
                <p:oleObj name="Photo Editor Photo" r:id="rId4" imgW="4952381" imgH="496321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alphaModFix amt="4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45066" y="-3242971"/>
                        <a:ext cx="12022666" cy="11880198"/>
                      </a:xfrm>
                      <a:prstGeom prst="rect">
                        <a:avLst/>
                      </a:prstGeom>
                      <a:solidFill>
                        <a:schemeClr val="tx1">
                          <a:alpha val="3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278241" y="716520"/>
            <a:ext cx="8731287" cy="6036892"/>
          </a:xfrm>
          <a:prstGeom prst="rect">
            <a:avLst/>
          </a:prstGeom>
          <a:solidFill>
            <a:schemeClr val="tx1">
              <a:lumMod val="85000"/>
              <a:lumOff val="15000"/>
              <a:alpha val="66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Unicode MS" pitchFamily="-11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470" y="2220440"/>
            <a:ext cx="8725647" cy="4401205"/>
          </a:xfrm>
          <a:prstGeom prst="rect">
            <a:avLst/>
          </a:prstGeom>
          <a:noFill/>
          <a:effectLst>
            <a:outerShdw blurRad="50800" dist="38100" dir="2700000">
              <a:schemeClr val="tx1">
                <a:alpha val="91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223838" indent="-223838" defTabSz="457200">
              <a:spcAft>
                <a:spcPts val="1200"/>
              </a:spcAft>
              <a:buClr>
                <a:srgbClr val="C8FFA2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 Water on Earth: 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why? planetary cycle/budget? Rel. to mantle chemistry, viscosity?</a:t>
            </a:r>
          </a:p>
          <a:p>
            <a:pPr marL="223838" indent="-223838" defTabSz="457200">
              <a:spcAft>
                <a:spcPts val="1200"/>
              </a:spcAft>
              <a:buClr>
                <a:srgbClr val="C8FFA2"/>
              </a:buClr>
              <a:buFont typeface="Wingdings" charset="2"/>
              <a:buChar char="§"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 Plate tectonics: 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why only Earth? Rel. to mantle convection? Subduction? When initiated? Rel. to &amp;  control on mantle thermal/chemical heterogeneity?</a:t>
            </a:r>
            <a:endParaRPr lang="en-US" sz="2000" i="1" dirty="0">
              <a:solidFill>
                <a:srgbClr val="FFFFFF"/>
              </a:solidFill>
              <a:effectLst>
                <a:outerShdw blurRad="47625" dist="88900" dir="5400000" sx="102000" sy="102000" algn="tl" rotWithShape="0">
                  <a:srgbClr val="000000">
                    <a:alpha val="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marL="223838" indent="-223838" defTabSz="457200">
              <a:spcAft>
                <a:spcPts val="1200"/>
              </a:spcAft>
              <a:buClr>
                <a:srgbClr val="C8FFA2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FFFF00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Supercontinents: 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re-org cycles, driving forces? birth/evolution of continents? Rel. to style of &amp; changes in convection mode?</a:t>
            </a:r>
          </a:p>
          <a:p>
            <a:pPr marL="223838" indent="-223838" defTabSz="457200">
              <a:spcAft>
                <a:spcPts val="1200"/>
              </a:spcAft>
              <a:buClr>
                <a:srgbClr val="C8FFA2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FFFF00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Volcanism: 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MORBs, OIBs, LIPs: sources, sizes, cycles? rel. to mantle mixing? Plumes? Current/past ocean/atmosphere </a:t>
            </a:r>
            <a:r>
              <a:rPr lang="en-US" sz="2000" i="1" dirty="0" err="1" smtClean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chem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? Earth’s thermal budget?</a:t>
            </a:r>
          </a:p>
          <a:p>
            <a:pPr marL="223838" indent="-223838" defTabSz="457200">
              <a:spcAft>
                <a:spcPts val="1200"/>
              </a:spcAft>
              <a:buClr>
                <a:srgbClr val="C8FFA2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FFFF00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 Magnetic field</a:t>
            </a:r>
            <a:r>
              <a:rPr lang="en-US" sz="2000" dirty="0">
                <a:solidFill>
                  <a:srgbClr val="000000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: </a:t>
            </a:r>
            <a:r>
              <a:rPr lang="en-US" sz="2000" i="1" dirty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when started? reversal details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? Rel. to CMB phenomena? </a:t>
            </a:r>
            <a:r>
              <a:rPr lang="en-US" sz="2000" i="1" dirty="0" err="1" smtClean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Rel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 to inner &amp; outer core structure/</a:t>
            </a:r>
            <a:r>
              <a:rPr lang="en-US" sz="2000" i="1" dirty="0" err="1" smtClean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phenom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/</a:t>
            </a:r>
            <a:r>
              <a:rPr lang="en-US" sz="2000" i="1" dirty="0" err="1" smtClean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evol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47625" dist="88900" dir="5400000" sx="102000" sy="102000" algn="tl" rotWithShape="0">
                    <a:srgbClr val="000000">
                      <a:alpha val="0"/>
                    </a:srgbClr>
                  </a:outerShdw>
                </a:effectLst>
                <a:latin typeface="Arial Rounded MT Bold"/>
                <a:cs typeface="Arial Rounded MT Bold"/>
              </a:rPr>
              <a:t>. </a:t>
            </a:r>
            <a:endParaRPr lang="en-US" sz="2000" i="1" dirty="0">
              <a:solidFill>
                <a:srgbClr val="FFFFFF"/>
              </a:solidFill>
              <a:effectLst>
                <a:outerShdw blurRad="47625" dist="88900" dir="5400000" sx="102000" sy="102000" algn="tl" rotWithShape="0">
                  <a:srgbClr val="000000">
                    <a:alpha val="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7" name="Picture 6" descr="The Earth's Magnetic Fiel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430" y="868918"/>
            <a:ext cx="1271412" cy="953560"/>
          </a:xfrm>
          <a:prstGeom prst="rect">
            <a:avLst/>
          </a:prstGeom>
        </p:spPr>
      </p:pic>
      <p:pic>
        <p:nvPicPr>
          <p:cNvPr id="10" name="Picture 9" descr="plate-tectonics-map-usg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9472" y="868919"/>
            <a:ext cx="1320270" cy="948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35542" y="1774853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i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 Rounded MT Bold"/>
                <a:cs typeface="Arial Rounded MT Bold"/>
              </a:rPr>
              <a:t>Glatzmaier</a:t>
            </a:r>
            <a:endParaRPr lang="en-US" sz="1200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1042" y="1787553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 Rounded MT Bold"/>
                <a:cs typeface="Arial Rounded MT Bold"/>
              </a:rPr>
              <a:t>USGS</a:t>
            </a:r>
            <a:endParaRPr lang="en-US" sz="1200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13" name="Picture 12" descr="plate_evol.gif"/>
          <p:cNvPicPr>
            <a:picLocks noChangeAspect="1"/>
          </p:cNvPicPr>
          <p:nvPr/>
        </p:nvPicPr>
        <p:blipFill rotWithShape="1">
          <a:blip r:embed="rId8"/>
          <a:srcRect l="2" t="32047" r="49039" b="36936"/>
          <a:stretch/>
        </p:blipFill>
        <p:spPr>
          <a:xfrm>
            <a:off x="5986363" y="797491"/>
            <a:ext cx="1416579" cy="10752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45642" y="1800253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 Rounded MT Bold"/>
                <a:cs typeface="Arial Rounded MT Bold"/>
              </a:rPr>
              <a:t>UNAVCO</a:t>
            </a:r>
            <a:endParaRPr lang="en-US" sz="1200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165" y="868919"/>
            <a:ext cx="953390" cy="952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4442" y="1800253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 Rounded MT Bold"/>
                <a:cs typeface="Arial Rounded MT Bold"/>
              </a:rPr>
              <a:t>ESA</a:t>
            </a:r>
            <a:endParaRPr lang="en-US" sz="1200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8392" y="863957"/>
            <a:ext cx="1765300" cy="94476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35742" y="1800253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 Rounded MT Bold"/>
                <a:cs typeface="Arial Rounded MT Bold"/>
              </a:rPr>
              <a:t>NASA</a:t>
            </a:r>
            <a:endParaRPr lang="en-US" sz="1200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t="34886" b="-34886"/>
          <a:stretch/>
        </p:blipFill>
        <p:spPr>
          <a:xfrm>
            <a:off x="7402943" y="868919"/>
            <a:ext cx="1346200" cy="15124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i="1" dirty="0" smtClean="0">
                <a:solidFill>
                  <a:srgbClr val="B5DD4D"/>
                </a:solidFill>
                <a:effectLst>
                  <a:outerShdw blurRad="101600" dist="63500" dir="2700000" algn="tl" rotWithShape="0">
                    <a:srgbClr val="000000"/>
                  </a:outerShdw>
                </a:effectLst>
                <a:latin typeface="Arial Rounded MT Bold"/>
                <a:cs typeface="Arial Rounded MT Bold"/>
              </a:rPr>
              <a:t>Some big questions</a:t>
            </a:r>
            <a:endParaRPr lang="en-US" sz="3600" i="1" dirty="0">
              <a:solidFill>
                <a:srgbClr val="B5DD4D"/>
              </a:solidFill>
              <a:effectLst>
                <a:outerShdw blurRad="101600" dist="63500" dir="2700000" algn="tl" rotWithShape="0">
                  <a:srgbClr val="000000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19343" y="1800253"/>
            <a:ext cx="1003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 Rounded MT Bold"/>
                <a:cs typeface="Arial Rounded MT Bold"/>
              </a:rPr>
              <a:t>LG’06</a:t>
            </a:r>
            <a:endParaRPr lang="en-US" sz="1200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77269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2" descr="compres20050007_1_20090302_156320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3905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25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C"/>
            </a:gs>
            <a:gs pos="50000">
              <a:srgbClr val="372379"/>
            </a:gs>
            <a:gs pos="100000">
              <a:srgbClr val="00003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ChangeArrowheads="1"/>
          </p:cNvSpPr>
          <p:nvPr/>
        </p:nvSpPr>
        <p:spPr bwMode="auto">
          <a:xfrm>
            <a:off x="576263" y="847725"/>
            <a:ext cx="8339137" cy="57435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 Unicode MS" charset="0"/>
              <a:ea typeface="ＭＳ Ｐゴシック" charset="0"/>
            </a:endParaRPr>
          </a:p>
        </p:txBody>
      </p:sp>
      <p:pic>
        <p:nvPicPr>
          <p:cNvPr id="588803" name="Picture 3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2316163" cy="430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88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914400"/>
            <a:ext cx="1943100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graphicFrame>
        <p:nvGraphicFramePr>
          <p:cNvPr id="588806" name="Object 6"/>
          <p:cNvGraphicFramePr>
            <a:graphicFrameLocks noChangeAspect="1"/>
          </p:cNvGraphicFramePr>
          <p:nvPr/>
        </p:nvGraphicFramePr>
        <p:xfrm>
          <a:off x="655638" y="2314575"/>
          <a:ext cx="2170112" cy="178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r:id="rId6" imgW="7351486" imgH="5515429" progId="">
                  <p:embed/>
                </p:oleObj>
              </mc:Choice>
              <mc:Fallback>
                <p:oleObj r:id="rId6" imgW="7351486" imgH="5515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8" y="2314575"/>
                        <a:ext cx="2170112" cy="178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8807" name="Object 7"/>
          <p:cNvGraphicFramePr>
            <a:graphicFrameLocks noChangeAspect="1"/>
          </p:cNvGraphicFramePr>
          <p:nvPr/>
        </p:nvGraphicFramePr>
        <p:xfrm>
          <a:off x="655638" y="928688"/>
          <a:ext cx="2468562" cy="137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r:id="rId8" imgW="6140919" imgH="3388093" progId="">
                  <p:embed/>
                </p:oleObj>
              </mc:Choice>
              <mc:Fallback>
                <p:oleObj r:id="rId8" imgW="6140919" imgH="338809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8" y="928688"/>
                        <a:ext cx="2468562" cy="1373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8808" name="Object 8"/>
          <p:cNvGraphicFramePr>
            <a:graphicFrameLocks noChangeAspect="1"/>
          </p:cNvGraphicFramePr>
          <p:nvPr/>
        </p:nvGraphicFramePr>
        <p:xfrm>
          <a:off x="5027613" y="928688"/>
          <a:ext cx="1906587" cy="1401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r:id="rId10" imgW="4105275" imgH="3352800" progId="">
                  <p:embed/>
                </p:oleObj>
              </mc:Choice>
              <mc:Fallback>
                <p:oleObj r:id="rId10" imgW="4105275" imgH="3352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7613" y="928688"/>
                        <a:ext cx="1906587" cy="1401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8881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3944938"/>
            <a:ext cx="4348162" cy="25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588812" name="Text Box 12"/>
          <p:cNvSpPr txBox="1">
            <a:spLocks noChangeArrowheads="1"/>
          </p:cNvSpPr>
          <p:nvPr/>
        </p:nvSpPr>
        <p:spPr bwMode="auto">
          <a:xfrm>
            <a:off x="130175" y="33338"/>
            <a:ext cx="9013825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The dynamic interior of Earth: many possibilities</a:t>
            </a:r>
          </a:p>
        </p:txBody>
      </p:sp>
      <p:graphicFrame>
        <p:nvGraphicFramePr>
          <p:cNvPr id="588813" name="Object 13"/>
          <p:cNvGraphicFramePr>
            <a:graphicFrameLocks noChangeAspect="1"/>
          </p:cNvGraphicFramePr>
          <p:nvPr/>
        </p:nvGraphicFramePr>
        <p:xfrm>
          <a:off x="2743200" y="2314575"/>
          <a:ext cx="2065338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r:id="rId13" imgW="6372225" imgH="5114925" progId="">
                  <p:embed/>
                </p:oleObj>
              </mc:Choice>
              <mc:Fallback>
                <p:oleObj r:id="rId13" imgW="6372225" imgH="51149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314575"/>
                        <a:ext cx="2065338" cy="162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8814" name="Object 14"/>
          <p:cNvGraphicFramePr>
            <a:graphicFrameLocks noChangeAspect="1"/>
          </p:cNvGraphicFramePr>
          <p:nvPr/>
        </p:nvGraphicFramePr>
        <p:xfrm>
          <a:off x="3048000" y="928688"/>
          <a:ext cx="2057400" cy="1414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r:id="rId15" imgW="7315200" imgH="4235116" progId="">
                  <p:embed/>
                </p:oleObj>
              </mc:Choice>
              <mc:Fallback>
                <p:oleObj r:id="rId15" imgW="7315200" imgH="423511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928688"/>
                        <a:ext cx="2057400" cy="1414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8815" name="Text Box 15"/>
          <p:cNvSpPr txBox="1">
            <a:spLocks noChangeArrowheads="1"/>
          </p:cNvSpPr>
          <p:nvPr/>
        </p:nvSpPr>
        <p:spPr bwMode="auto">
          <a:xfrm>
            <a:off x="114300" y="6569075"/>
            <a:ext cx="7326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[Alberede, Anderson, Davies, Hager, Jellinek, Kellogg, Manga, Tackley, van der Hilst, Wysession, Geo101 books…]</a:t>
            </a:r>
            <a:endParaRPr lang="en-US" sz="12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88816" name="Rectangle 16"/>
          <p:cNvSpPr>
            <a:spLocks noChangeArrowheads="1"/>
          </p:cNvSpPr>
          <p:nvPr/>
        </p:nvSpPr>
        <p:spPr bwMode="auto">
          <a:xfrm>
            <a:off x="0" y="595313"/>
            <a:ext cx="9144000" cy="42862"/>
          </a:xfrm>
          <a:prstGeom prst="rect">
            <a:avLst/>
          </a:prstGeom>
          <a:gradFill rotWithShape="1">
            <a:gsLst>
              <a:gs pos="0">
                <a:srgbClr val="99FFCC">
                  <a:alpha val="36000"/>
                </a:srgbClr>
              </a:gs>
              <a:gs pos="100000">
                <a:srgbClr val="0000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 Unicode MS" charset="0"/>
              <a:ea typeface="ＭＳ Ｐゴシック" charset="0"/>
            </a:endParaRPr>
          </a:p>
        </p:txBody>
      </p:sp>
      <p:pic>
        <p:nvPicPr>
          <p:cNvPr id="588818" name="Picture 18" descr="jelma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0"/>
            <a:ext cx="1912938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8819" name="Picture 19" descr="dla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622675"/>
            <a:ext cx="1914525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8820" name="Picture 20" descr="book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4929188"/>
            <a:ext cx="1897063" cy="15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03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480"/>
            <a:ext cx="8229600" cy="1143000"/>
          </a:xfrm>
        </p:spPr>
        <p:txBody>
          <a:bodyPr/>
          <a:lstStyle/>
          <a:p>
            <a:r>
              <a:rPr lang="en-US" sz="4000" dirty="0" smtClean="0"/>
              <a:t>How clearly do we want to see?</a:t>
            </a:r>
            <a:endParaRPr lang="en-US" sz="4000" dirty="0"/>
          </a:p>
        </p:txBody>
      </p:sp>
      <p:pic>
        <p:nvPicPr>
          <p:cNvPr id="4" name="Picture 3" descr="conv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2124" y="5684621"/>
            <a:ext cx="7829176" cy="829647"/>
          </a:xfrm>
          <a:prstGeom prst="rect">
            <a:avLst/>
          </a:prstGeom>
        </p:spPr>
      </p:pic>
      <p:pic>
        <p:nvPicPr>
          <p:cNvPr id="5" name="Picture 4" descr="conv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2124" y="4557422"/>
            <a:ext cx="7829176" cy="829647"/>
          </a:xfrm>
          <a:prstGeom prst="rect">
            <a:avLst/>
          </a:prstGeom>
        </p:spPr>
      </p:pic>
      <p:pic>
        <p:nvPicPr>
          <p:cNvPr id="6" name="Picture 5" descr="conv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2124" y="3430223"/>
            <a:ext cx="7829176" cy="829647"/>
          </a:xfrm>
          <a:prstGeom prst="rect">
            <a:avLst/>
          </a:prstGeom>
        </p:spPr>
      </p:pic>
      <p:pic>
        <p:nvPicPr>
          <p:cNvPr id="7" name="Picture 6" descr="conv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2124" y="2303024"/>
            <a:ext cx="7829176" cy="829647"/>
          </a:xfrm>
          <a:prstGeom prst="rect">
            <a:avLst/>
          </a:prstGeom>
        </p:spPr>
      </p:pic>
      <p:pic>
        <p:nvPicPr>
          <p:cNvPr id="8" name="Picture 7" descr="conv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2124" y="1175825"/>
            <a:ext cx="7829176" cy="8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90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1059"/>
          </a:xfr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73000">
                <a:prstClr val="white"/>
              </a:gs>
            </a:gsLst>
            <a:lin ang="5520000" scaled="0"/>
            <a:tileRect/>
          </a:gradFill>
        </p:spPr>
        <p:txBody>
          <a:bodyPr/>
          <a:lstStyle/>
          <a:p>
            <a:r>
              <a:rPr lang="en-US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Imaging Targets</a:t>
            </a:r>
            <a:endParaRPr lang="en-US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Depth shells of interest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i="1" dirty="0" smtClean="0">
                <a:solidFill>
                  <a:srgbClr val="FF0000"/>
                </a:solidFill>
                <a:sym typeface="Wingdings"/>
              </a:rPr>
              <a:t> imaging relates to seismic phase types</a:t>
            </a:r>
          </a:p>
        </p:txBody>
      </p:sp>
    </p:spTree>
    <p:extLst>
      <p:ext uri="{BB962C8B-B14F-4D97-AF65-F5344CB8AC3E}">
        <p14:creationId xmlns:p14="http://schemas.microsoft.com/office/powerpoint/2010/main" val="250559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pitchFamily="-112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7_Office Them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pitchFamily="-112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1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ＭＳ 明朝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1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ＭＳ 明朝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1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ＭＳ 明朝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" b="1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ＭＳ 明朝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5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charset="0"/>
            <a:ea typeface="ＭＳ Ｐゴシック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4046</TotalTime>
  <Words>1208</Words>
  <Application>Microsoft Macintosh PowerPoint</Application>
  <PresentationFormat>On-screen Show (4:3)</PresentationFormat>
  <Paragraphs>228</Paragraphs>
  <Slides>42</Slides>
  <Notes>21</Notes>
  <HiddenSlides>0</HiddenSlides>
  <MMClips>3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 Black </vt:lpstr>
      <vt:lpstr>2_Default Design</vt:lpstr>
      <vt:lpstr>4_Default Design</vt:lpstr>
      <vt:lpstr>1_Default Design</vt:lpstr>
      <vt:lpstr>6_Default Design</vt:lpstr>
      <vt:lpstr>1_Office Theme</vt:lpstr>
      <vt:lpstr>Office Theme</vt:lpstr>
      <vt:lpstr>15_Default Design</vt:lpstr>
      <vt:lpstr>14_Default Design</vt:lpstr>
      <vt:lpstr>5_Default Design</vt:lpstr>
      <vt:lpstr>7_Default Design</vt:lpstr>
      <vt:lpstr>7_Office Theme</vt:lpstr>
      <vt:lpstr>2_Office Theme</vt:lpstr>
      <vt:lpstr>Photo Editor Photo</vt:lpstr>
      <vt:lpstr> High resolution imaging of deep Earth structure &amp; dynamics using large seismic arrays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clearly do we want to see?</vt:lpstr>
      <vt:lpstr>Imaging Targets</vt:lpstr>
      <vt:lpstr>PowerPoint Presentation</vt:lpstr>
      <vt:lpstr>PowerPoint Presentation</vt:lpstr>
      <vt:lpstr>Imaging Targets</vt:lpstr>
      <vt:lpstr>PowerPoint Presentation</vt:lpstr>
      <vt:lpstr>Imaging Targets</vt:lpstr>
      <vt:lpstr>PowerPoint Presentation</vt:lpstr>
      <vt:lpstr>Imaging at smallest scales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in context</vt:lpstr>
      <vt:lpstr>PowerPoint Presentation</vt:lpstr>
      <vt:lpstr>PowerPoint Presentation</vt:lpstr>
      <vt:lpstr>PowerPoint Presentation</vt:lpstr>
      <vt:lpstr>PowerPoint Presentation</vt:lpstr>
    </vt:vector>
  </TitlesOfParts>
  <Company>Arizona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observational body wave seismology</dc:title>
  <dc:creator>Edward Garnero</dc:creator>
  <cp:lastModifiedBy>Edward Garnero</cp:lastModifiedBy>
  <cp:revision>190</cp:revision>
  <dcterms:created xsi:type="dcterms:W3CDTF">2012-07-14T18:51:18Z</dcterms:created>
  <dcterms:modified xsi:type="dcterms:W3CDTF">2013-05-16T02:43:47Z</dcterms:modified>
</cp:coreProperties>
</file>