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7"/>
  </p:notesMasterIdLst>
  <p:handoutMasterIdLst>
    <p:handoutMasterId r:id="rId38"/>
  </p:handoutMasterIdLst>
  <p:sldIdLst>
    <p:sldId id="298" r:id="rId2"/>
    <p:sldId id="582" r:id="rId3"/>
    <p:sldId id="728" r:id="rId4"/>
    <p:sldId id="787" r:id="rId5"/>
    <p:sldId id="727" r:id="rId6"/>
    <p:sldId id="739" r:id="rId7"/>
    <p:sldId id="742" r:id="rId8"/>
    <p:sldId id="744" r:id="rId9"/>
    <p:sldId id="743" r:id="rId10"/>
    <p:sldId id="726" r:id="rId11"/>
    <p:sldId id="747" r:id="rId12"/>
    <p:sldId id="776" r:id="rId13"/>
    <p:sldId id="794" r:id="rId14"/>
    <p:sldId id="778" r:id="rId15"/>
    <p:sldId id="780" r:id="rId16"/>
    <p:sldId id="788" r:id="rId17"/>
    <p:sldId id="779" r:id="rId18"/>
    <p:sldId id="748" r:id="rId19"/>
    <p:sldId id="715" r:id="rId20"/>
    <p:sldId id="714" r:id="rId21"/>
    <p:sldId id="713" r:id="rId22"/>
    <p:sldId id="712" r:id="rId23"/>
    <p:sldId id="711" r:id="rId24"/>
    <p:sldId id="709" r:id="rId25"/>
    <p:sldId id="710" r:id="rId26"/>
    <p:sldId id="721" r:id="rId27"/>
    <p:sldId id="750" r:id="rId28"/>
    <p:sldId id="772" r:id="rId29"/>
    <p:sldId id="767" r:id="rId30"/>
    <p:sldId id="734" r:id="rId31"/>
    <p:sldId id="644" r:id="rId32"/>
    <p:sldId id="536" r:id="rId33"/>
    <p:sldId id="784" r:id="rId34"/>
    <p:sldId id="785" r:id="rId35"/>
    <p:sldId id="786" r:id="rId36"/>
  </p:sldIdLst>
  <p:sldSz cx="9144000" cy="6858000" type="screen4x3"/>
  <p:notesSz cx="6858000" cy="9107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rgbClr val="151C77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66FF"/>
    <a:srgbClr val="00FFFF"/>
    <a:srgbClr val="B2B2B2"/>
    <a:srgbClr val="CC00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6169" autoAdjust="0"/>
  </p:normalViewPr>
  <p:slideViewPr>
    <p:cSldViewPr snapToGrid="0">
      <p:cViewPr>
        <p:scale>
          <a:sx n="110" d="100"/>
          <a:sy n="110" d="100"/>
        </p:scale>
        <p:origin x="-132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3938"/>
            <a:ext cx="2971800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43938"/>
            <a:ext cx="2971800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973987-DF8F-4AF8-8987-1D049FA64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5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2950" cy="3414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9100" y="4325938"/>
            <a:ext cx="60198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08" rIns="91420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0741CD-0A10-4058-BDB1-6676C41F3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50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C3B924-DD99-4B1E-8B49-297249DDB384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381000" y="6403975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1027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609600" y="374650"/>
            <a:ext cx="7894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51C7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i="1" dirty="0" smtClean="0">
                <a:solidFill>
                  <a:schemeClr val="tx2"/>
                </a:solidFill>
              </a:rPr>
              <a:t>Air Force Technical Applications Center</a:t>
            </a:r>
          </a:p>
        </p:txBody>
      </p:sp>
      <p:pic>
        <p:nvPicPr>
          <p:cNvPr id="9" name="Picture 1072" descr="2logo-m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5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328613" y="1644650"/>
            <a:ext cx="8486775" cy="1600200"/>
          </a:xfrm>
        </p:spPr>
        <p:txBody>
          <a:bodyPr/>
          <a:lstStyle>
            <a:lvl1pPr>
              <a:defRPr sz="4000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5528" name="Rectangle 103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4521200"/>
            <a:ext cx="4132263" cy="890588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8411-5F62-4E1A-B291-E0EA88FCFB9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9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DFE0-2D14-4BF0-8953-F2DF6F8A1DF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76200"/>
            <a:ext cx="221932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76200"/>
            <a:ext cx="6505575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0B7E-CB38-46FB-A1CF-228E602BB61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304800"/>
            <a:ext cx="6648450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22A5-1A2E-4517-AEF1-D0F4BAA215C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9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84F6-5056-42EC-96A1-77FF3C418F2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7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390650"/>
            <a:ext cx="436245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90650"/>
            <a:ext cx="436245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AA8A-7746-4076-8371-4A0CFD996B0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9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A90E-59E5-4334-BC60-9095FB4A2D4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1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B3443-5E97-4B1B-8D50-A713F1ED52D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7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FB8B-1C76-4FFB-B1EC-6653DC02273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1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90927-6DA7-4D12-B892-B63A396875F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4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99E7-79D8-40E4-9364-7FD216E10F0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F38B78-5D42-4862-8E41-9E7C3C94F74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66850" y="76200"/>
            <a:ext cx="66484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Click to edit Master title style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1352550" y="1117600"/>
            <a:ext cx="741045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390650"/>
            <a:ext cx="88773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  <p:pic>
        <p:nvPicPr>
          <p:cNvPr id="1032" name="Picture 38" descr="2logo-s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6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3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Relationship Id="rId3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3DE42-B1EB-494B-8687-837F53B58907}" type="slidenum">
              <a:rPr lang="en-US" smtClean="0"/>
              <a:pPr>
                <a:defRPr/>
              </a:pPr>
              <a:t>1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075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252413" y="1524000"/>
            <a:ext cx="8662987" cy="1600200"/>
          </a:xfrm>
        </p:spPr>
        <p:txBody>
          <a:bodyPr/>
          <a:lstStyle/>
          <a:p>
            <a:r>
              <a:rPr lang="en-US" dirty="0" smtClean="0"/>
              <a:t>Subspace Based Three-Component Array Processing</a:t>
            </a:r>
          </a:p>
        </p:txBody>
      </p:sp>
      <p:sp>
        <p:nvSpPr>
          <p:cNvPr id="3077" name="Subtitle 2"/>
          <p:cNvSpPr txBox="1">
            <a:spLocks/>
          </p:cNvSpPr>
          <p:nvPr/>
        </p:nvSpPr>
        <p:spPr bwMode="auto">
          <a:xfrm>
            <a:off x="3886200" y="3962400"/>
            <a:ext cx="48768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51C77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Gregory Wagner</a:t>
            </a:r>
          </a:p>
          <a:p>
            <a:pPr algn="r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Nuclear Treaty Monitoring</a:t>
            </a:r>
            <a:endParaRPr lang="en-US" sz="2000" dirty="0">
              <a:solidFill>
                <a:schemeClr val="tx1"/>
              </a:solidFill>
            </a:endParaRPr>
          </a:p>
          <a:p>
            <a:pPr algn="r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Geophysics Division</a:t>
            </a:r>
            <a:endParaRPr lang="en-US" sz="2000" dirty="0">
              <a:solidFill>
                <a:schemeClr val="tx1"/>
              </a:solidFill>
            </a:endParaRPr>
          </a:p>
          <a:p>
            <a:pPr algn="r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15 May 2013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10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50" y="304800"/>
            <a:ext cx="7448550" cy="723900"/>
          </a:xfrm>
        </p:spPr>
        <p:txBody>
          <a:bodyPr/>
          <a:lstStyle/>
          <a:p>
            <a:r>
              <a:rPr lang="en-US" dirty="0" smtClean="0"/>
              <a:t>Signal (+Noise) and Noise Subspaces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885950"/>
            <a:ext cx="5619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11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Subspace Based Single- Component Array Processing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r>
              <a:rPr lang="en-US" dirty="0" smtClean="0"/>
              <a:t>For the single-component array case, several estimates can be easily computed using the basis provided by the principal component decomposition: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2681287"/>
            <a:ext cx="82581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5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12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50" y="304800"/>
            <a:ext cx="7258050" cy="723900"/>
          </a:xfrm>
        </p:spPr>
        <p:txBody>
          <a:bodyPr/>
          <a:lstStyle/>
          <a:p>
            <a:r>
              <a:rPr lang="en-US" dirty="0" smtClean="0"/>
              <a:t>Three-Component Array Processing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r>
              <a:rPr lang="en-US" sz="2000" dirty="0" smtClean="0"/>
              <a:t>For a single-component array, the steering vectors are used to search for spectral peaks in two-dimensional slowness space (</a:t>
            </a:r>
            <a:r>
              <a:rPr lang="en-US" sz="2000" i="1" dirty="0" smtClean="0"/>
              <a:t>sx,sy,</a:t>
            </a:r>
            <a:r>
              <a:rPr lang="en-US" sz="2000" dirty="0" smtClean="0"/>
              <a:t> or azimuth and slowness).</a:t>
            </a:r>
          </a:p>
          <a:p>
            <a:endParaRPr lang="en-US" sz="2000" dirty="0" smtClean="0"/>
          </a:p>
          <a:p>
            <a:r>
              <a:rPr lang="en-US" sz="2000" dirty="0" smtClean="0"/>
              <a:t>For a three-component array, the elements of R (which is now a 3N x 3N matrix) provide information about both the sensor-wise propagation-induced phase delays, and the component-wise amplitude and phase relations for signals that have rectilinear, transverse, or elliptical particle motion.</a:t>
            </a:r>
          </a:p>
          <a:p>
            <a:endParaRPr lang="en-US" sz="2000" dirty="0" smtClean="0"/>
          </a:p>
          <a:p>
            <a:r>
              <a:rPr lang="en-US" sz="2000" dirty="0" smtClean="0"/>
              <a:t>Using a factor analysis type approach to identify the steering/mode vectors in three-component array data is not practical due to the computational burden it implies (a multi-dimensional search over slowness and polarization space), and/or does not make full use of the three-component array data (e.g., computing  independent  </a:t>
            </a:r>
            <a:r>
              <a:rPr lang="en-US" sz="2000" i="1" dirty="0" smtClean="0"/>
              <a:t>fk’</a:t>
            </a:r>
            <a:r>
              <a:rPr lang="en-US" sz="2000" dirty="0" smtClean="0"/>
              <a:t>s</a:t>
            </a:r>
            <a:r>
              <a:rPr lang="en-US" sz="2000" i="1" dirty="0" smtClean="0"/>
              <a:t> </a:t>
            </a:r>
            <a:r>
              <a:rPr lang="en-US" sz="2000" dirty="0" smtClean="0"/>
              <a:t>using vertical, transverse, and radial components).</a:t>
            </a:r>
          </a:p>
        </p:txBody>
      </p:sp>
    </p:spTree>
    <p:extLst>
      <p:ext uri="{BB962C8B-B14F-4D97-AF65-F5344CB8AC3E}">
        <p14:creationId xmlns:p14="http://schemas.microsoft.com/office/powerpoint/2010/main" val="407003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13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49" y="304800"/>
            <a:ext cx="7267575" cy="723900"/>
          </a:xfrm>
        </p:spPr>
        <p:txBody>
          <a:bodyPr/>
          <a:lstStyle/>
          <a:p>
            <a:r>
              <a:rPr lang="en-US" dirty="0" smtClean="0"/>
              <a:t>Three-Component Array Processing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r>
              <a:rPr lang="en-US" sz="2000" dirty="0" smtClean="0"/>
              <a:t>For three-component array data we instead perform a second principal component analysis on the Z,NS,EW components from the subspace projections.</a:t>
            </a:r>
            <a:endParaRPr lang="en-US" sz="2000" dirty="0"/>
          </a:p>
          <a:p>
            <a:r>
              <a:rPr lang="en-US" sz="2000" dirty="0" smtClean="0"/>
              <a:t>For the three-component array case, the 3x3 polarization covariance matrix for the MUSIC (Multiple Signal Classification) estimate is: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062889" y="5253669"/>
            <a:ext cx="5105401" cy="1447800"/>
            <a:chOff x="1338261" y="4391025"/>
            <a:chExt cx="6381751" cy="18097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261" y="5667375"/>
              <a:ext cx="6372225" cy="533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787" y="5029200"/>
              <a:ext cx="6372225" cy="533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261" y="4391025"/>
              <a:ext cx="6372225" cy="5334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95" y="2976518"/>
            <a:ext cx="4410075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32" y="3583046"/>
            <a:ext cx="3823335" cy="1414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5034" y="3983801"/>
            <a:ext cx="9438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3N x 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14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49" y="304800"/>
            <a:ext cx="7267575" cy="723900"/>
          </a:xfrm>
        </p:spPr>
        <p:txBody>
          <a:bodyPr/>
          <a:lstStyle/>
          <a:p>
            <a:r>
              <a:rPr lang="en-US" dirty="0" smtClean="0"/>
              <a:t>Three-Component Array Processing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r>
              <a:rPr lang="en-US" dirty="0" smtClean="0"/>
              <a:t>The magnitude of the multidimensional MUSIC null-spectrum is the inverse of the minimum eigenvalue of  C</a:t>
            </a:r>
            <a:r>
              <a:rPr lang="en-US" baseline="-25000" dirty="0" smtClean="0"/>
              <a:t>MU</a:t>
            </a:r>
            <a:r>
              <a:rPr lang="en-US" dirty="0" smtClean="0"/>
              <a:t>  ( lamda_3 ).</a:t>
            </a:r>
          </a:p>
          <a:p>
            <a:endParaRPr lang="en-US" dirty="0" smtClean="0"/>
          </a:p>
          <a:p>
            <a:r>
              <a:rPr lang="en-US" dirty="0" smtClean="0"/>
              <a:t>The associated eigenvector ( p3(x,x,x) ) is, in general, complex and parameterizes the component-wise amplitude and phase relations (i.e., the signal’s polarization characteristics).  </a:t>
            </a:r>
          </a:p>
          <a:p>
            <a:endParaRPr lang="en-US" dirty="0" smtClean="0"/>
          </a:p>
          <a:p>
            <a:r>
              <a:rPr lang="en-US" dirty="0" smtClean="0"/>
              <a:t>The signal’s wave type can be inferred based on </a:t>
            </a:r>
            <a:r>
              <a:rPr lang="en-US" i="1" dirty="0">
                <a:sym typeface="Symbol"/>
              </a:rPr>
              <a:t>c</a:t>
            </a:r>
            <a:r>
              <a:rPr lang="en-US" dirty="0" smtClean="0"/>
              <a:t>  and the particle motion polarization parameterized by p3(x,x,x</a:t>
            </a:r>
            <a:r>
              <a:rPr lang="en-US" dirty="0"/>
              <a:t>)</a:t>
            </a:r>
            <a:r>
              <a:rPr lang="en-US" dirty="0" smtClean="0"/>
              <a:t>  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4" y="2057398"/>
            <a:ext cx="1390650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7" y="2916666"/>
            <a:ext cx="1419225" cy="352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" y="5591171"/>
            <a:ext cx="14192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15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Three Signal Test Case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168400"/>
            <a:ext cx="8358188" cy="53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5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16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50" y="304800"/>
            <a:ext cx="7286626" cy="723900"/>
          </a:xfrm>
        </p:spPr>
        <p:txBody>
          <a:bodyPr/>
          <a:lstStyle/>
          <a:p>
            <a:r>
              <a:rPr lang="en-US" dirty="0" smtClean="0"/>
              <a:t>Eigenvalues for Three Signal Test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1168116"/>
            <a:ext cx="8044434" cy="5335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8750" y="6147247"/>
            <a:ext cx="544311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“Diagonal  loading” (~spatial pre-whitening) of the covariance matrix is typically mentioned in discussions about robust adaptive processing. 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9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17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50" y="304800"/>
            <a:ext cx="7315200" cy="723900"/>
          </a:xfrm>
        </p:spPr>
        <p:txBody>
          <a:bodyPr/>
          <a:lstStyle/>
          <a:p>
            <a:r>
              <a:rPr lang="en-US" dirty="0" smtClean="0"/>
              <a:t> Three-Component Array Processing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/>
          <a:stretch/>
        </p:blipFill>
        <p:spPr>
          <a:xfrm>
            <a:off x="784885" y="1152524"/>
            <a:ext cx="7745254" cy="54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18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49" y="304800"/>
            <a:ext cx="7677151" cy="723900"/>
          </a:xfrm>
        </p:spPr>
        <p:txBody>
          <a:bodyPr/>
          <a:lstStyle/>
          <a:p>
            <a:r>
              <a:rPr lang="en-US" dirty="0" smtClean="0"/>
              <a:t>Orthogonal Complement Null Steering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38375" y="1214436"/>
            <a:ext cx="5023485" cy="5538789"/>
            <a:chOff x="1790700" y="1214436"/>
            <a:chExt cx="5023485" cy="55387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1214436"/>
              <a:ext cx="4998720" cy="28879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225" y="3857625"/>
              <a:ext cx="5013960" cy="289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95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19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First Eigenvector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1188"/>
            <a:ext cx="8236458" cy="533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6414793"/>
            <a:ext cx="274320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Arrays play a crucial role in AFTAC’s nuclear treaty monitoring mission.  The benefits of array data include:</a:t>
            </a:r>
          </a:p>
          <a:p>
            <a:pPr lvl="1"/>
            <a:r>
              <a:rPr lang="en-US" dirty="0" smtClean="0"/>
              <a:t>The ability to increase signal-to-noise ratios helps lower detection thresholds.</a:t>
            </a:r>
          </a:p>
          <a:p>
            <a:pPr lvl="1"/>
            <a:r>
              <a:rPr lang="en-US" dirty="0" smtClean="0"/>
              <a:t>The ability </a:t>
            </a:r>
            <a:r>
              <a:rPr lang="en-US" dirty="0" smtClean="0"/>
              <a:t>to characterize </a:t>
            </a:r>
            <a:r>
              <a:rPr lang="en-US" dirty="0" smtClean="0"/>
              <a:t>the </a:t>
            </a:r>
            <a:r>
              <a:rPr lang="en-US" dirty="0" err="1" smtClean="0"/>
              <a:t>wavefield</a:t>
            </a:r>
            <a:r>
              <a:rPr lang="en-US" dirty="0" smtClean="0"/>
              <a:t> in terms of frequency, azimuth, slowness, and </a:t>
            </a:r>
            <a:r>
              <a:rPr lang="en-US" smtClean="0"/>
              <a:t>polarization characteristics </a:t>
            </a:r>
            <a:r>
              <a:rPr lang="en-US" dirty="0" smtClean="0"/>
              <a:t>helps improve phase identification and, in turn, network processing (the Global Association algorithm uses time, azimuth, slowness, and polarization information in network processing).</a:t>
            </a:r>
          </a:p>
          <a:p>
            <a:pPr lvl="1"/>
            <a:r>
              <a:rPr lang="en-US" dirty="0" smtClean="0"/>
              <a:t>The ability to use multi-channel matched filters helps improve identification and classification.</a:t>
            </a:r>
          </a:p>
          <a:p>
            <a:pPr lvl="1"/>
            <a:r>
              <a:rPr lang="en-US" dirty="0" smtClean="0"/>
              <a:t>Three-component arrays play an important role in local/regional monitoring because of the relatively shallow incidence angles of local/regional phases.</a:t>
            </a:r>
          </a:p>
        </p:txBody>
      </p:sp>
    </p:spTree>
    <p:extLst>
      <p:ext uri="{BB962C8B-B14F-4D97-AF65-F5344CB8AC3E}">
        <p14:creationId xmlns:p14="http://schemas.microsoft.com/office/powerpoint/2010/main" val="212085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20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Second Eigenvector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71327"/>
            <a:ext cx="8181594" cy="53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21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Third Eigenvector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166844"/>
            <a:ext cx="8174736" cy="53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22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First Eigenvector (again)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72138"/>
            <a:ext cx="8236458" cy="53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23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49" y="304800"/>
            <a:ext cx="7324725" cy="723900"/>
          </a:xfrm>
        </p:spPr>
        <p:txBody>
          <a:bodyPr/>
          <a:lstStyle/>
          <a:p>
            <a:r>
              <a:rPr lang="en-US" dirty="0" smtClean="0"/>
              <a:t> Eigenvectors 1+2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173480"/>
            <a:ext cx="8229600" cy="53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24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Eigenvectors 1+2+3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184049"/>
            <a:ext cx="8195310" cy="528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25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Eigenvectors 1+2+3+4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169243"/>
            <a:ext cx="8181594" cy="53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1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26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Eigenvectors 1,2,3,4,5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181869"/>
            <a:ext cx="8147304" cy="52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27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514475" y="295275"/>
            <a:ext cx="6648450" cy="723900"/>
          </a:xfrm>
        </p:spPr>
        <p:txBody>
          <a:bodyPr/>
          <a:lstStyle/>
          <a:p>
            <a:r>
              <a:rPr lang="en-US" dirty="0" smtClean="0"/>
              <a:t> SPITS  2010-10-11 ~22:45  BTR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40996" y="1352550"/>
            <a:ext cx="4217194" cy="5186363"/>
            <a:chOff x="2440996" y="1200151"/>
            <a:chExt cx="4217194" cy="5186363"/>
          </a:xfrm>
        </p:grpSpPr>
        <p:grpSp>
          <p:nvGrpSpPr>
            <p:cNvPr id="4" name="Group 3"/>
            <p:cNvGrpSpPr/>
            <p:nvPr/>
          </p:nvGrpSpPr>
          <p:grpSpPr>
            <a:xfrm>
              <a:off x="2440996" y="1200151"/>
              <a:ext cx="4217194" cy="5186363"/>
              <a:chOff x="4688896" y="1200151"/>
              <a:chExt cx="4217194" cy="51863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8896" y="1200151"/>
                <a:ext cx="4217194" cy="5186363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86350" y="2599746"/>
                <a:ext cx="51435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MU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816043" y="4376768"/>
              <a:ext cx="87556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s</a:t>
              </a:r>
              <a:r>
                <a:rPr lang="en-US" sz="1000" dirty="0" smtClean="0">
                  <a:solidFill>
                    <a:schemeClr val="tx1"/>
                  </a:solidFill>
                </a:rPr>
                <a:t>eaz ~ 76.1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d</a:t>
              </a:r>
              <a:r>
                <a:rPr lang="en-US" sz="1000" dirty="0" smtClean="0">
                  <a:solidFill>
                    <a:schemeClr val="tx1"/>
                  </a:solidFill>
                </a:rPr>
                <a:t>elta ~ 10.5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05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28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SPITS  2009-11-11 ~04:15  BTR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10785" y="1351658"/>
            <a:ext cx="4217194" cy="5196840"/>
            <a:chOff x="2398994" y="1246883"/>
            <a:chExt cx="4217194" cy="5196840"/>
          </a:xfrm>
        </p:grpSpPr>
        <p:grpSp>
          <p:nvGrpSpPr>
            <p:cNvPr id="3" name="Group 2"/>
            <p:cNvGrpSpPr/>
            <p:nvPr/>
          </p:nvGrpSpPr>
          <p:grpSpPr>
            <a:xfrm>
              <a:off x="2398994" y="1246883"/>
              <a:ext cx="4217194" cy="5196840"/>
              <a:chOff x="2875244" y="1170683"/>
              <a:chExt cx="4217194" cy="519684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5244" y="1170683"/>
                <a:ext cx="4217194" cy="519684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248025" y="2580696"/>
                <a:ext cx="47625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MU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781669" y="4433918"/>
              <a:ext cx="87556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s</a:t>
              </a:r>
              <a:r>
                <a:rPr lang="en-US" sz="1000" dirty="0" smtClean="0">
                  <a:solidFill>
                    <a:schemeClr val="tx1"/>
                  </a:solidFill>
                </a:rPr>
                <a:t>eaz ~ 113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d</a:t>
              </a:r>
              <a:r>
                <a:rPr lang="en-US" sz="1000" dirty="0" smtClean="0">
                  <a:solidFill>
                    <a:schemeClr val="tx1"/>
                  </a:solidFill>
                </a:rPr>
                <a:t>elta ~ 10.6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40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29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SPITS  2006-10-06 ~10:35  BTR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09678" y="1352549"/>
            <a:ext cx="4185761" cy="5107781"/>
            <a:chOff x="2562078" y="1181101"/>
            <a:chExt cx="4185761" cy="5107781"/>
          </a:xfrm>
        </p:grpSpPr>
        <p:grpSp>
          <p:nvGrpSpPr>
            <p:cNvPr id="8" name="Group 7"/>
            <p:cNvGrpSpPr/>
            <p:nvPr/>
          </p:nvGrpSpPr>
          <p:grpSpPr>
            <a:xfrm>
              <a:off x="2562078" y="1181101"/>
              <a:ext cx="4185761" cy="5107781"/>
              <a:chOff x="2562078" y="1181101"/>
              <a:chExt cx="4185761" cy="510778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078" y="1181101"/>
                <a:ext cx="4185761" cy="510778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943225" y="2514021"/>
                <a:ext cx="476250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MU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943225" y="4281518"/>
              <a:ext cx="81785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s</a:t>
              </a:r>
              <a:r>
                <a:rPr lang="en-US" sz="1000" dirty="0" smtClean="0">
                  <a:solidFill>
                    <a:schemeClr val="tx1"/>
                  </a:solidFill>
                </a:rPr>
                <a:t>eaz ~ 310</a:t>
              </a:r>
            </a:p>
            <a:p>
              <a:r>
                <a:rPr lang="en-US" sz="1000" dirty="0">
                  <a:solidFill>
                    <a:schemeClr val="tx1"/>
                  </a:solidFill>
                </a:rPr>
                <a:t>d</a:t>
              </a:r>
              <a:r>
                <a:rPr lang="en-US" sz="1000" dirty="0" smtClean="0">
                  <a:solidFill>
                    <a:schemeClr val="tx1"/>
                  </a:solidFill>
                </a:rPr>
                <a:t>elta ~ 3.8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31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3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Time Domain Beam Forming: </a:t>
            </a:r>
            <a:br>
              <a:rPr lang="en-US" dirty="0" smtClean="0"/>
            </a:br>
            <a:r>
              <a:rPr lang="en-US" dirty="0" smtClean="0"/>
              <a:t>Delay and Sum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8" y="1219201"/>
            <a:ext cx="4290536" cy="5285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48" y="1843086"/>
            <a:ext cx="2390775" cy="428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3433287"/>
            <a:ext cx="2276475" cy="428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48" y="5067300"/>
            <a:ext cx="2400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30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50" y="304800"/>
            <a:ext cx="7334250" cy="723900"/>
          </a:xfrm>
        </p:spPr>
        <p:txBody>
          <a:bodyPr/>
          <a:lstStyle/>
          <a:p>
            <a:r>
              <a:rPr lang="en-US" dirty="0" smtClean="0"/>
              <a:t>Subspace Processing Procedure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r>
              <a:rPr lang="en-US" sz="1600" dirty="0" smtClean="0"/>
              <a:t>Window data and FFT (</a:t>
            </a:r>
            <a:r>
              <a:rPr lang="en-US" sz="1600" i="1" dirty="0" err="1" smtClean="0"/>
              <a:t>fftw.org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Compute covariance matrix (or correlation matrix for 1C case).</a:t>
            </a:r>
          </a:p>
          <a:p>
            <a:r>
              <a:rPr lang="en-US" sz="1600" dirty="0" smtClean="0"/>
              <a:t>Compute eigenvalues and eigenvectors.</a:t>
            </a:r>
          </a:p>
          <a:p>
            <a:pPr lvl="1"/>
            <a:r>
              <a:rPr lang="en-US" sz="1600" dirty="0" smtClean="0"/>
              <a:t>For the detection only case, compute just the principal component eigenvalue for use as a detection statistic (</a:t>
            </a:r>
            <a:r>
              <a:rPr lang="en-US" sz="1600" dirty="0" err="1" smtClean="0"/>
              <a:t>netlib.org</a:t>
            </a:r>
            <a:r>
              <a:rPr lang="en-US" sz="1600" dirty="0" smtClean="0"/>
              <a:t>/</a:t>
            </a:r>
            <a:r>
              <a:rPr lang="en-US" sz="1600" dirty="0" err="1" smtClean="0"/>
              <a:t>lapack</a:t>
            </a:r>
            <a:r>
              <a:rPr lang="en-US" sz="1600" dirty="0" smtClean="0"/>
              <a:t> </a:t>
            </a:r>
            <a:r>
              <a:rPr lang="en-US" sz="1600" i="1" dirty="0" smtClean="0"/>
              <a:t>zhpevx() </a:t>
            </a:r>
            <a:r>
              <a:rPr lang="en-US" sz="1600" dirty="0" smtClean="0"/>
              <a:t>option).</a:t>
            </a:r>
          </a:p>
          <a:p>
            <a:r>
              <a:rPr lang="en-US" sz="1600" dirty="0" smtClean="0"/>
              <a:t>Estimate the dimension of the signal subspace.</a:t>
            </a:r>
          </a:p>
          <a:p>
            <a:r>
              <a:rPr lang="en-US" sz="1600" dirty="0" smtClean="0"/>
              <a:t>Project steering/mode vectors onto subspace(s) defined by the eigenvectors.</a:t>
            </a:r>
          </a:p>
          <a:p>
            <a:pPr lvl="1"/>
            <a:r>
              <a:rPr lang="en-US" sz="1600" dirty="0" smtClean="0"/>
              <a:t>For the 1C case, several different estimates can be easily computed using the basis defined by the eigenvectors (BF, BF</a:t>
            </a:r>
            <a:r>
              <a:rPr lang="en-US" sz="1200" dirty="0" smtClean="0"/>
              <a:t>ss</a:t>
            </a:r>
            <a:r>
              <a:rPr lang="en-US" sz="1600" dirty="0" smtClean="0"/>
              <a:t>, MV, MU, EMV).</a:t>
            </a:r>
          </a:p>
          <a:p>
            <a:r>
              <a:rPr lang="en-US" sz="1600" dirty="0" smtClean="0"/>
              <a:t>For the three-component case, use the orthogonal Z, NS, EW subspaces to compute a 3x3 polarization covariance matrix (no diagonal loading!).</a:t>
            </a:r>
          </a:p>
          <a:p>
            <a:r>
              <a:rPr lang="en-US" sz="1600" dirty="0" smtClean="0"/>
              <a:t>Compute the eigenvalues and eigenvectors for the 3x3 polarization matrix.</a:t>
            </a:r>
          </a:p>
          <a:p>
            <a:r>
              <a:rPr lang="en-US" sz="1600" dirty="0" smtClean="0"/>
              <a:t>For </a:t>
            </a:r>
            <a:r>
              <a:rPr lang="en-US" sz="1600" dirty="0"/>
              <a:t>null-steering options like MU and EV, use </a:t>
            </a:r>
            <a:r>
              <a:rPr lang="en-US" sz="1600" dirty="0" smtClean="0"/>
              <a:t>1/(minimum eigenvalue) and its associated eigenvector.</a:t>
            </a:r>
            <a:endParaRPr lang="en-US" sz="1600" dirty="0"/>
          </a:p>
          <a:p>
            <a:r>
              <a:rPr lang="en-US" sz="1600" dirty="0" smtClean="0"/>
              <a:t>For standard BF, use the maximum eigenvalue and its associated eigenvector.</a:t>
            </a:r>
          </a:p>
          <a:p>
            <a:r>
              <a:rPr lang="en-US" sz="1600" dirty="0" smtClean="0"/>
              <a:t>For </a:t>
            </a:r>
            <a:r>
              <a:rPr lang="en-US" sz="1600" dirty="0"/>
              <a:t>the three-component case, </a:t>
            </a:r>
            <a:r>
              <a:rPr lang="en-US" sz="1600" dirty="0" smtClean="0"/>
              <a:t>this </a:t>
            </a:r>
            <a:r>
              <a:rPr lang="en-US" sz="1600" dirty="0"/>
              <a:t>analysis procedures entails a succession of </a:t>
            </a:r>
            <a:r>
              <a:rPr lang="en-US" sz="1600" dirty="0" smtClean="0"/>
              <a:t>PCA </a:t>
            </a:r>
            <a:r>
              <a:rPr lang="en-US" sz="1600" dirty="0"/>
              <a:t>followed by </a:t>
            </a:r>
            <a:r>
              <a:rPr lang="en-US" sz="1600" dirty="0" smtClean="0"/>
              <a:t>FA </a:t>
            </a:r>
            <a:r>
              <a:rPr lang="en-US" sz="1600" dirty="0"/>
              <a:t>followed by </a:t>
            </a:r>
            <a:r>
              <a:rPr lang="en-US" sz="1600" dirty="0" smtClean="0"/>
              <a:t>PCA.</a:t>
            </a: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672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31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Summary</a:t>
            </a:r>
            <a:endParaRPr lang="en-US" dirty="0" smtClean="0"/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52400" y="1209675"/>
            <a:ext cx="8877300" cy="5334000"/>
          </a:xfrm>
        </p:spPr>
        <p:txBody>
          <a:bodyPr/>
          <a:lstStyle/>
          <a:p>
            <a:r>
              <a:rPr lang="en-US" sz="2000" dirty="0" smtClean="0"/>
              <a:t>Subspace based processing provides a convenient approach for processing single-component and three-component array data.</a:t>
            </a:r>
          </a:p>
          <a:p>
            <a:r>
              <a:rPr lang="en-US" sz="2000" dirty="0" smtClean="0"/>
              <a:t>Subspace based processing provides a framework that makes it easy to compute both conventional (BF), and several different adaptive and high-resolution estimates (MV, EMV, MUSIC).</a:t>
            </a:r>
          </a:p>
          <a:p>
            <a:r>
              <a:rPr lang="en-US" sz="2000" dirty="0" smtClean="0"/>
              <a:t>The three-component array processing approach presented in this briefing uses all 3N channels simultaneously.  This approach is preferable to approaches that treat three-component array data as three separate single-component arrays (vertical,  radial,  and transverse components).</a:t>
            </a:r>
          </a:p>
          <a:p>
            <a:r>
              <a:rPr lang="en-US" sz="2000" dirty="0" smtClean="0"/>
              <a:t>The largest/principal eigenvalue of the sample covariance matrix provides a simple </a:t>
            </a:r>
            <a:r>
              <a:rPr lang="en-US" sz="2000" dirty="0"/>
              <a:t>and easily computed detection statistic for any type of multi-channel data; 3C stations, 1C arrays (seismic or infrasonic, covariance or correlation matrix), 3C </a:t>
            </a:r>
            <a:r>
              <a:rPr lang="en-US" sz="2000" dirty="0" smtClean="0"/>
              <a:t>arrays.  L1 can also be used to compute multi-channel spectrograms.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5446955"/>
            <a:ext cx="262890" cy="2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2378C-8A4D-4A7A-8699-973F368EF765}" type="slidenum">
              <a:rPr lang="en-US" smtClean="0"/>
              <a:pPr>
                <a:defRPr/>
              </a:pPr>
              <a:t>32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8131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Questions?</a:t>
            </a:r>
          </a:p>
        </p:txBody>
      </p:sp>
      <p:sp>
        <p:nvSpPr>
          <p:cNvPr id="48132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2626242" y="2573080"/>
            <a:ext cx="3795823" cy="156298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 </a:t>
            </a:r>
            <a:r>
              <a:rPr lang="en-US" sz="9600" dirty="0" smtClean="0"/>
              <a:t>END</a:t>
            </a:r>
            <a:endParaRPr lang="en-US" sz="9600" dirty="0"/>
          </a:p>
          <a:p>
            <a:pPr marL="0" indent="0" algn="ctr">
              <a:buFont typeface="Wingdings" pitchFamily="2" charset="2"/>
              <a:buNone/>
            </a:pPr>
            <a:endParaRPr lang="en-US" sz="40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en-US" sz="4000" dirty="0" smtClean="0"/>
              <a:t>				</a:t>
            </a:r>
            <a:endParaRPr 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3467640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2378C-8A4D-4A7A-8699-973F368EF765}" type="slidenum">
              <a:rPr lang="en-US" smtClean="0"/>
              <a:pPr>
                <a:defRPr/>
              </a:pPr>
              <a:t>33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8131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3D Rotation of a P Wave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38275"/>
            <a:ext cx="8153400" cy="4533900"/>
          </a:xfrm>
        </p:spPr>
      </p:pic>
    </p:spTree>
    <p:extLst>
      <p:ext uri="{BB962C8B-B14F-4D97-AF65-F5344CB8AC3E}">
        <p14:creationId xmlns:p14="http://schemas.microsoft.com/office/powerpoint/2010/main" val="2732171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2378C-8A4D-4A7A-8699-973F368EF765}" type="slidenum">
              <a:rPr lang="en-US" smtClean="0"/>
              <a:pPr>
                <a:defRPr/>
              </a:pPr>
              <a:t>34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8131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3D Rotation of a P Wave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428750"/>
            <a:ext cx="7839075" cy="4533900"/>
          </a:xfrm>
        </p:spPr>
      </p:pic>
    </p:spTree>
    <p:extLst>
      <p:ext uri="{BB962C8B-B14F-4D97-AF65-F5344CB8AC3E}">
        <p14:creationId xmlns:p14="http://schemas.microsoft.com/office/powerpoint/2010/main" val="3459400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2378C-8A4D-4A7A-8699-973F368EF765}" type="slidenum">
              <a:rPr lang="en-US" smtClean="0"/>
              <a:pPr>
                <a:defRPr/>
              </a:pPr>
              <a:t>35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8131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3D Rotation of a P Wave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633537"/>
            <a:ext cx="8458200" cy="4352925"/>
          </a:xfrm>
        </p:spPr>
      </p:pic>
    </p:spTree>
    <p:extLst>
      <p:ext uri="{BB962C8B-B14F-4D97-AF65-F5344CB8AC3E}">
        <p14:creationId xmlns:p14="http://schemas.microsoft.com/office/powerpoint/2010/main" val="326920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4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Frequency Domain Beam Forming:  Shift Theorem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3" y="1219201"/>
            <a:ext cx="4290536" cy="5285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6" y="1838325"/>
            <a:ext cx="3471863" cy="42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6" y="3443051"/>
            <a:ext cx="3367088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5072062"/>
            <a:ext cx="3481388" cy="4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3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5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49" y="304800"/>
            <a:ext cx="7267575" cy="723900"/>
          </a:xfrm>
        </p:spPr>
        <p:txBody>
          <a:bodyPr/>
          <a:lstStyle/>
          <a:p>
            <a:r>
              <a:rPr lang="en-US" dirty="0" smtClean="0"/>
              <a:t> Single-Component Array Frequency Domain Data Vector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frequency domain </a:t>
            </a:r>
            <a:r>
              <a:rPr lang="en-US" i="1" dirty="0" smtClean="0"/>
              <a:t>fk</a:t>
            </a:r>
            <a:r>
              <a:rPr lang="en-US" dirty="0" smtClean="0"/>
              <a:t> analysis, “steering vectors” are used to search for maxima in x,y slowness space and in so doing identify the azimuth and slowness of coherent signals (~</a:t>
            </a:r>
            <a:r>
              <a:rPr lang="en-US" dirty="0"/>
              <a:t>F</a:t>
            </a:r>
            <a:r>
              <a:rPr lang="en-US" dirty="0" smtClean="0"/>
              <a:t>actor </a:t>
            </a:r>
            <a:r>
              <a:rPr lang="en-US" dirty="0"/>
              <a:t>A</a:t>
            </a:r>
            <a:r>
              <a:rPr lang="en-US" dirty="0" smtClean="0"/>
              <a:t>nalysis (FA)).  Steering vectors ( e(w) ) have the same form as the a(w); they parameterize the pair-wise propagation-induced phase delays </a:t>
            </a:r>
            <a:r>
              <a:rPr lang="en-US" smtClean="0"/>
              <a:t>for a signal </a:t>
            </a:r>
            <a:r>
              <a:rPr lang="en-US" dirty="0" smtClean="0"/>
              <a:t>with an assumed azimuth and slowness (or </a:t>
            </a:r>
            <a:r>
              <a:rPr lang="en-US" i="1" dirty="0" smtClean="0"/>
              <a:t>s</a:t>
            </a:r>
            <a:r>
              <a:rPr lang="en-US" sz="1800" i="1" dirty="0" smtClean="0"/>
              <a:t>x</a:t>
            </a:r>
            <a:r>
              <a:rPr lang="en-US" i="1" dirty="0" smtClean="0"/>
              <a:t>,s</a:t>
            </a:r>
            <a:r>
              <a:rPr lang="en-US" sz="1800" i="1" dirty="0" smtClean="0"/>
              <a:t>y</a:t>
            </a:r>
            <a:r>
              <a:rPr lang="en-US" dirty="0" smtClean="0"/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690687"/>
            <a:ext cx="6134100" cy="1400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37" y="4953001"/>
            <a:ext cx="633413" cy="35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680" y="4591051"/>
            <a:ext cx="6286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6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Beam and Beam Power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r>
              <a:rPr lang="en-US" dirty="0" smtClean="0"/>
              <a:t>Using the steering vectors, the beam is given by: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beam power is given by: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R, the covariance matrix, is: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938337"/>
            <a:ext cx="7848600" cy="39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167062"/>
            <a:ext cx="8115300" cy="1838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5910262"/>
            <a:ext cx="30003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2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7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Sample Covariance Matrix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r>
              <a:rPr lang="en-US" dirty="0" smtClean="0"/>
              <a:t>For the single signal, no noise case, the correlation/ covariance  matrix is a rank-one matrix: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propagation induced phase delays are embedded in the covariance matrix.  The columns of R are simply the pair-wise propagation induced phase delays with respect to a different reference sensor.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2224087"/>
            <a:ext cx="3000375" cy="39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/>
          <a:stretch/>
        </p:blipFill>
        <p:spPr>
          <a:xfrm>
            <a:off x="542925" y="3090862"/>
            <a:ext cx="75247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5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8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>
          <a:xfrm>
            <a:off x="1466849" y="304800"/>
            <a:ext cx="7677151" cy="723900"/>
          </a:xfrm>
        </p:spPr>
        <p:txBody>
          <a:bodyPr/>
          <a:lstStyle/>
          <a:p>
            <a:r>
              <a:rPr lang="en-US" dirty="0" smtClean="0"/>
              <a:t>Principal Component Analysis (PCA)</a:t>
            </a:r>
          </a:p>
        </p:txBody>
      </p:sp>
      <p:sp>
        <p:nvSpPr>
          <p:cNvPr id="4100" name="Rectangle 1035"/>
          <p:cNvSpPr>
            <a:spLocks noGrp="1" noChangeArrowheads="1"/>
          </p:cNvSpPr>
          <p:nvPr>
            <p:ph type="body" idx="1"/>
          </p:nvPr>
        </p:nvSpPr>
        <p:spPr>
          <a:xfrm>
            <a:off x="114300" y="1219200"/>
            <a:ext cx="8877300" cy="5334000"/>
          </a:xfrm>
        </p:spPr>
        <p:txBody>
          <a:bodyPr/>
          <a:lstStyle/>
          <a:p>
            <a:r>
              <a:rPr lang="en-US" dirty="0" smtClean="0"/>
              <a:t>For the single signal case, the vector containing the propagation induced phase shifts can be obtained by performing a principal component decomposition of R: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eigenvector associated with the largest eigenvalue is essentially an empirical steering vector for the observed signal.</a:t>
            </a:r>
          </a:p>
          <a:p>
            <a:r>
              <a:rPr lang="en-US" dirty="0" smtClean="0"/>
              <a:t>For the single signal case, </a:t>
            </a:r>
            <a:r>
              <a:rPr lang="en-US" dirty="0"/>
              <a:t>t</a:t>
            </a:r>
            <a:r>
              <a:rPr lang="en-US" dirty="0" smtClean="0"/>
              <a:t>he principal component eigenvector spans a one dimensional “signal subspace”.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2" y="2414587"/>
            <a:ext cx="4467225" cy="8858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43087" y="5586412"/>
            <a:ext cx="6053137" cy="828675"/>
            <a:chOff x="1633537" y="5462587"/>
            <a:chExt cx="6053137" cy="828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37" y="5462587"/>
              <a:ext cx="2371725" cy="8286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199" y="5724524"/>
              <a:ext cx="2657475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86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52644-E623-45ED-9ACF-1857D07CDD93}" type="slidenum">
              <a:rPr lang="en-US" smtClean="0"/>
              <a:pPr>
                <a:defRPr/>
              </a:pPr>
              <a:t>9</a:t>
            </a:fld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099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Multiple Signals Plus Noise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462087"/>
            <a:ext cx="8039100" cy="3876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5838825"/>
            <a:ext cx="2857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ssified_aftac_template">
  <a:themeElements>
    <a:clrScheme name="">
      <a:dk1>
        <a:srgbClr val="000000"/>
      </a:dk1>
      <a:lt1>
        <a:srgbClr val="FFFFFF"/>
      </a:lt1>
      <a:dk2>
        <a:srgbClr val="151C77"/>
      </a:dk2>
      <a:lt2>
        <a:srgbClr val="B2B2B2"/>
      </a:lt2>
      <a:accent1>
        <a:srgbClr val="FFFF00"/>
      </a:accent1>
      <a:accent2>
        <a:srgbClr val="00CC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B900"/>
      </a:accent6>
      <a:hlink>
        <a:srgbClr val="0000FF"/>
      </a:hlink>
      <a:folHlink>
        <a:srgbClr val="FF0000"/>
      </a:folHlink>
    </a:clrScheme>
    <a:fontScheme name="classified_afta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151C77"/>
          </a:buClr>
          <a:buSzPct val="80000"/>
          <a:buFont typeface="Wingdings" pitchFamily="2" charset="2"/>
          <a:buChar char="n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151C7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151C77"/>
          </a:buClr>
          <a:buSzPct val="80000"/>
          <a:buFont typeface="Wingdings" pitchFamily="2" charset="2"/>
          <a:buChar char="n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151C7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sified_aftac_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ified_aftac_template 2">
        <a:dk1>
          <a:srgbClr val="000000"/>
        </a:dk1>
        <a:lt1>
          <a:srgbClr val="FFFFFF"/>
        </a:lt1>
        <a:dk2>
          <a:srgbClr val="151C77"/>
        </a:dk2>
        <a:lt2>
          <a:srgbClr val="808080"/>
        </a:lt2>
        <a:accent1>
          <a:srgbClr val="FF99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73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ified_aftac_template 3">
        <a:dk1>
          <a:srgbClr val="000000"/>
        </a:dk1>
        <a:lt1>
          <a:srgbClr val="FFFFFF"/>
        </a:lt1>
        <a:dk2>
          <a:srgbClr val="151C77"/>
        </a:dk2>
        <a:lt2>
          <a:srgbClr val="808080"/>
        </a:lt2>
        <a:accent1>
          <a:srgbClr val="FFFF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0073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ified_aftac_template 4">
        <a:dk1>
          <a:srgbClr val="000000"/>
        </a:dk1>
        <a:lt1>
          <a:srgbClr val="FFFFFF"/>
        </a:lt1>
        <a:dk2>
          <a:srgbClr val="151C77"/>
        </a:dk2>
        <a:lt2>
          <a:srgbClr val="808080"/>
        </a:lt2>
        <a:accent1>
          <a:srgbClr val="FFFF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0073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29875</TotalTime>
  <Words>1350</Words>
  <Application>Microsoft Macintosh PowerPoint</Application>
  <PresentationFormat>On-screen Show (4:3)</PresentationFormat>
  <Paragraphs>155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classified_aftac_template</vt:lpstr>
      <vt:lpstr>Subspace Based Three-Component Array Processing</vt:lpstr>
      <vt:lpstr>Introduction</vt:lpstr>
      <vt:lpstr> Time Domain Beam Forming:  Delay and Sum</vt:lpstr>
      <vt:lpstr> Frequency Domain Beam Forming:  Shift Theorem</vt:lpstr>
      <vt:lpstr> Single-Component Array Frequency Domain Data Vector</vt:lpstr>
      <vt:lpstr> Beam and Beam Power</vt:lpstr>
      <vt:lpstr> Sample Covariance Matrix</vt:lpstr>
      <vt:lpstr>Principal Component Analysis (PCA)</vt:lpstr>
      <vt:lpstr> Multiple Signals Plus Noise</vt:lpstr>
      <vt:lpstr>Signal (+Noise) and Noise Subspaces</vt:lpstr>
      <vt:lpstr>Subspace Based Single- Component Array Processing</vt:lpstr>
      <vt:lpstr>Three-Component Array Processing</vt:lpstr>
      <vt:lpstr>Three-Component Array Processing</vt:lpstr>
      <vt:lpstr>Three-Component Array Processing</vt:lpstr>
      <vt:lpstr> Three Signal Test Case</vt:lpstr>
      <vt:lpstr>Eigenvalues for Three Signal Test</vt:lpstr>
      <vt:lpstr> Three-Component Array Processing</vt:lpstr>
      <vt:lpstr>Orthogonal Complement Null Steering</vt:lpstr>
      <vt:lpstr> First Eigenvector</vt:lpstr>
      <vt:lpstr> Second Eigenvector</vt:lpstr>
      <vt:lpstr> Third Eigenvector</vt:lpstr>
      <vt:lpstr> First Eigenvector (again)</vt:lpstr>
      <vt:lpstr> Eigenvectors 1+2</vt:lpstr>
      <vt:lpstr> Eigenvectors 1+2+3</vt:lpstr>
      <vt:lpstr> Eigenvectors 1+2+3+4</vt:lpstr>
      <vt:lpstr> Eigenvectors 1,2,3,4,5</vt:lpstr>
      <vt:lpstr> SPITS  2010-10-11 ~22:45  BTR</vt:lpstr>
      <vt:lpstr> SPITS  2009-11-11 ~04:15  BTR </vt:lpstr>
      <vt:lpstr>SPITS  2006-10-06 ~10:35  BTR</vt:lpstr>
      <vt:lpstr>Subspace Processing Procedure</vt:lpstr>
      <vt:lpstr> Summary</vt:lpstr>
      <vt:lpstr> Questions?</vt:lpstr>
      <vt:lpstr> 3D Rotation of a P Wave</vt:lpstr>
      <vt:lpstr> 3D Rotation of a P Wave</vt:lpstr>
      <vt:lpstr> 3D Rotation of a P Wave</vt:lpstr>
    </vt:vector>
  </TitlesOfParts>
  <Company>AFTAC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(U) THIS IS THE PLACE FOR THE TITLE</dc:title>
  <dc:subject>Classified Briefing</dc:subject>
  <dc:creator>Roman, Jorge I Civ USAF AFTAC AFTAC/TTR</dc:creator>
  <cp:lastModifiedBy>Gregory Wagner</cp:lastModifiedBy>
  <cp:revision>1167</cp:revision>
  <cp:lastPrinted>2002-08-02T18:44:07Z</cp:lastPrinted>
  <dcterms:created xsi:type="dcterms:W3CDTF">2007-06-13T20:19:49Z</dcterms:created>
  <dcterms:modified xsi:type="dcterms:W3CDTF">2013-05-16T11:28:36Z</dcterms:modified>
</cp:coreProperties>
</file>