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9"/>
  </p:notesMasterIdLst>
  <p:sldIdLst>
    <p:sldId id="264" r:id="rId3"/>
    <p:sldId id="280" r:id="rId4"/>
    <p:sldId id="278" r:id="rId5"/>
    <p:sldId id="276" r:id="rId6"/>
    <p:sldId id="277" r:id="rId7"/>
    <p:sldId id="279" r:id="rId8"/>
    <p:sldId id="284" r:id="rId9"/>
    <p:sldId id="285" r:id="rId10"/>
    <p:sldId id="283" r:id="rId11"/>
    <p:sldId id="274" r:id="rId12"/>
    <p:sldId id="275" r:id="rId13"/>
    <p:sldId id="281" r:id="rId14"/>
    <p:sldId id="282" r:id="rId15"/>
    <p:sldId id="273" r:id="rId16"/>
    <p:sldId id="259" r:id="rId17"/>
    <p:sldId id="260" r:id="rId18"/>
    <p:sldId id="261" r:id="rId19"/>
    <p:sldId id="262" r:id="rId20"/>
    <p:sldId id="265" r:id="rId21"/>
    <p:sldId id="263" r:id="rId22"/>
    <p:sldId id="267" r:id="rId23"/>
    <p:sldId id="268" r:id="rId24"/>
    <p:sldId id="269" r:id="rId25"/>
    <p:sldId id="270" r:id="rId26"/>
    <p:sldId id="271" r:id="rId27"/>
    <p:sldId id="27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DF850-D293-794A-93FF-0CBD5C2A3A94}" type="datetimeFigureOut">
              <a:rPr lang="en-US" smtClean="0"/>
              <a:t>5/26/15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C4C6C-0902-CE4C-8BD9-CC4D457DA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7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70CDB-ED93-C94B-8112-2026DBA34B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0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/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 second fundamental value for using DYFI MMI data quantitatively is for constraining ShakeMap, used for PAGER.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/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Two benefits: 1) Observations come most from cities---intensity constraints—at CITIES which are by definition population centers…exposure is so high it is important to get the </a:t>
            </a:r>
          </a:p>
          <a:p>
            <a:pPr marL="39688"/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shaking and thus estimate correct, and 2) BIAS correction for GMPE-based motions that are simply off for some reason (depth, M, GMPE, etc.)</a:t>
            </a:r>
          </a:p>
          <a:p>
            <a:pPr marL="39688"/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Converting MMI to GM and computing Bias, we correct entire map. In some instances this can be important. I</a:t>
            </a:r>
            <a:r>
              <a:rPr lang="ja-JP" alt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ll come back to the conversion from MMI-PGM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/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Two benefits: 1) Observations come most from cities---intensity constraints—at CITIES which are by definition population centers…exposure is so high it is important to get the </a:t>
            </a:r>
          </a:p>
          <a:p>
            <a:pPr marL="39688"/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shaking and thus estimate correct, and 2) BIAS correction for GMPE-based motions that are simply off for some reason (depth, M, GMPE, etc.)</a:t>
            </a:r>
          </a:p>
          <a:p>
            <a:pPr marL="39688"/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Converting MMI to GM and computing Bias, we correct entire map. In some instances this can be important. I</a:t>
            </a:r>
            <a:r>
              <a:rPr lang="ja-JP" alt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9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ll come back to the conversion from MMI-PGM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F3EAD0-0411-3742-B7A9-E1F3D179A9B0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326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5E1D2-BBC3-0644-B2EE-FF0FD4A5A41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9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mailto:wald@usgs.gov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3446860" y="2089547"/>
            <a:ext cx="535781" cy="267891"/>
          </a:xfrm>
          <a:prstGeom prst="triangle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2089547"/>
            <a:ext cx="3714750" cy="267891"/>
          </a:xfrm>
          <a:prstGeom prst="rect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0" y="2571750"/>
            <a:ext cx="4089797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86" bIns="0" anchor="ctr"/>
          <a:lstStyle/>
          <a:p>
            <a:pPr marL="39066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ShakeCast</a:t>
            </a: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" y="6161484"/>
            <a:ext cx="1330523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/>
          </p:cNvSpPr>
          <p:nvPr/>
        </p:nvSpPr>
        <p:spPr bwMode="auto">
          <a:xfrm>
            <a:off x="3982640" y="3911203"/>
            <a:ext cx="4982766" cy="750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86" bIns="0"/>
          <a:lstStyle/>
          <a:p>
            <a:pPr marL="39066" algn="ctr" defTabSz="914400" fontAlgn="base">
              <a:lnSpc>
                <a:spcPct val="90000"/>
              </a:lnSpc>
              <a:spcBef>
                <a:spcPts val="642"/>
              </a:spcBef>
              <a:spcAft>
                <a:spcPct val="0"/>
              </a:spcAft>
            </a:pP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Automatic Damage Assessment for Critical Facilities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21906" y="2571750"/>
            <a:ext cx="5197078" cy="757908"/>
          </a:xfrm>
          <a:prstGeom prst="rect">
            <a:avLst/>
          </a:prstGeom>
        </p:spPr>
        <p:txBody>
          <a:bodyPr lIns="64291" tIns="32146" rIns="64291" bIns="32146">
            <a:spAutoFit/>
          </a:bodyPr>
          <a:lstStyle/>
          <a:p>
            <a:pPr marL="39066" algn="ctr" defTabSz="914400" fontAlgn="base">
              <a:spcBef>
                <a:spcPts val="642"/>
              </a:spcBef>
              <a:spcAft>
                <a:spcPct val="0"/>
              </a:spcAft>
            </a:pPr>
            <a:r>
              <a:rPr lang="en-US" sz="22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Map Broad</a:t>
            </a:r>
            <a:r>
              <a:rPr lang="en-US" sz="22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Cast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 — Moving beyond </a:t>
            </a: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“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looking at</a:t>
            </a: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”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 ShakeMap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1625203" y="6107906"/>
            <a:ext cx="4116586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5859" bIns="0"/>
          <a:lstStyle/>
          <a:p>
            <a:pPr marL="4576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Arial" charset="0"/>
              </a:rPr>
              <a:t>Kuo-Wan Lin &amp; David Wald</a:t>
            </a:r>
          </a:p>
          <a:p>
            <a:pPr marL="4576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Arial" charset="0"/>
              </a:rPr>
              <a:t>U. S. Geological Survey, Golden, CO</a:t>
            </a:r>
          </a:p>
          <a:p>
            <a:pPr marL="45763" defTabSz="9144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Arial" charset="0"/>
              <a:hlinkClick r:id="rId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C0BFB9-B89E-C249-B3C0-4A6C11F73A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0567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D200A-5B63-7642-8D46-DDEBDA68A4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8718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293" y="91530"/>
            <a:ext cx="2058293" cy="67664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4" y="91530"/>
            <a:ext cx="6067723" cy="67664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CB0D1-79AC-CA4B-9ACD-977C50A04B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0507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01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11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745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598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707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4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21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68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14" y="91529"/>
            <a:ext cx="8233172" cy="765721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14" y="1393031"/>
            <a:ext cx="8233172" cy="5464969"/>
          </a:xfrm>
        </p:spPr>
        <p:txBody>
          <a:bodyPr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148B4-4EB8-1445-9241-2D6E532D7F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6593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480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23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99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A5AA9-5C4B-8642-AFEE-880B3F4F99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5811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14" y="91529"/>
            <a:ext cx="8233172" cy="765721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1339453"/>
            <a:ext cx="4063008" cy="5518547"/>
          </a:xfrm>
        </p:spPr>
        <p:txBody>
          <a:bodyPr/>
          <a:lstStyle>
            <a:lvl1pPr>
              <a:defRPr sz="2000">
                <a:latin typeface="Georgia" pitchFamily="18" charset="0"/>
              </a:defRPr>
            </a:lvl1pPr>
            <a:lvl2pPr>
              <a:defRPr sz="1700">
                <a:latin typeface="Georgia" pitchFamily="18" charset="0"/>
              </a:defRPr>
            </a:lvl2pPr>
            <a:lvl3pPr>
              <a:defRPr sz="1400">
                <a:latin typeface="Georgia" pitchFamily="18" charset="0"/>
              </a:defRPr>
            </a:lvl3pPr>
            <a:lvl4pPr>
              <a:defRPr sz="1300">
                <a:latin typeface="Georgia" pitchFamily="18" charset="0"/>
              </a:defRPr>
            </a:lvl4pPr>
            <a:lvl5pPr>
              <a:defRPr sz="1300">
                <a:latin typeface="Georgia" pitchFamily="18" charset="0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39453"/>
            <a:ext cx="4063008" cy="5518547"/>
          </a:xfrm>
        </p:spPr>
        <p:txBody>
          <a:bodyPr/>
          <a:lstStyle>
            <a:lvl1pPr>
              <a:defRPr sz="2000">
                <a:latin typeface="Georgia" pitchFamily="18" charset="0"/>
              </a:defRPr>
            </a:lvl1pPr>
            <a:lvl2pPr>
              <a:defRPr sz="1700">
                <a:latin typeface="Georgia" pitchFamily="18" charset="0"/>
              </a:defRPr>
            </a:lvl2pPr>
            <a:lvl3pPr>
              <a:defRPr sz="1400">
                <a:latin typeface="Georgia" pitchFamily="18" charset="0"/>
              </a:defRPr>
            </a:lvl3pPr>
            <a:lvl4pPr>
              <a:defRPr sz="1300">
                <a:latin typeface="Georgia" pitchFamily="18" charset="0"/>
              </a:defRPr>
            </a:lvl4pPr>
            <a:lvl5pPr>
              <a:defRPr sz="1300">
                <a:latin typeface="Georgia" pitchFamily="18" charset="0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2B714-C233-E041-810E-98BEF52E64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3381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107157"/>
            <a:ext cx="8228707" cy="75009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97962-7680-CA4D-AFF3-7C38731F0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6688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54B04-1981-0B4D-8646-DFD7471065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3254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34CEC-2DE8-FF4D-8E08-D35AB65E44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0702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77B6D-7D05-F145-BFF1-A955035FF3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9067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en-US" noProof="0" smtClean="0">
                <a:sym typeface="Arial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63140-B49A-DA48-A152-680DAC0A2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890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:\Documents and Settings\klin-pr.GOLDEN0\Desktop\Untitled-1.jpg"/>
          <p:cNvPicPr>
            <a:picLocks noChangeAspect="1" noChangeArrowheads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0715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0" y="53578"/>
            <a:ext cx="9126141" cy="85725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 rot="10800000">
            <a:off x="5143500" y="910828"/>
            <a:ext cx="535781" cy="267891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FFFFFF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18088" y="910828"/>
            <a:ext cx="3708053" cy="2678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FFFFFF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003D7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10800000">
            <a:off x="5162476" y="857250"/>
            <a:ext cx="534665" cy="267891"/>
          </a:xfrm>
          <a:prstGeom prst="triangle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429250" y="857250"/>
            <a:ext cx="3714750" cy="267891"/>
          </a:xfrm>
          <a:prstGeom prst="rect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91529"/>
            <a:ext cx="8233172" cy="765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76356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1446609"/>
            <a:ext cx="8233172" cy="541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76356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99821" y="6245201"/>
            <a:ext cx="241102" cy="250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53544137-6D20-DB45-90D1-B0EDBA28A288}" type="slidenum">
              <a:rPr lang="en-US">
                <a:solidFill>
                  <a:srgbClr val="000000"/>
                </a:solidFill>
                <a:ea typeface="ヒラギノ角ゴ Pro W3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ヒラギノ角ゴ Pro W3" charset="0"/>
            </a:endParaRPr>
          </a:p>
        </p:txBody>
      </p:sp>
      <p:pic>
        <p:nvPicPr>
          <p:cNvPr id="1036" name="Picture 2" descr="C:\ShakeCast\sc\docs\templates\subSilver\images\usgs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6375797"/>
            <a:ext cx="1015752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 ftr="0" dt="0"/>
  <p:txStyles>
    <p:titleStyle>
      <a:lvl1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eorgia" pitchFamily="18" charset="0"/>
          <a:ea typeface="+mj-ea"/>
          <a:cs typeface="ヒラギノ角ゴ Pro W3" charset="-128"/>
          <a:sym typeface="Arial" charset="0"/>
        </a:defRPr>
      </a:lvl1pPr>
      <a:lvl2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2pPr>
      <a:lvl3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3pPr>
      <a:lvl4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4pPr>
      <a:lvl5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5pPr>
      <a:lvl6pPr marL="32592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6pPr>
      <a:lvl7pPr marL="64737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7pPr>
      <a:lvl8pPr marL="96883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8pPr>
      <a:lvl9pPr marL="12902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9pPr>
    </p:titleStyle>
    <p:bodyStyle>
      <a:lvl1pPr marL="268998" indent="-241093" algn="l" rtl="0" eaLnBrk="0" fontAlgn="base" hangingPunct="0">
        <a:spcBef>
          <a:spcPts val="773"/>
        </a:spcBef>
        <a:spcAft>
          <a:spcPct val="0"/>
        </a:spcAft>
        <a:buSzPct val="100000"/>
        <a:buFont typeface="Arial" charset="0"/>
        <a:buChar char="•"/>
        <a:defRPr sz="31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1pPr>
      <a:lvl2pPr marL="514555" indent="-200911" algn="l" rtl="0" eaLnBrk="0" fontAlgn="base" hangingPunct="0">
        <a:spcBef>
          <a:spcPts val="633"/>
        </a:spcBef>
        <a:spcAft>
          <a:spcPct val="0"/>
        </a:spcAft>
        <a:buSzPct val="100000"/>
        <a:buFont typeface="Arial" charset="0"/>
        <a:buChar char="–"/>
        <a:defRPr sz="27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2pPr>
      <a:lvl3pPr marL="795830" indent="-160729" algn="l" rtl="0" eaLnBrk="0" fontAlgn="base" hangingPunct="0">
        <a:spcBef>
          <a:spcPts val="562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3pPr>
      <a:lvl4pPr marL="1117288" indent="-160729" algn="l" rtl="0" eaLnBrk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4pPr>
      <a:lvl5pPr marL="1438745" indent="-160729" algn="l" rtl="0" eaLnBrk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5pPr>
      <a:lvl6pPr marL="1760202" indent="-16072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2081660" indent="-16072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2403117" indent="-16072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2724574" indent="-16072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AB990-5D92-2C45-B6EE-F68200B8DD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C5D12-3301-1D47-9EEB-FE629BB0BA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3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ald@usgs.gov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wald@usgs.gov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wald@usgs.gov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1.jpeg"/><Relationship Id="rId1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wald@usgs.gov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Examples</a:t>
            </a:r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1625203" y="6107911"/>
            <a:ext cx="4232672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0" tIns="0" rIns="45848" bIns="0"/>
          <a:lstStyle/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David Wald, </a:t>
            </a:r>
            <a:r>
              <a:rPr lang="en-US" sz="1700" dirty="0" err="1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Kuo</a:t>
            </a: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-Wan Lin, Bruce Worden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U. S. Geological Survey, Golden, CO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Georgia" pitchFamily="18" charset="0"/>
              <a:ea typeface="ヒラギノ角ゴ Pro W3" pitchFamily="80" charset="-128"/>
              <a:cs typeface="Arial" charset="0"/>
              <a:sym typeface="Arial" charset="0"/>
              <a:hlinkClick r:id="rId3"/>
            </a:endParaRPr>
          </a:p>
        </p:txBody>
      </p:sp>
      <p:pic>
        <p:nvPicPr>
          <p:cNvPr id="14345" name="Picture 11" descr="C:\ShakeCast\sc\docs\templates\subSilver\images\us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3" y="6093396"/>
            <a:ext cx="1493490" cy="60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258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1133" r="8109" b="2757"/>
          <a:stretch/>
        </p:blipFill>
        <p:spPr bwMode="auto">
          <a:xfrm>
            <a:off x="1759585" y="207645"/>
            <a:ext cx="5624830" cy="6442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149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27487" r="7756" b="2893"/>
          <a:stretch/>
        </p:blipFill>
        <p:spPr bwMode="auto">
          <a:xfrm>
            <a:off x="1463039" y="128421"/>
            <a:ext cx="5964189" cy="5958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831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ntens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74" y="0"/>
            <a:ext cx="3886200" cy="411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9743" y="2376875"/>
            <a:ext cx="91841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SGM+Bias</a:t>
            </a:r>
            <a:endParaRPr lang="en-US" sz="1400" dirty="0"/>
          </a:p>
        </p:txBody>
      </p:sp>
      <p:pic>
        <p:nvPicPr>
          <p:cNvPr id="23" name="Picture 22" descr="intens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81" y="2743200"/>
            <a:ext cx="3886200" cy="4114800"/>
          </a:xfrm>
          <a:prstGeom prst="rect">
            <a:avLst/>
          </a:prstGeom>
        </p:spPr>
      </p:pic>
      <p:pic>
        <p:nvPicPr>
          <p:cNvPr id="28" name="Picture 27" descr="intensit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/>
          <a:stretch/>
        </p:blipFill>
        <p:spPr>
          <a:xfrm>
            <a:off x="3106978" y="0"/>
            <a:ext cx="3524064" cy="4114800"/>
          </a:xfrm>
          <a:prstGeom prst="rect">
            <a:avLst/>
          </a:prstGeom>
        </p:spPr>
      </p:pic>
      <p:pic>
        <p:nvPicPr>
          <p:cNvPr id="27" name="Picture 26" descr="intensity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/>
          <a:stretch/>
        </p:blipFill>
        <p:spPr>
          <a:xfrm>
            <a:off x="3090013" y="2743200"/>
            <a:ext cx="3529839" cy="4114800"/>
          </a:xfrm>
          <a:prstGeom prst="rect">
            <a:avLst/>
          </a:prstGeom>
        </p:spPr>
      </p:pic>
      <p:pic>
        <p:nvPicPr>
          <p:cNvPr id="26" name="Picture 25" descr="intensity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 r="3707"/>
          <a:stretch/>
        </p:blipFill>
        <p:spPr>
          <a:xfrm>
            <a:off x="5878865" y="0"/>
            <a:ext cx="3369879" cy="4114800"/>
          </a:xfrm>
          <a:prstGeom prst="rect">
            <a:avLst/>
          </a:prstGeom>
        </p:spPr>
      </p:pic>
      <p:pic>
        <p:nvPicPr>
          <p:cNvPr id="25" name="Picture 24" descr="intensity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r="4917"/>
          <a:stretch/>
        </p:blipFill>
        <p:spPr>
          <a:xfrm>
            <a:off x="5935208" y="2743200"/>
            <a:ext cx="3295532" cy="4114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15300" y="5316197"/>
            <a:ext cx="91841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SGM+Bias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29743" y="5316197"/>
            <a:ext cx="89483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DYFI+Bias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342836" y="2222987"/>
            <a:ext cx="5103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DYFI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372344" y="2222987"/>
            <a:ext cx="53392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SGM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6096319" y="2222987"/>
            <a:ext cx="94901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SGM+DYFI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6141452" y="5316197"/>
            <a:ext cx="133350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SGM+DYFI+Bias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522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g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44" y="122544"/>
            <a:ext cx="3886200" cy="3771900"/>
          </a:xfrm>
          <a:prstGeom prst="rect">
            <a:avLst/>
          </a:prstGeom>
        </p:spPr>
      </p:pic>
      <p:pic>
        <p:nvPicPr>
          <p:cNvPr id="21" name="Picture 20" descr="p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44" y="3042514"/>
            <a:ext cx="3886200" cy="3771900"/>
          </a:xfrm>
          <a:prstGeom prst="rect">
            <a:avLst/>
          </a:prstGeom>
        </p:spPr>
      </p:pic>
      <p:pic>
        <p:nvPicPr>
          <p:cNvPr id="17" name="Picture 16" descr="pgv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/>
          <a:stretch/>
        </p:blipFill>
        <p:spPr>
          <a:xfrm>
            <a:off x="2959076" y="122544"/>
            <a:ext cx="3503652" cy="3771900"/>
          </a:xfrm>
          <a:prstGeom prst="rect">
            <a:avLst/>
          </a:prstGeom>
        </p:spPr>
      </p:pic>
      <p:pic>
        <p:nvPicPr>
          <p:cNvPr id="18" name="Picture 17" descr="pgv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/>
          <a:stretch/>
        </p:blipFill>
        <p:spPr>
          <a:xfrm>
            <a:off x="2959076" y="3042514"/>
            <a:ext cx="3503652" cy="3771900"/>
          </a:xfrm>
          <a:prstGeom prst="rect">
            <a:avLst/>
          </a:prstGeom>
        </p:spPr>
      </p:pic>
      <p:pic>
        <p:nvPicPr>
          <p:cNvPr id="19" name="Picture 18" descr="pgv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/>
          <a:stretch/>
        </p:blipFill>
        <p:spPr>
          <a:xfrm>
            <a:off x="5656284" y="109450"/>
            <a:ext cx="3487715" cy="3771900"/>
          </a:xfrm>
          <a:prstGeom prst="rect">
            <a:avLst/>
          </a:prstGeom>
        </p:spPr>
      </p:pic>
      <p:pic>
        <p:nvPicPr>
          <p:cNvPr id="20" name="Picture 19" descr="pgv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/>
          <a:stretch/>
        </p:blipFill>
        <p:spPr>
          <a:xfrm>
            <a:off x="5656284" y="3042514"/>
            <a:ext cx="3487716" cy="3771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49835" y="5604265"/>
            <a:ext cx="91841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SGM+Bias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73766" y="5604265"/>
            <a:ext cx="89483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DYFI+Bias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86859" y="2511055"/>
            <a:ext cx="5103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DYFI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280693" y="2537243"/>
            <a:ext cx="53392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SGM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821366" y="2537243"/>
            <a:ext cx="94901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SGM+DYFI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821366" y="5604284"/>
            <a:ext cx="133350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SGM+DYFI+Bias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687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60" y="5132339"/>
            <a:ext cx="7733109" cy="11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5" y="660798"/>
            <a:ext cx="8555756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3"/>
          <p:cNvSpPr>
            <a:spLocks/>
          </p:cNvSpPr>
          <p:nvPr/>
        </p:nvSpPr>
        <p:spPr bwMode="auto">
          <a:xfrm>
            <a:off x="2482454" y="146225"/>
            <a:ext cx="4144492" cy="3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2" bIns="0">
            <a:spAutoFit/>
          </a:bodyPr>
          <a:lstStyle/>
          <a:p>
            <a:pPr marL="26787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FFFFFF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Magnitude 8.0 Pisco, Peru, 2007</a:t>
            </a:r>
          </a:p>
        </p:txBody>
      </p:sp>
      <p:sp>
        <p:nvSpPr>
          <p:cNvPr id="89093" name="Rectangle 4"/>
          <p:cNvSpPr>
            <a:spLocks/>
          </p:cNvSpPr>
          <p:nvPr/>
        </p:nvSpPr>
        <p:spPr bwMode="auto">
          <a:xfrm>
            <a:off x="5865154" y="1866305"/>
            <a:ext cx="4776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2" bIns="0">
            <a:spAutoFit/>
          </a:bodyPr>
          <a:lstStyle/>
          <a:p>
            <a:pPr marL="26787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Lima</a:t>
            </a:r>
          </a:p>
        </p:txBody>
      </p:sp>
    </p:spTree>
    <p:extLst>
      <p:ext uri="{BB962C8B-B14F-4D97-AF65-F5344CB8AC3E}">
        <p14:creationId xmlns:p14="http://schemas.microsoft.com/office/powerpoint/2010/main" val="2188362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r="6699"/>
          <a:stretch>
            <a:fillRect/>
          </a:stretch>
        </p:blipFill>
        <p:spPr bwMode="auto">
          <a:xfrm>
            <a:off x="3920133" y="1232297"/>
            <a:ext cx="5098852" cy="595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02" y="0"/>
            <a:ext cx="5299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3"/>
          <p:cNvSpPr>
            <a:spLocks/>
          </p:cNvSpPr>
          <p:nvPr/>
        </p:nvSpPr>
        <p:spPr bwMode="auto">
          <a:xfrm>
            <a:off x="1526977" y="267891"/>
            <a:ext cx="5947172" cy="401836"/>
          </a:xfrm>
          <a:prstGeom prst="rect">
            <a:avLst/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28572" bIns="0"/>
          <a:lstStyle/>
          <a:p>
            <a:pPr marL="26787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Calibri" charset="0"/>
                <a:ea typeface="ヒラギノ角ゴ Pro W3" charset="0"/>
                <a:cs typeface="Calibri" charset="0"/>
                <a:sym typeface="Calibri" charset="0"/>
              </a:rPr>
              <a:t>M6.9 Southern Greece, Earthquake, Feb. 14, 2006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r="7680"/>
          <a:stretch>
            <a:fillRect/>
          </a:stretch>
        </p:blipFill>
        <p:spPr bwMode="auto">
          <a:xfrm>
            <a:off x="3920134" y="1232297"/>
            <a:ext cx="5045273" cy="595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02" y="-910828"/>
            <a:ext cx="5299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4681" y="3696891"/>
            <a:ext cx="5304234" cy="2143125"/>
            <a:chOff x="0" y="0"/>
            <a:chExt cx="4752" cy="1920"/>
          </a:xfrm>
        </p:grpSpPr>
        <p:grpSp>
          <p:nvGrpSpPr>
            <p:cNvPr id="93189" name="Group 4"/>
            <p:cNvGrpSpPr>
              <a:grpSpLocks/>
            </p:cNvGrpSpPr>
            <p:nvPr/>
          </p:nvGrpSpPr>
          <p:grpSpPr bwMode="auto">
            <a:xfrm>
              <a:off x="0" y="0"/>
              <a:ext cx="4752" cy="1920"/>
              <a:chOff x="0" y="0"/>
              <a:chExt cx="4752" cy="1920"/>
            </a:xfrm>
          </p:grpSpPr>
          <p:grpSp>
            <p:nvGrpSpPr>
              <p:cNvPr id="93196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52" cy="1920"/>
                <a:chOff x="0" y="0"/>
                <a:chExt cx="4752" cy="1920"/>
              </a:xfrm>
            </p:grpSpPr>
            <p:sp>
              <p:nvSpPr>
                <p:cNvPr id="93198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4752" cy="19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defTabSz="64291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ea typeface="ヒラギノ角ゴ Pro W3" charset="0"/>
                    <a:cs typeface="ヒラギノ角ゴ Pro W3" charset="0"/>
                    <a:sym typeface="Gill Sans" charset="0"/>
                  </a:endParaRPr>
                </a:p>
              </p:txBody>
            </p:sp>
            <p:pic>
              <p:nvPicPr>
                <p:cNvPr id="93199" name="Picture 7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46" t="14705" r="15150" b="43137"/>
                <a:stretch>
                  <a:fillRect/>
                </a:stretch>
              </p:blipFill>
              <p:spPr bwMode="auto">
                <a:xfrm>
                  <a:off x="0" y="0"/>
                  <a:ext cx="4752" cy="192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3197" name="Rectangle 8"/>
              <p:cNvSpPr>
                <a:spLocks/>
              </p:cNvSpPr>
              <p:nvPr/>
            </p:nvSpPr>
            <p:spPr bwMode="auto">
              <a:xfrm>
                <a:off x="402" y="1280"/>
                <a:ext cx="2029" cy="41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40640" bIns="0">
                <a:spAutoFit/>
              </a:bodyPr>
              <a:lstStyle/>
              <a:p>
                <a:pPr marL="26787"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000000"/>
                    </a:solidFill>
                    <a:latin typeface="Gill Sans" charset="0"/>
                    <a:ea typeface="ヒラギノ角ゴ Pro W3" charset="0"/>
                    <a:cs typeface="Gill Sans" charset="0"/>
                    <a:sym typeface="Gill Sans" charset="0"/>
                  </a:rPr>
                  <a:t>(log bias=-0.4)</a:t>
                </a:r>
              </a:p>
            </p:txBody>
          </p:sp>
        </p:grpSp>
        <p:grpSp>
          <p:nvGrpSpPr>
            <p:cNvPr id="93190" name="Group 9"/>
            <p:cNvGrpSpPr>
              <a:grpSpLocks/>
            </p:cNvGrpSpPr>
            <p:nvPr/>
          </p:nvGrpSpPr>
          <p:grpSpPr bwMode="auto">
            <a:xfrm>
              <a:off x="1280" y="432"/>
              <a:ext cx="192" cy="192"/>
              <a:chOff x="0" y="0"/>
              <a:chExt cx="192" cy="192"/>
            </a:xfrm>
          </p:grpSpPr>
          <p:sp>
            <p:nvSpPr>
              <p:cNvPr id="157706" name="AutoShape 10"/>
              <p:cNvSpPr>
                <a:spLocks/>
              </p:cNvSpPr>
              <p:nvPr/>
            </p:nvSpPr>
            <p:spPr bwMode="auto">
              <a:xfrm>
                <a:off x="0" y="0"/>
                <a:ext cx="192" cy="1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0800"/>
                    </a:moveTo>
                    <a:lnTo>
                      <a:pt x="5400" y="108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080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chemeClr val="accent1"/>
              </a:solidFill>
              <a:ln w="12700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9"/>
                  </a:schemeClr>
                </a:outerShdw>
              </a:effectLst>
            </p:spPr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000000"/>
                  </a:solidFill>
                  <a:latin typeface="Gill Sans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  <p:sp>
            <p:nvSpPr>
              <p:cNvPr id="93195" name="Rectangle 11"/>
              <p:cNvSpPr>
                <a:spLocks/>
              </p:cNvSpPr>
              <p:nvPr/>
            </p:nvSpPr>
            <p:spPr bwMode="auto">
              <a:xfrm>
                <a:off x="64" y="0"/>
                <a:ext cx="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000000"/>
                  </a:solidFill>
                  <a:latin typeface="Gill Sans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</p:grpSp>
        <p:grpSp>
          <p:nvGrpSpPr>
            <p:cNvPr id="93191" name="Group 12"/>
            <p:cNvGrpSpPr>
              <a:grpSpLocks/>
            </p:cNvGrpSpPr>
            <p:nvPr/>
          </p:nvGrpSpPr>
          <p:grpSpPr bwMode="auto">
            <a:xfrm>
              <a:off x="2536" y="699"/>
              <a:ext cx="192" cy="192"/>
              <a:chOff x="0" y="0"/>
              <a:chExt cx="192" cy="192"/>
            </a:xfrm>
          </p:grpSpPr>
          <p:sp>
            <p:nvSpPr>
              <p:cNvPr id="157709" name="AutoShape 13"/>
              <p:cNvSpPr>
                <a:spLocks/>
              </p:cNvSpPr>
              <p:nvPr/>
            </p:nvSpPr>
            <p:spPr bwMode="auto">
              <a:xfrm>
                <a:off x="0" y="0"/>
                <a:ext cx="192" cy="1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0800"/>
                    </a:moveTo>
                    <a:lnTo>
                      <a:pt x="5400" y="108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080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chemeClr val="accent1"/>
              </a:solidFill>
              <a:ln w="12700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9"/>
                  </a:schemeClr>
                </a:outerShdw>
              </a:effectLst>
            </p:spPr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000000"/>
                  </a:solidFill>
                  <a:latin typeface="Gill Sans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  <p:sp>
            <p:nvSpPr>
              <p:cNvPr id="93193" name="Rectangle 14"/>
              <p:cNvSpPr>
                <a:spLocks/>
              </p:cNvSpPr>
              <p:nvPr/>
            </p:nvSpPr>
            <p:spPr bwMode="auto">
              <a:xfrm>
                <a:off x="48" y="0"/>
                <a:ext cx="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000000"/>
                  </a:solidFill>
                  <a:latin typeface="Gill Sans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r="4411"/>
          <a:stretch>
            <a:fillRect/>
          </a:stretch>
        </p:blipFill>
        <p:spPr bwMode="auto">
          <a:xfrm>
            <a:off x="3920134" y="1232297"/>
            <a:ext cx="5223867" cy="595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10" y="0"/>
            <a:ext cx="5299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3"/>
          <p:cNvSpPr>
            <a:spLocks noGrp="1" noChangeArrowheads="1"/>
          </p:cNvSpPr>
          <p:nvPr>
            <p:ph type="title"/>
          </p:nvPr>
        </p:nvSpPr>
        <p:spPr>
          <a:xfrm>
            <a:off x="562570" y="3964781"/>
            <a:ext cx="2294930" cy="482203"/>
          </a:xfrm>
        </p:spPr>
        <p:txBody>
          <a:bodyPr lIns="44643" tIns="44643" rIns="46779" bIns="44643" anchor="t"/>
          <a:lstStyle/>
          <a:p>
            <a:pPr marL="1117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ea typeface="ヒラギノ角ゴ Pro W3" charset="0"/>
                <a:cs typeface="ヒラギノ角ゴ Pro W3" charset="0"/>
              </a:rPr>
              <a:t>Bias corrected</a:t>
            </a:r>
          </a:p>
        </p:txBody>
      </p:sp>
      <p:pic>
        <p:nvPicPr>
          <p:cNvPr id="15974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10" y="0"/>
            <a:ext cx="5299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133" y="428626"/>
            <a:ext cx="5464969" cy="675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02" y="-910828"/>
            <a:ext cx="5299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0" name="Group 3"/>
          <p:cNvGrpSpPr>
            <a:grpSpLocks/>
          </p:cNvGrpSpPr>
          <p:nvPr/>
        </p:nvGrpSpPr>
        <p:grpSpPr bwMode="auto">
          <a:xfrm>
            <a:off x="294681" y="3696891"/>
            <a:ext cx="5304234" cy="2143125"/>
            <a:chOff x="0" y="0"/>
            <a:chExt cx="4752" cy="1920"/>
          </a:xfrm>
        </p:grpSpPr>
        <p:grpSp>
          <p:nvGrpSpPr>
            <p:cNvPr id="96262" name="Group 4"/>
            <p:cNvGrpSpPr>
              <a:grpSpLocks/>
            </p:cNvGrpSpPr>
            <p:nvPr/>
          </p:nvGrpSpPr>
          <p:grpSpPr bwMode="auto">
            <a:xfrm>
              <a:off x="0" y="0"/>
              <a:ext cx="4752" cy="1920"/>
              <a:chOff x="0" y="0"/>
              <a:chExt cx="4752" cy="1920"/>
            </a:xfrm>
          </p:grpSpPr>
          <p:grpSp>
            <p:nvGrpSpPr>
              <p:cNvPr id="9626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52" cy="1920"/>
                <a:chOff x="0" y="0"/>
                <a:chExt cx="4752" cy="1920"/>
              </a:xfrm>
            </p:grpSpPr>
            <p:sp>
              <p:nvSpPr>
                <p:cNvPr id="96271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4752" cy="19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defTabSz="64291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ea typeface="ヒラギノ角ゴ Pro W3" charset="0"/>
                    <a:cs typeface="ヒラギノ角ゴ Pro W3" charset="0"/>
                    <a:sym typeface="Gill Sans" charset="0"/>
                  </a:endParaRPr>
                </a:p>
              </p:txBody>
            </p:sp>
            <p:pic>
              <p:nvPicPr>
                <p:cNvPr id="96272" name="Picture 7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46" t="14705" r="15150" b="43137"/>
                <a:stretch>
                  <a:fillRect/>
                </a:stretch>
              </p:blipFill>
              <p:spPr bwMode="auto">
                <a:xfrm>
                  <a:off x="0" y="0"/>
                  <a:ext cx="4752" cy="192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6270" name="Rectangle 8"/>
              <p:cNvSpPr>
                <a:spLocks/>
              </p:cNvSpPr>
              <p:nvPr/>
            </p:nvSpPr>
            <p:spPr bwMode="auto">
              <a:xfrm>
                <a:off x="402" y="1280"/>
                <a:ext cx="2029" cy="41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40640" bIns="0">
                <a:spAutoFit/>
              </a:bodyPr>
              <a:lstStyle/>
              <a:p>
                <a:pPr marL="26787"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000000"/>
                    </a:solidFill>
                    <a:latin typeface="Gill Sans" charset="0"/>
                    <a:ea typeface="ヒラギノ角ゴ Pro W3" charset="0"/>
                    <a:cs typeface="Gill Sans" charset="0"/>
                    <a:sym typeface="Gill Sans" charset="0"/>
                  </a:rPr>
                  <a:t>(log bias=-0.4)</a:t>
                </a:r>
              </a:p>
            </p:txBody>
          </p:sp>
        </p:grpSp>
        <p:grpSp>
          <p:nvGrpSpPr>
            <p:cNvPr id="96263" name="Group 9"/>
            <p:cNvGrpSpPr>
              <a:grpSpLocks/>
            </p:cNvGrpSpPr>
            <p:nvPr/>
          </p:nvGrpSpPr>
          <p:grpSpPr bwMode="auto">
            <a:xfrm>
              <a:off x="1280" y="432"/>
              <a:ext cx="192" cy="192"/>
              <a:chOff x="0" y="0"/>
              <a:chExt cx="192" cy="192"/>
            </a:xfrm>
          </p:grpSpPr>
          <p:sp>
            <p:nvSpPr>
              <p:cNvPr id="160778" name="AutoShape 10"/>
              <p:cNvSpPr>
                <a:spLocks/>
              </p:cNvSpPr>
              <p:nvPr/>
            </p:nvSpPr>
            <p:spPr bwMode="auto">
              <a:xfrm>
                <a:off x="0" y="0"/>
                <a:ext cx="192" cy="1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0800"/>
                    </a:moveTo>
                    <a:lnTo>
                      <a:pt x="5400" y="108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080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  <a:moveTo>
                      <a:pt x="0" y="10800"/>
                    </a:move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  <p:sp>
            <p:nvSpPr>
              <p:cNvPr id="96268" name="Rectangle 11"/>
              <p:cNvSpPr>
                <a:spLocks/>
              </p:cNvSpPr>
              <p:nvPr/>
            </p:nvSpPr>
            <p:spPr bwMode="auto">
              <a:xfrm>
                <a:off x="64" y="0"/>
                <a:ext cx="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000000"/>
                  </a:solidFill>
                  <a:latin typeface="Gill Sans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</p:grpSp>
        <p:grpSp>
          <p:nvGrpSpPr>
            <p:cNvPr id="96264" name="Group 12"/>
            <p:cNvGrpSpPr>
              <a:grpSpLocks/>
            </p:cNvGrpSpPr>
            <p:nvPr/>
          </p:nvGrpSpPr>
          <p:grpSpPr bwMode="auto">
            <a:xfrm>
              <a:off x="2536" y="699"/>
              <a:ext cx="192" cy="192"/>
              <a:chOff x="0" y="0"/>
              <a:chExt cx="192" cy="192"/>
            </a:xfrm>
          </p:grpSpPr>
          <p:sp>
            <p:nvSpPr>
              <p:cNvPr id="160781" name="AutoShape 13"/>
              <p:cNvSpPr>
                <a:spLocks/>
              </p:cNvSpPr>
              <p:nvPr/>
            </p:nvSpPr>
            <p:spPr bwMode="auto">
              <a:xfrm>
                <a:off x="0" y="0"/>
                <a:ext cx="192" cy="1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0800"/>
                    </a:moveTo>
                    <a:lnTo>
                      <a:pt x="5400" y="108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080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  <a:moveTo>
                      <a:pt x="0" y="10800"/>
                    </a:move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  <p:sp>
            <p:nvSpPr>
              <p:cNvPr id="96266" name="Rectangle 14"/>
              <p:cNvSpPr>
                <a:spLocks/>
              </p:cNvSpPr>
              <p:nvPr/>
            </p:nvSpPr>
            <p:spPr bwMode="auto">
              <a:xfrm>
                <a:off x="48" y="0"/>
                <a:ext cx="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>
                  <a:solidFill>
                    <a:srgbClr val="000000"/>
                  </a:solidFill>
                  <a:latin typeface="Gill Sans" charset="0"/>
                  <a:ea typeface="ヒラギノ角ゴ Pro W3" charset="0"/>
                  <a:cs typeface="ヒラギノ角ゴ Pro W3" charset="0"/>
                  <a:sym typeface="Gill Sans" charset="0"/>
                </a:endParaRPr>
              </a:p>
            </p:txBody>
          </p:sp>
        </p:grpSp>
      </p:grpSp>
      <p:sp>
        <p:nvSpPr>
          <p:cNvPr id="160783" name="AutoShape 15"/>
          <p:cNvSpPr>
            <a:spLocks/>
          </p:cNvSpPr>
          <p:nvPr/>
        </p:nvSpPr>
        <p:spPr bwMode="auto">
          <a:xfrm>
            <a:off x="4464844" y="3554017"/>
            <a:ext cx="562570" cy="1187648"/>
          </a:xfrm>
          <a:prstGeom prst="roundRect">
            <a:avLst>
              <a:gd name="adj" fmla="val 23806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Scenarios</a:t>
            </a:r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1625203" y="6107911"/>
            <a:ext cx="4232672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0" tIns="0" rIns="45848" bIns="0"/>
          <a:lstStyle/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David Wald, </a:t>
            </a:r>
            <a:r>
              <a:rPr lang="en-US" sz="1700" dirty="0" err="1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Kuo</a:t>
            </a: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-Wan Lin, Bruce Worden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U. S. Geological Survey, Golden, CO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Georgia" pitchFamily="18" charset="0"/>
              <a:ea typeface="ヒラギノ角ゴ Pro W3" pitchFamily="80" charset="-128"/>
              <a:cs typeface="Arial" charset="0"/>
              <a:sym typeface="Arial" charset="0"/>
              <a:hlinkClick r:id="rId3"/>
            </a:endParaRPr>
          </a:p>
        </p:txBody>
      </p:sp>
      <p:pic>
        <p:nvPicPr>
          <p:cNvPr id="14345" name="Picture 11" descr="C:\ShakeCast\sc\docs\templates\subSilver\images\us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3" y="6093396"/>
            <a:ext cx="1493490" cy="60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850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Atlas</a:t>
            </a:r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1625203" y="6107911"/>
            <a:ext cx="4232672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0" tIns="0" rIns="45848" bIns="0"/>
          <a:lstStyle/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David Wald, </a:t>
            </a:r>
            <a:r>
              <a:rPr lang="en-US" sz="1700" dirty="0" err="1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Kuo</a:t>
            </a: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-Wan Lin, Bruce Worden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U. S. Geological Survey, Golden, CO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Georgia" pitchFamily="18" charset="0"/>
              <a:ea typeface="ヒラギノ角ゴ Pro W3" pitchFamily="80" charset="-128"/>
              <a:cs typeface="Arial" charset="0"/>
              <a:sym typeface="Arial" charset="0"/>
              <a:hlinkClick r:id="rId3"/>
            </a:endParaRPr>
          </a:p>
        </p:txBody>
      </p:sp>
      <p:pic>
        <p:nvPicPr>
          <p:cNvPr id="14345" name="Picture 11" descr="C:\ShakeCast\sc\docs\templates\subSilver\images\us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3" y="6093396"/>
            <a:ext cx="1493490" cy="60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273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1528" y="6096000"/>
            <a:ext cx="8629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EXAMPLES OF EARTHQUAKE SCENARIOS </a:t>
            </a:r>
          </a:p>
          <a:p>
            <a:pPr algn="ctr" defTabSz="453262" fontAlgn="base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[USGS; FEMA 366, 2000]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3-12-03 at 10.15.2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0" y="181450"/>
            <a:ext cx="8619556" cy="582886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39219" y="325018"/>
            <a:ext cx="8237421" cy="4957904"/>
            <a:chOff x="439219" y="294538"/>
            <a:chExt cx="8237421" cy="4957904"/>
          </a:xfrm>
        </p:grpSpPr>
        <p:pic>
          <p:nvPicPr>
            <p:cNvPr id="4" name="Picture 3" descr="Screen shot 2013-12-06 at 7.43.58 A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115" y="2407674"/>
              <a:ext cx="909525" cy="9044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 descr="Screen shot 2013-12-06 at 9.22.16 A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759" y="4069617"/>
              <a:ext cx="1198881" cy="11828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 descr="Screen shot 2013-12-06 at 9.24.22 A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880" y="3707783"/>
              <a:ext cx="1635760" cy="15344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 descr="Screen shot 2013-12-06 at 9.25.00 A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19" y="4037766"/>
              <a:ext cx="1241609" cy="12146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 descr="Screen shot 2013-12-06 at 9.29.36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19" y="294539"/>
              <a:ext cx="1227289" cy="15113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Screen shot 2013-12-06 at 9.30.40 A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258" y="294539"/>
              <a:ext cx="1066329" cy="10859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 descr="Screen shot 2013-12-06 at 9.34.09 A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499" y="4069617"/>
              <a:ext cx="1151353" cy="11828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Screen shot 2013-12-06 at 9.36.24 AM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231" y="294538"/>
              <a:ext cx="1069197" cy="10859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 descr="Screen shot 2013-12-06 at 9.39.47 AM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958" y="294540"/>
              <a:ext cx="1252218" cy="10859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6" name="Straight Connector 15"/>
            <p:cNvCxnSpPr/>
            <p:nvPr/>
          </p:nvCxnSpPr>
          <p:spPr bwMode="auto">
            <a:xfrm>
              <a:off x="5516880" y="3169920"/>
              <a:ext cx="2062480" cy="1127760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3135958" y="3860800"/>
              <a:ext cx="1252218" cy="701040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1066800" y="3169920"/>
              <a:ext cx="436880" cy="1544320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2310319" y="868063"/>
              <a:ext cx="87441" cy="701040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2580640" y="843280"/>
              <a:ext cx="1183558" cy="1564394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6441440" y="843280"/>
              <a:ext cx="304800" cy="1402080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Picture 9" descr="Screen shot 2013-12-06 at 9.32.37 AM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19" y="2068990"/>
              <a:ext cx="1234409" cy="12236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36" name="Straight Connector 35"/>
            <p:cNvCxnSpPr/>
            <p:nvPr/>
          </p:nvCxnSpPr>
          <p:spPr bwMode="auto">
            <a:xfrm>
              <a:off x="2315317" y="3159760"/>
              <a:ext cx="407563" cy="1473200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7244080" y="2407674"/>
              <a:ext cx="1049018" cy="538726"/>
            </a:xfrm>
            <a:prstGeom prst="line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530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g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16" y="-370765"/>
            <a:ext cx="5299364" cy="6858000"/>
          </a:xfrm>
          <a:prstGeom prst="rect">
            <a:avLst/>
          </a:prstGeom>
        </p:spPr>
      </p:pic>
      <p:pic>
        <p:nvPicPr>
          <p:cNvPr id="7" name="Picture 6" descr="intensity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"/>
          <a:stretch/>
        </p:blipFill>
        <p:spPr>
          <a:xfrm>
            <a:off x="-331916" y="87526"/>
            <a:ext cx="4914554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Picture 1" descr="pgv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45" y="-370765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2-21 at 12.1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67" y="-52378"/>
            <a:ext cx="9694486" cy="6400800"/>
          </a:xfrm>
          <a:prstGeom prst="rect">
            <a:avLst/>
          </a:prstGeom>
        </p:spPr>
      </p:pic>
      <p:pic>
        <p:nvPicPr>
          <p:cNvPr id="11" name="Picture 10" descr="Screen Shot 2015-02-21 at 12.12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67" y="-52378"/>
            <a:ext cx="969448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2-21 at 12.4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0" y="101599"/>
            <a:ext cx="969448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epager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62" y="109477"/>
            <a:ext cx="5125690" cy="66332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11" name="Group 10"/>
          <p:cNvGrpSpPr/>
          <p:nvPr/>
        </p:nvGrpSpPr>
        <p:grpSpPr>
          <a:xfrm>
            <a:off x="172450" y="424028"/>
            <a:ext cx="8210674" cy="6177576"/>
            <a:chOff x="172450" y="424028"/>
            <a:chExt cx="8210674" cy="6177576"/>
          </a:xfrm>
        </p:grpSpPr>
        <p:pic>
          <p:nvPicPr>
            <p:cNvPr id="8" name="Picture 7" descr="exposur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50" y="2677304"/>
              <a:ext cx="4940300" cy="3924300"/>
            </a:xfrm>
            <a:prstGeom prst="rect">
              <a:avLst/>
            </a:prstGeom>
          </p:spPr>
        </p:pic>
        <p:pic>
          <p:nvPicPr>
            <p:cNvPr id="9" name="Picture 8" descr="alerteco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521" y="424028"/>
              <a:ext cx="4083603" cy="19586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0" name="Picture 9" descr="alertfatal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51" y="439708"/>
              <a:ext cx="4091876" cy="196258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14" name="Group 13"/>
          <p:cNvGrpSpPr/>
          <p:nvPr/>
        </p:nvGrpSpPr>
        <p:grpSpPr>
          <a:xfrm>
            <a:off x="768206" y="612571"/>
            <a:ext cx="7271947" cy="383957"/>
            <a:chOff x="768206" y="612571"/>
            <a:chExt cx="7271947" cy="383957"/>
          </a:xfrm>
        </p:grpSpPr>
        <p:sp>
          <p:nvSpPr>
            <p:cNvPr id="12" name="TextBox 11"/>
            <p:cNvSpPr txBox="1"/>
            <p:nvPr/>
          </p:nvSpPr>
          <p:spPr>
            <a:xfrm>
              <a:off x="768206" y="627196"/>
              <a:ext cx="3119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95% in Mexico; 5% in US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20297" y="612571"/>
              <a:ext cx="3119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10% in Mexico; 90% in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2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1193" y="875154"/>
            <a:ext cx="58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USA</a:t>
            </a:r>
          </a:p>
        </p:txBody>
      </p:sp>
      <p:pic>
        <p:nvPicPr>
          <p:cNvPr id="9" name="Picture 8" descr="semi_invento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16" y="1513940"/>
            <a:ext cx="4522828" cy="45228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6093" y="862273"/>
            <a:ext cx="88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Mexico</a:t>
            </a:r>
          </a:p>
        </p:txBody>
      </p:sp>
      <p:pic>
        <p:nvPicPr>
          <p:cNvPr id="3" name="Picture 2" descr="semi_invento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10" y="1526703"/>
            <a:ext cx="4697577" cy="46975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9803" y="226174"/>
            <a:ext cx="785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Estimated Exposure by structure type (Urban/Rural/Residential/Nonresidential)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803" y="5909787"/>
            <a:ext cx="83018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A=Adobe, C=Reinforced Concrete, W=Wood, UFB=Unreinforced Fired Brick, UCB=Unreinforced Concrete Block, S=Steel</a:t>
            </a:r>
          </a:p>
        </p:txBody>
      </p:sp>
      <p:graphicFrame>
        <p:nvGraphicFramePr>
          <p:cNvPr id="1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591642"/>
              </p:ext>
            </p:extLst>
          </p:nvPr>
        </p:nvGraphicFramePr>
        <p:xfrm>
          <a:off x="9354114" y="931570"/>
          <a:ext cx="8518922" cy="7143752"/>
        </p:xfrm>
        <a:graphic>
          <a:graphicData uri="http://schemas.openxmlformats.org/drawingml/2006/table">
            <a:tbl>
              <a:tblPr/>
              <a:tblGrid>
                <a:gridCol w="556990"/>
                <a:gridCol w="1263551"/>
                <a:gridCol w="6698381"/>
              </a:tblGrid>
              <a:tr h="545828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Label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Description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Detailed Classification (Based on ATC-13, HAZUS 1999, WHE 2003, EMS 1998 and newly added for </a:t>
                      </a:r>
                    </a:p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PAGER Inventory database 2008)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4298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W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Wood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W1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(Wood with stucco, veneer),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W2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(Heavy wood frame, &gt;=5000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sf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),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W3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(Wood with metal strong wall) and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W4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(log building)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396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Steel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(Steel moment frame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(Steel braced frame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S3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(Steel light frame),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S4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(Steel frame with concrete shear wall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S5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(Steel frame with URM wall of low mid and high rise)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396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C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Reinforced Concrete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C1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(Ductile RC moment frame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C2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(RC shear-wall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C3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(Nonductile RC frame with infill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C4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(Nonductile RC frame without infill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C5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(Steel reinforced concrete frame of low mid and high rise)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4298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RM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Reinforced Masonry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(Reinforced masonry bearing wall with flexible diaphragm of low and mid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(Reinforced masonry bearing wall with rigid diaphragm of low, mid and high rise)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MH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Mobile Homes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Mobile homes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 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Mud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(Mud wall without wood),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(Mud wall with wood)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4298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A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Adobe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A1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 (Adobe mud mortar with wood roof),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A2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(Adobe mud mortar with thatch roof),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A3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(Adobe wall with cement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A4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(Adobe wall with concrete bond beam 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A5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(Adobe with reinforcement)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RE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Rammed Earth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Rammed earth construction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4298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Rubble (Field) Stone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RS1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(Rubble stone without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RS2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(Rubble stone with mud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RS3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(Rubble stone with lime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RS4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(Rubble stone with cement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RS5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(Rubble stone with concrete bond beam)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4298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Dressed Stone, blocks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DS1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(Stone block with mud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DS2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(Stone block with lime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DS3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(Stone block with cement mortar),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DS4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(Stone block with concrete bond beam)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396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UFB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Unreinforced Fire Brick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UFB1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(Unreinforced brick with mud mortar without timber 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UFB2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(Unreinforced brick with mud mortar and timber),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UFB3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(Unreinforced brick with cement mortar and wood diaphragm),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UFB4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(Unreinforced brick with cement mortar and concrete diaphragm)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4298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UCB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Unreinforced Concrete Block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Unreinforced concrete block construction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Massive Stone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Massive stone masonry construction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PC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Precast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PC1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(Precast concrete tilt up walls),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PC2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(Precast concrete frame of low, mid and high rise),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TU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(Tiltup) 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INF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Informal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Informal constructions (Plastic, polythene, miscellaneous)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UNK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Unknown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ヒラギノ角ゴ ProN W3" charset="0"/>
                          <a:cs typeface="Times" charset="0"/>
                          <a:sym typeface="Times" charset="0"/>
                        </a:rPr>
                        <a:t>Unknown (Missing / Default category)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9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678203" y="226174"/>
            <a:ext cx="58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USA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803" y="2981893"/>
            <a:ext cx="88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Mexico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803" y="226174"/>
            <a:ext cx="480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Estimated collapse &amp; fatalities by structure type</a:t>
            </a:r>
          </a:p>
        </p:txBody>
      </p:sp>
      <p:pic>
        <p:nvPicPr>
          <p:cNvPr id="7" name="Picture 6" descr="deathsbystru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573503"/>
            <a:ext cx="6591300" cy="3295650"/>
          </a:xfrm>
          <a:prstGeom prst="rect">
            <a:avLst/>
          </a:prstGeom>
        </p:spPr>
      </p:pic>
      <p:pic>
        <p:nvPicPr>
          <p:cNvPr id="5" name="Picture 4" descr="deathsbystru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3562350"/>
            <a:ext cx="6591300" cy="3295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3225" y="4286801"/>
            <a:ext cx="26459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A=Adobe </a:t>
            </a:r>
          </a:p>
          <a:p>
            <a:pPr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C=Reinforced Concrete </a:t>
            </a:r>
          </a:p>
          <a:p>
            <a:pPr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W=Wood UFB=Unreinforced Fired 	  	 	    Brick</a:t>
            </a:r>
          </a:p>
          <a:p>
            <a:pPr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UCB=Unreinforced 			    concrete block</a:t>
            </a:r>
          </a:p>
          <a:p>
            <a:pPr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S=Steel</a:t>
            </a:r>
          </a:p>
        </p:txBody>
      </p:sp>
    </p:spTree>
    <p:extLst>
      <p:ext uri="{BB962C8B-B14F-4D97-AF65-F5344CB8AC3E}">
        <p14:creationId xmlns:p14="http://schemas.microsoft.com/office/powerpoint/2010/main" val="42855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6"/>
          <p:cNvSpPr>
            <a:spLocks/>
          </p:cNvSpPr>
          <p:nvPr/>
        </p:nvSpPr>
        <p:spPr bwMode="auto">
          <a:xfrm>
            <a:off x="302495" y="127747"/>
            <a:ext cx="65586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567" bIns="0">
            <a:spAutoFit/>
          </a:bodyPr>
          <a:lstStyle/>
          <a:p>
            <a:pPr marL="40116"/>
            <a:r>
              <a:rPr lang="en-US" sz="1700" b="1" u="sng" dirty="0" smtClean="0">
                <a:solidFill>
                  <a:srgbClr val="FFFFFF"/>
                </a:solidFill>
                <a:cs typeface="Arial" charset="0"/>
                <a:sym typeface="Arial" charset="0"/>
              </a:rPr>
              <a:t>ShakeMap Atlas</a:t>
            </a:r>
            <a:r>
              <a:rPr lang="en-US" sz="1700" dirty="0" smtClean="0">
                <a:solidFill>
                  <a:srgbClr val="FFFFFF"/>
                </a:solidFill>
                <a:cs typeface="Arial" charset="0"/>
                <a:sym typeface="Arial" charset="0"/>
              </a:rPr>
              <a:t>: ShakeMaps </a:t>
            </a:r>
            <a:r>
              <a:rPr lang="en-US" sz="1700" dirty="0">
                <a:solidFill>
                  <a:srgbClr val="FFFFFF"/>
                </a:solidFill>
                <a:cs typeface="Arial" charset="0"/>
                <a:sym typeface="Arial" charset="0"/>
              </a:rPr>
              <a:t>for </a:t>
            </a:r>
            <a:r>
              <a:rPr lang="en-US" sz="1700" dirty="0" smtClean="0">
                <a:solidFill>
                  <a:srgbClr val="FFFFFF"/>
                </a:solidFill>
                <a:cs typeface="Arial" charset="0"/>
                <a:sym typeface="Arial" charset="0"/>
              </a:rPr>
              <a:t>&gt;6,000 </a:t>
            </a:r>
            <a:r>
              <a:rPr lang="en-US" sz="1700" dirty="0">
                <a:solidFill>
                  <a:srgbClr val="FFFFFF"/>
                </a:solidFill>
                <a:cs typeface="Arial" charset="0"/>
                <a:sym typeface="Arial" charset="0"/>
              </a:rPr>
              <a:t>Earthquakes (1973-</a:t>
            </a:r>
            <a:r>
              <a:rPr lang="en-US" sz="1700" dirty="0" smtClean="0">
                <a:solidFill>
                  <a:srgbClr val="FFFFFF"/>
                </a:solidFill>
                <a:cs typeface="Arial" charset="0"/>
                <a:sym typeface="Arial" charset="0"/>
              </a:rPr>
              <a:t>2012)</a:t>
            </a:r>
            <a:endParaRPr lang="en-US" sz="1700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111" t="9600" r="10263" b="24636"/>
          <a:stretch/>
        </p:blipFill>
        <p:spPr>
          <a:xfrm>
            <a:off x="359220" y="936422"/>
            <a:ext cx="2831115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397" t="9540" r="10703" b="24381"/>
          <a:stretch/>
        </p:blipFill>
        <p:spPr>
          <a:xfrm>
            <a:off x="6323209" y="936420"/>
            <a:ext cx="2787976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496" t="8642" r="10046" b="24161"/>
          <a:stretch/>
        </p:blipFill>
        <p:spPr>
          <a:xfrm>
            <a:off x="3405752" y="936421"/>
            <a:ext cx="2768761" cy="2743200"/>
          </a:xfrm>
          <a:prstGeom prst="rect">
            <a:avLst/>
          </a:prstGeom>
        </p:spPr>
      </p:pic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3575634" y="1026948"/>
            <a:ext cx="1685478" cy="294680"/>
            <a:chOff x="-110" y="-22"/>
            <a:chExt cx="1510" cy="264"/>
          </a:xfrm>
        </p:grpSpPr>
        <p:sp>
          <p:nvSpPr>
            <p:cNvPr id="13" name="Rectangle 13"/>
            <p:cNvSpPr>
              <a:spLocks/>
            </p:cNvSpPr>
            <p:nvPr/>
          </p:nvSpPr>
          <p:spPr bwMode="auto">
            <a:xfrm>
              <a:off x="-110" y="-22"/>
              <a:ext cx="1480" cy="26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4"/>
            <p:cNvSpPr>
              <a:spLocks/>
            </p:cNvSpPr>
            <p:nvPr/>
          </p:nvSpPr>
          <p:spPr bwMode="auto">
            <a:xfrm>
              <a:off x="-77" y="0"/>
              <a:ext cx="147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3" bIns="0"/>
            <a:lstStyle/>
            <a:p>
              <a:pPr marL="35652" algn="ctr">
                <a:spcBef>
                  <a:spcPts val="906"/>
                </a:spcBef>
              </a:pPr>
              <a:r>
                <a:rPr lang="en-US" sz="1400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Guatemala</a:t>
              </a:r>
              <a:r>
                <a:rPr lang="en-US" sz="1400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, 1976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0896" t="9309" r="10001" b="22712"/>
          <a:stretch/>
        </p:blipFill>
        <p:spPr>
          <a:xfrm>
            <a:off x="3405752" y="3816391"/>
            <a:ext cx="2717017" cy="2743200"/>
          </a:xfrm>
          <a:prstGeom prst="rect">
            <a:avLst/>
          </a:prstGeom>
        </p:spPr>
      </p:pic>
      <p:grpSp>
        <p:nvGrpSpPr>
          <p:cNvPr id="19" name="Group 24"/>
          <p:cNvGrpSpPr>
            <a:grpSpLocks/>
          </p:cNvGrpSpPr>
          <p:nvPr/>
        </p:nvGrpSpPr>
        <p:grpSpPr bwMode="auto">
          <a:xfrm>
            <a:off x="547450" y="1038676"/>
            <a:ext cx="1348383" cy="276820"/>
            <a:chOff x="0" y="0"/>
            <a:chExt cx="1208" cy="248"/>
          </a:xfrm>
        </p:grpSpPr>
        <p:sp>
          <p:nvSpPr>
            <p:cNvPr id="20" name="Rectangle 22"/>
            <p:cNvSpPr>
              <a:spLocks/>
            </p:cNvSpPr>
            <p:nvPr/>
          </p:nvSpPr>
          <p:spPr bwMode="auto">
            <a:xfrm>
              <a:off x="0" y="0"/>
              <a:ext cx="1204" cy="24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Rectangle 23"/>
            <p:cNvSpPr>
              <a:spLocks/>
            </p:cNvSpPr>
            <p:nvPr/>
          </p:nvSpPr>
          <p:spPr bwMode="auto">
            <a:xfrm>
              <a:off x="0" y="0"/>
              <a:ext cx="120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3" bIns="0"/>
            <a:lstStyle/>
            <a:p>
              <a:pPr marL="35652" algn="ctr">
                <a:spcBef>
                  <a:spcPts val="906"/>
                </a:spcBef>
              </a:pPr>
              <a:r>
                <a:rPr lang="en-US" sz="1400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Kashmir, 2005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465616" y="1025676"/>
            <a:ext cx="1107281" cy="294680"/>
            <a:chOff x="0" y="-11"/>
            <a:chExt cx="992" cy="264"/>
          </a:xfrm>
        </p:grpSpPr>
        <p:sp>
          <p:nvSpPr>
            <p:cNvPr id="23" name="Rectangle 19"/>
            <p:cNvSpPr>
              <a:spLocks/>
            </p:cNvSpPr>
            <p:nvPr/>
          </p:nvSpPr>
          <p:spPr bwMode="auto">
            <a:xfrm>
              <a:off x="0" y="-11"/>
              <a:ext cx="992" cy="26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Rectangle 20"/>
            <p:cNvSpPr>
              <a:spLocks/>
            </p:cNvSpPr>
            <p:nvPr/>
          </p:nvSpPr>
          <p:spPr bwMode="auto">
            <a:xfrm>
              <a:off x="0" y="0"/>
              <a:ext cx="99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3" bIns="0"/>
            <a:lstStyle/>
            <a:p>
              <a:pPr marL="35652" algn="ctr">
                <a:spcBef>
                  <a:spcPts val="906"/>
                </a:spcBef>
              </a:pPr>
              <a:r>
                <a:rPr lang="en-US" sz="1400" dirty="0" err="1">
                  <a:solidFill>
                    <a:srgbClr val="000000"/>
                  </a:solidFill>
                  <a:cs typeface="Arial" charset="0"/>
                  <a:sym typeface="Arial" charset="0"/>
                </a:rPr>
                <a:t>Izmit</a:t>
              </a:r>
              <a:r>
                <a:rPr lang="en-US" sz="1400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, 1999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9801" t="8353" r="10134" b="23699"/>
          <a:stretch/>
        </p:blipFill>
        <p:spPr>
          <a:xfrm>
            <a:off x="359221" y="3784160"/>
            <a:ext cx="2755145" cy="2743200"/>
          </a:xfrm>
          <a:prstGeom prst="rect">
            <a:avLst/>
          </a:prstGeom>
        </p:spPr>
      </p:pic>
      <p:pic>
        <p:nvPicPr>
          <p:cNvPr id="3" name="Picture 2" descr="Screen Shot 2014-03-10 at 9.31.2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209" y="3835472"/>
            <a:ext cx="2748856" cy="2743200"/>
          </a:xfrm>
          <a:prstGeom prst="rect">
            <a:avLst/>
          </a:prstGeom>
        </p:spPr>
      </p:pic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438306" y="3923862"/>
            <a:ext cx="1197265" cy="294680"/>
            <a:chOff x="0" y="-11"/>
            <a:chExt cx="1014" cy="264"/>
          </a:xfrm>
        </p:grpSpPr>
        <p:sp>
          <p:nvSpPr>
            <p:cNvPr id="41" name="Rectangle 19"/>
            <p:cNvSpPr>
              <a:spLocks/>
            </p:cNvSpPr>
            <p:nvPr/>
          </p:nvSpPr>
          <p:spPr bwMode="auto">
            <a:xfrm>
              <a:off x="0" y="-11"/>
              <a:ext cx="992" cy="26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Rectangle 20"/>
            <p:cNvSpPr>
              <a:spLocks/>
            </p:cNvSpPr>
            <p:nvPr/>
          </p:nvSpPr>
          <p:spPr bwMode="auto">
            <a:xfrm>
              <a:off x="22" y="11"/>
              <a:ext cx="99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3" bIns="0"/>
            <a:lstStyle/>
            <a:p>
              <a:pPr marL="35652" algn="ctr">
                <a:spcBef>
                  <a:spcPts val="906"/>
                </a:spcBef>
              </a:pPr>
              <a:r>
                <a:rPr lang="en-US" sz="1400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Tohoku, 2011</a:t>
              </a:r>
              <a:endParaRPr lang="en-US" sz="1400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</p:grpSp>
      <p:grpSp>
        <p:nvGrpSpPr>
          <p:cNvPr id="34" name="Group 15"/>
          <p:cNvGrpSpPr>
            <a:grpSpLocks/>
          </p:cNvGrpSpPr>
          <p:nvPr/>
        </p:nvGrpSpPr>
        <p:grpSpPr bwMode="auto">
          <a:xfrm>
            <a:off x="3548324" y="3925134"/>
            <a:ext cx="1685478" cy="294680"/>
            <a:chOff x="-110" y="-22"/>
            <a:chExt cx="1510" cy="264"/>
          </a:xfrm>
        </p:grpSpPr>
        <p:sp>
          <p:nvSpPr>
            <p:cNvPr id="35" name="Rectangle 13"/>
            <p:cNvSpPr>
              <a:spLocks/>
            </p:cNvSpPr>
            <p:nvPr/>
          </p:nvSpPr>
          <p:spPr bwMode="auto">
            <a:xfrm>
              <a:off x="-110" y="-22"/>
              <a:ext cx="1480" cy="26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Rectangle 14"/>
            <p:cNvSpPr>
              <a:spLocks/>
            </p:cNvSpPr>
            <p:nvPr/>
          </p:nvSpPr>
          <p:spPr bwMode="auto">
            <a:xfrm>
              <a:off x="-77" y="0"/>
              <a:ext cx="147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3" bIns="0"/>
            <a:lstStyle/>
            <a:p>
              <a:pPr marL="35652" algn="ctr">
                <a:spcBef>
                  <a:spcPts val="906"/>
                </a:spcBef>
              </a:pPr>
              <a:r>
                <a:rPr lang="en-US" sz="1400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Romania, 1977</a:t>
              </a:r>
              <a:endParaRPr lang="en-US" sz="1400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</p:grpSp>
      <p:grpSp>
        <p:nvGrpSpPr>
          <p:cNvPr id="37" name="Group 24"/>
          <p:cNvGrpSpPr>
            <a:grpSpLocks/>
          </p:cNvGrpSpPr>
          <p:nvPr/>
        </p:nvGrpSpPr>
        <p:grpSpPr bwMode="auto">
          <a:xfrm>
            <a:off x="520140" y="3936862"/>
            <a:ext cx="1348383" cy="276820"/>
            <a:chOff x="0" y="0"/>
            <a:chExt cx="1208" cy="248"/>
          </a:xfrm>
        </p:grpSpPr>
        <p:sp>
          <p:nvSpPr>
            <p:cNvPr id="38" name="Rectangle 22"/>
            <p:cNvSpPr>
              <a:spLocks/>
            </p:cNvSpPr>
            <p:nvPr/>
          </p:nvSpPr>
          <p:spPr bwMode="auto">
            <a:xfrm>
              <a:off x="0" y="0"/>
              <a:ext cx="1204" cy="24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Rectangle 23"/>
            <p:cNvSpPr>
              <a:spLocks/>
            </p:cNvSpPr>
            <p:nvPr/>
          </p:nvSpPr>
          <p:spPr bwMode="auto">
            <a:xfrm>
              <a:off x="0" y="0"/>
              <a:ext cx="120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3" bIns="0"/>
            <a:lstStyle/>
            <a:p>
              <a:pPr marL="35652" algn="ctr">
                <a:spcBef>
                  <a:spcPts val="906"/>
                </a:spcBef>
              </a:pPr>
              <a:r>
                <a:rPr lang="en-US" sz="1400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Chi-Chi, </a:t>
              </a:r>
              <a:r>
                <a:rPr lang="en-US" sz="1400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2005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6160" y="581413"/>
            <a:ext cx="8309128" cy="3887206"/>
            <a:chOff x="762937" y="581413"/>
            <a:chExt cx="8309128" cy="388720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/>
            <a:srcRect l="10230" t="9396" r="10654" b="18319"/>
            <a:stretch/>
          </p:blipFill>
          <p:spPr>
            <a:xfrm>
              <a:off x="762937" y="581413"/>
              <a:ext cx="3894056" cy="38601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/>
            <a:srcRect l="9360" t="9424" r="10342" b="17645"/>
            <a:stretch/>
          </p:blipFill>
          <p:spPr>
            <a:xfrm>
              <a:off x="5133251" y="581413"/>
              <a:ext cx="3938814" cy="3887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501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10 at 3.35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1984" b="3219"/>
          <a:stretch/>
        </p:blipFill>
        <p:spPr bwMode="auto">
          <a:xfrm>
            <a:off x="171605" y="242761"/>
            <a:ext cx="9097731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713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2984" b="3337"/>
          <a:stretch/>
        </p:blipFill>
        <p:spPr bwMode="auto">
          <a:xfrm>
            <a:off x="69950" y="457200"/>
            <a:ext cx="8927043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487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1625203" y="6107911"/>
            <a:ext cx="4232672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0" tIns="0" rIns="45848" bIns="0"/>
          <a:lstStyle/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David Wald, </a:t>
            </a:r>
            <a:r>
              <a:rPr lang="en-US" sz="1700" dirty="0" err="1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Kuo</a:t>
            </a: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-Wan Lin, Bruce Worden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U. S. Geological Survey, Golden, CO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Georgia" pitchFamily="18" charset="0"/>
              <a:ea typeface="ヒラギノ角ゴ Pro W3" pitchFamily="80" charset="-128"/>
              <a:cs typeface="Arial" charset="0"/>
              <a:sym typeface="Arial" charset="0"/>
              <a:hlinkClick r:id="rId3"/>
            </a:endParaRPr>
          </a:p>
        </p:txBody>
      </p:sp>
      <p:pic>
        <p:nvPicPr>
          <p:cNvPr id="14345" name="Picture 11" descr="C:\ShakeCast\sc\docs\templates\subSilver\images\us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3" y="6093396"/>
            <a:ext cx="1493490" cy="60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2059" y="323254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7224" y="2779485"/>
            <a:ext cx="469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Recent events &amp; Examples </a:t>
            </a:r>
          </a:p>
        </p:txBody>
      </p:sp>
    </p:spTree>
    <p:extLst>
      <p:ext uri="{BB962C8B-B14F-4D97-AF65-F5344CB8AC3E}">
        <p14:creationId xmlns:p14="http://schemas.microsoft.com/office/powerpoint/2010/main" val="37579849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45" y="226377"/>
            <a:ext cx="6036310" cy="64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15" y="227965"/>
            <a:ext cx="6033770" cy="64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75" y="476885"/>
            <a:ext cx="6089650" cy="59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akeMap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 copy 1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80" charset="0"/>
            <a:ea typeface="ヒラギノ角ゴ Pro W3" pitchFamily="80" charset="-128"/>
            <a:sym typeface="Gill Sans" pitchFamily="8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80" charset="0"/>
            <a:ea typeface="ヒラギノ角ゴ Pro W3" pitchFamily="80" charset="-128"/>
            <a:sym typeface="Gill Sans" pitchFamily="80" charset="0"/>
          </a:defRPr>
        </a:defPPr>
      </a:lstStyle>
    </a:lnDef>
  </a:objectDefaults>
  <a:extraClrSchemeLst>
    <a:extraClrScheme>
      <a:clrScheme name="Custom Design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1037</Words>
  <Application>Microsoft Macintosh PowerPoint</Application>
  <PresentationFormat>On-screen Show (4:3)</PresentationFormat>
  <Paragraphs>121</Paragraphs>
  <Slides>26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ShakeMap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 corrected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Geological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Wald</dc:creator>
  <cp:lastModifiedBy>David Wald</cp:lastModifiedBy>
  <cp:revision>14</cp:revision>
  <dcterms:created xsi:type="dcterms:W3CDTF">2015-05-24T21:16:36Z</dcterms:created>
  <dcterms:modified xsi:type="dcterms:W3CDTF">2015-05-26T20:51:30Z</dcterms:modified>
</cp:coreProperties>
</file>