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59" r:id="rId4"/>
    <p:sldId id="268" r:id="rId5"/>
    <p:sldId id="260" r:id="rId6"/>
    <p:sldId id="262" r:id="rId7"/>
    <p:sldId id="263" r:id="rId8"/>
    <p:sldId id="267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6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9282C-4D80-2B4C-9243-18266CBD250B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BC564-49D8-FD46-998B-41CF72943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1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A30E6C-4D09-FA46-B9B3-607DC35740E4}" type="slidenum">
              <a:rPr lang="en-US"/>
              <a:pPr/>
              <a:t>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somewhere:  1</a:t>
            </a:r>
            <a:r>
              <a:rPr lang="en-US" baseline="30000" dirty="0" smtClean="0"/>
              <a:t>st</a:t>
            </a:r>
            <a:r>
              <a:rPr lang="en-US" dirty="0" smtClean="0"/>
              <a:t> meeting in 1988!</a:t>
            </a:r>
            <a:r>
              <a:rPr lang="en-US" baseline="0" dirty="0" smtClean="0"/>
              <a:t>  </a:t>
            </a:r>
            <a:r>
              <a:rPr lang="en-US" baseline="0" dirty="0" smtClean="0"/>
              <a:t>What my colleagues hear… what my friends hear… what my reviewers hear… what my chair/dean hear,  etc.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BC564-49D8-FD46-998B-41CF729434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8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 smtClean="0"/>
              <a:t>need to be big enough to not fight over top-bill credit, but recognize that science is advancing in unique ways because of these programs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BC564-49D8-FD46-998B-41CF729434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2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4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3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5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12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75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11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6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8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2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C0BD1-1EE2-F14E-91FB-DE58F833737D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6602-9732-A74D-9966-324AC3613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7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"/>
            <a:ext cx="7772400" cy="101678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MARGINS </a:t>
            </a:r>
            <a:br>
              <a:rPr lang="en-US" sz="4000" b="1" dirty="0" smtClean="0"/>
            </a:br>
            <a:r>
              <a:rPr lang="en-US" sz="4000" b="1" dirty="0" smtClean="0"/>
              <a:t>and GeoPRISMS</a:t>
            </a: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10862"/>
            <a:ext cx="8534400" cy="482618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ja-JP" sz="2800" dirty="0" smtClean="0">
                <a:solidFill>
                  <a:schemeClr val="accent1"/>
                </a:solidFill>
                <a:latin typeface="Arial"/>
              </a:rPr>
              <a:t>Focused</a:t>
            </a:r>
            <a:r>
              <a:rPr lang="en-US" altLang="ja-JP" sz="2800" dirty="0" smtClean="0">
                <a:solidFill>
                  <a:schemeClr val="accent1"/>
                </a:solidFill>
                <a:latin typeface="Arial"/>
              </a:rPr>
              <a:t>, community-coordinated NSF programs to advance science at continental margins</a:t>
            </a:r>
            <a:endParaRPr lang="en-US" sz="2800" dirty="0">
              <a:solidFill>
                <a:schemeClr val="accent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accent1"/>
                </a:solidFill>
              </a:rPr>
              <a:t>Structure and Goals</a:t>
            </a:r>
            <a:endParaRPr lang="en-US" sz="2800" dirty="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/>
              <a:t>Build interdisciplinary </a:t>
            </a:r>
            <a:r>
              <a:rPr lang="en-US" sz="2400" dirty="0" smtClean="0"/>
              <a:t>communities, integrating lab, theory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Cross the shoreline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Explore active processes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Concentrate </a:t>
            </a:r>
            <a:r>
              <a:rPr lang="en-US" sz="2400" dirty="0"/>
              <a:t>resources at Focus </a:t>
            </a:r>
            <a:r>
              <a:rPr lang="en-US" sz="2400" dirty="0" smtClean="0"/>
              <a:t>Sites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Rely upon existing NSF-supported Facilities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chemeClr val="accent1"/>
                </a:solidFill>
              </a:rPr>
              <a:t>Science Themes (GeoPRISMS)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Subduction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Cycles &amp; Deformation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Rift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Initiatiation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Evolution</a:t>
            </a:r>
          </a:p>
          <a:p>
            <a:pPr lvl="1">
              <a:lnSpc>
                <a:spcPct val="90000"/>
              </a:lnSpc>
            </a:pPr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MARGINS: 4 related “initiatives”</a:t>
            </a:r>
          </a:p>
        </p:txBody>
      </p:sp>
      <p:pic>
        <p:nvPicPr>
          <p:cNvPr id="30725" name="Picture 5" descr="MARGINS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28"/>
          <a:stretch>
            <a:fillRect/>
          </a:stretch>
        </p:blipFill>
        <p:spPr bwMode="auto">
          <a:xfrm>
            <a:off x="1" y="0"/>
            <a:ext cx="2794000" cy="101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307" y="0"/>
            <a:ext cx="2561693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5231" y="1154668"/>
            <a:ext cx="5366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cap="small" dirty="0" smtClean="0"/>
              <a:t>Geoff Abers (Cornell), MARGINS Chair 2006-2010</a:t>
            </a:r>
          </a:p>
          <a:p>
            <a:r>
              <a:rPr lang="en-US" sz="2000" i="1" cap="small" dirty="0"/>
              <a:t>	</a:t>
            </a:r>
            <a:r>
              <a:rPr lang="en-US" sz="2000" i="1" cap="small" dirty="0" smtClean="0"/>
              <a:t>occasional PI; GeoPRISMS gadfly </a:t>
            </a:r>
            <a:endParaRPr lang="en-US" sz="2000" i="1" cap="smal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829" y="5043715"/>
            <a:ext cx="2992006" cy="144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7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22"/>
            <a:ext cx="8229600" cy="953034"/>
          </a:xfrm>
        </p:spPr>
        <p:txBody>
          <a:bodyPr>
            <a:normAutofit/>
          </a:bodyPr>
          <a:lstStyle/>
          <a:p>
            <a:r>
              <a:rPr lang="en-US" sz="4000" b="1" i="1" dirty="0" smtClean="0"/>
              <a:t>Final thoughts</a:t>
            </a:r>
            <a:r>
              <a:rPr lang="en-US" sz="4000" b="1" dirty="0" smtClean="0"/>
              <a:t>: Key Ingredients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013"/>
            <a:ext cx="8229600" cy="444498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Science needs to be important; low-hanging fruit </a:t>
            </a:r>
            <a:r>
              <a:rPr lang="en-US" dirty="0" smtClean="0">
                <a:solidFill>
                  <a:srgbClr val="800000"/>
                </a:solidFill>
              </a:rPr>
              <a:t>can be identified early.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Building a </a:t>
            </a:r>
            <a:r>
              <a:rPr lang="en-US" i="1" dirty="0" smtClean="0">
                <a:solidFill>
                  <a:srgbClr val="000090"/>
                </a:solidFill>
              </a:rPr>
              <a:t>new</a:t>
            </a:r>
            <a:r>
              <a:rPr lang="en-US" dirty="0" smtClean="0">
                <a:solidFill>
                  <a:srgbClr val="000090"/>
                </a:solidFill>
              </a:rPr>
              <a:t> community of PI’s,  committed to cross-disciplinary </a:t>
            </a:r>
            <a:r>
              <a:rPr lang="en-US" dirty="0" smtClean="0">
                <a:solidFill>
                  <a:srgbClr val="000090"/>
                </a:solidFill>
              </a:rPr>
              <a:t>science.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Crossing the shoreline means negotiating the EAR/OCE divide, with huge potential benefits.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Engaged </a:t>
            </a:r>
            <a:r>
              <a:rPr lang="en-US" dirty="0" smtClean="0">
                <a:solidFill>
                  <a:srgbClr val="800000"/>
                </a:solidFill>
              </a:rPr>
              <a:t>and enthusiastic international </a:t>
            </a:r>
            <a:r>
              <a:rPr lang="en-US" dirty="0" smtClean="0">
                <a:solidFill>
                  <a:srgbClr val="800000"/>
                </a:solidFill>
              </a:rPr>
              <a:t>partners; think globally.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Integrate laboratory and modeling with data.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Focus on problems that matter – hazards, resources, ties to </a:t>
            </a:r>
            <a:r>
              <a:rPr lang="en-US" dirty="0" smtClean="0">
                <a:solidFill>
                  <a:srgbClr val="800000"/>
                </a:solidFill>
              </a:rPr>
              <a:t>climate.</a:t>
            </a:r>
          </a:p>
        </p:txBody>
      </p:sp>
      <p:pic>
        <p:nvPicPr>
          <p:cNvPr id="4" name="Picture 4" descr="Geohazards_cartoon_MARGINS,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5467"/>
            <a:ext cx="9144000" cy="164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22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ZfluidEng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838"/>
            <a:ext cx="9204475" cy="71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24"/>
            <a:ext cx="9144000" cy="68088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Primary sites to focus resources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 w/ boxes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87" r="5000"/>
          <a:stretch/>
        </p:blipFill>
        <p:spPr>
          <a:xfrm>
            <a:off x="0" y="774105"/>
            <a:ext cx="9157121" cy="5272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143" y="6126163"/>
            <a:ext cx="457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SEIZE</a:t>
            </a:r>
            <a:r>
              <a:rPr lang="en-US" dirty="0" smtClean="0">
                <a:solidFill>
                  <a:schemeClr val="bg1"/>
                </a:solidFill>
              </a:rPr>
              <a:t>:  Nankai, </a:t>
            </a:r>
            <a:r>
              <a:rPr lang="en-US" dirty="0" err="1" smtClean="0">
                <a:solidFill>
                  <a:schemeClr val="bg1"/>
                </a:solidFill>
              </a:rPr>
              <a:t>CentAm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i="1" dirty="0" smtClean="0">
                <a:solidFill>
                  <a:schemeClr val="bg1"/>
                </a:solidFill>
              </a:rPr>
              <a:t>SubFac</a:t>
            </a:r>
            <a:r>
              <a:rPr lang="en-US" dirty="0" smtClean="0">
                <a:solidFill>
                  <a:schemeClr val="bg1"/>
                </a:solidFill>
              </a:rPr>
              <a:t>:  IBM, </a:t>
            </a:r>
            <a:r>
              <a:rPr lang="en-US" dirty="0" err="1" smtClean="0">
                <a:solidFill>
                  <a:schemeClr val="bg1"/>
                </a:solidFill>
              </a:rPr>
              <a:t>CentAm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RCL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GofC</a:t>
            </a:r>
            <a:r>
              <a:rPr lang="en-US" dirty="0" smtClean="0">
                <a:solidFill>
                  <a:schemeClr val="bg1"/>
                </a:solidFill>
              </a:rPr>
              <a:t>				</a:t>
            </a:r>
            <a:r>
              <a:rPr lang="en-US" i="1" dirty="0" smtClean="0">
                <a:solidFill>
                  <a:schemeClr val="bg1"/>
                </a:solidFill>
              </a:rPr>
              <a:t>S2S</a:t>
            </a:r>
            <a:r>
              <a:rPr lang="en-US" dirty="0" smtClean="0">
                <a:solidFill>
                  <a:schemeClr val="bg1"/>
                </a:solidFill>
              </a:rPr>
              <a:t>:  PNG, NZ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4567" y="6126163"/>
            <a:ext cx="1873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SCD</a:t>
            </a:r>
            <a:r>
              <a:rPr lang="en-US" dirty="0" smtClean="0">
                <a:solidFill>
                  <a:srgbClr val="FF0000"/>
                </a:solidFill>
              </a:rPr>
              <a:t>:  </a:t>
            </a:r>
            <a:r>
              <a:rPr lang="en-US" dirty="0" err="1" smtClean="0">
                <a:solidFill>
                  <a:srgbClr val="FF0000"/>
                </a:solidFill>
              </a:rPr>
              <a:t>Casc</a:t>
            </a:r>
            <a:r>
              <a:rPr lang="en-US" dirty="0" smtClean="0">
                <a:solidFill>
                  <a:srgbClr val="FF0000"/>
                </a:solidFill>
              </a:rPr>
              <a:t>, AK, NZ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RIE</a:t>
            </a:r>
            <a:r>
              <a:rPr lang="en-US" dirty="0" smtClean="0">
                <a:solidFill>
                  <a:srgbClr val="FF0000"/>
                </a:solidFill>
              </a:rPr>
              <a:t>:  ENAM, EAR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1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14" y="0"/>
            <a:ext cx="8977085" cy="54022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Focus </a:t>
            </a:r>
            <a:r>
              <a:rPr lang="en-US" sz="3600" b="1" dirty="0" smtClean="0"/>
              <a:t>on </a:t>
            </a:r>
            <a:r>
              <a:rPr lang="en-US" sz="3600" b="1" dirty="0" smtClean="0"/>
              <a:t>Central America (</a:t>
            </a:r>
            <a:r>
              <a:rPr lang="en-US" sz="3600" b="1" dirty="0" err="1" smtClean="0"/>
              <a:t>CentAm</a:t>
            </a:r>
            <a:r>
              <a:rPr lang="en-US" sz="3600" b="1" dirty="0" smtClean="0"/>
              <a:t> MARGINS site)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914" y="850294"/>
            <a:ext cx="3246482" cy="5652105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 smtClean="0"/>
              <a:t>41 awards, </a:t>
            </a:r>
            <a:r>
              <a:rPr lang="en-US" sz="2600" dirty="0" smtClean="0"/>
              <a:t>29 projects (33% of MARGINS)</a:t>
            </a:r>
          </a:p>
          <a:p>
            <a:r>
              <a:rPr lang="en-US" sz="2600" dirty="0" smtClean="0"/>
              <a:t>Papers 2001-2015 ++</a:t>
            </a:r>
            <a:endParaRPr lang="en-US" sz="2600" dirty="0" smtClean="0"/>
          </a:p>
          <a:p>
            <a:endParaRPr lang="en-US" sz="2600" dirty="0" smtClean="0"/>
          </a:p>
          <a:p>
            <a:r>
              <a:rPr lang="en-US" dirty="0" smtClean="0"/>
              <a:t>Highlights: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Serpentinization of the incoming </a:t>
            </a:r>
            <a:r>
              <a:rPr lang="en-US" dirty="0" smtClean="0">
                <a:solidFill>
                  <a:srgbClr val="008000"/>
                </a:solidFill>
              </a:rPr>
              <a:t>plate &amp; signature in arc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Tremor, slip &amp; fluid flow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Arc deformation &amp; bookshelf faulting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Imaging melt </a:t>
            </a:r>
            <a:r>
              <a:rPr lang="en-US" dirty="0" smtClean="0">
                <a:solidFill>
                  <a:srgbClr val="800000"/>
                </a:solidFill>
              </a:rPr>
              <a:t>pathways</a:t>
            </a:r>
            <a:endParaRPr lang="en-US" dirty="0" smtClean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396" y="1088571"/>
            <a:ext cx="5730603" cy="5769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7584" y="540227"/>
            <a:ext cx="425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This is an example, NOT an endorsement!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7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03"/>
            <a:ext cx="8229600" cy="705983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CentAm</a:t>
            </a:r>
            <a:r>
              <a:rPr lang="en-US" sz="3200" b="1" dirty="0" smtClean="0"/>
              <a:t>:  Some Science/Nature papers </a:t>
            </a:r>
            <a:r>
              <a:rPr lang="en-US" sz="3200" b="1" dirty="0" smtClean="0"/>
              <a:t>related </a:t>
            </a:r>
            <a:r>
              <a:rPr lang="en-US" sz="3200" b="1" dirty="0" smtClean="0"/>
              <a:t>to MARGINS</a:t>
            </a:r>
            <a:endParaRPr lang="en-US" sz="3200" b="1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5522891" y="1108455"/>
            <a:ext cx="3621110" cy="48077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International partners critical (often lead)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Integrate </a:t>
            </a:r>
            <a:r>
              <a:rPr lang="en-US" sz="2400" dirty="0" smtClean="0">
                <a:solidFill>
                  <a:srgbClr val="000090"/>
                </a:solidFill>
              </a:rPr>
              <a:t>geochem</a:t>
            </a:r>
            <a:r>
              <a:rPr lang="en-US" sz="2400" dirty="0" smtClean="0">
                <a:solidFill>
                  <a:srgbClr val="000090"/>
                </a:solidFill>
              </a:rPr>
              <a:t>istry</a:t>
            </a:r>
            <a:r>
              <a:rPr lang="en-US" sz="2400" dirty="0" smtClean="0">
                <a:solidFill>
                  <a:srgbClr val="000090"/>
                </a:solidFill>
              </a:rPr>
              <a:t>, geophys</a:t>
            </a:r>
            <a:r>
              <a:rPr lang="en-US" sz="2400" dirty="0" smtClean="0">
                <a:solidFill>
                  <a:srgbClr val="000090"/>
                </a:solidFill>
              </a:rPr>
              <a:t>ics, etc.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Builds on big new datasets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</a:rPr>
              <a:t>Big collaborations work if w</a:t>
            </a:r>
            <a:r>
              <a:rPr lang="en-US" sz="2400" i="1" dirty="0" smtClean="0">
                <a:solidFill>
                  <a:srgbClr val="FF0000"/>
                </a:solidFill>
              </a:rPr>
              <a:t>orry </a:t>
            </a:r>
            <a:r>
              <a:rPr lang="en-US" sz="2400" i="1" dirty="0" smtClean="0">
                <a:solidFill>
                  <a:srgbClr val="FF0000"/>
                </a:solidFill>
              </a:rPr>
              <a:t>about good science, not credit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2630" y="2710972"/>
            <a:ext cx="4633003" cy="1280293"/>
            <a:chOff x="457201" y="1271638"/>
            <a:chExt cx="4633003" cy="1280293"/>
          </a:xfrm>
        </p:grpSpPr>
        <p:pic>
          <p:nvPicPr>
            <p:cNvPr id="4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346"/>
            <a:stretch>
              <a:fillRect/>
            </a:stretch>
          </p:blipFill>
          <p:spPr bwMode="auto">
            <a:xfrm>
              <a:off x="457201" y="1271638"/>
              <a:ext cx="4633003" cy="12802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sp>
          <p:nvSpPr>
            <p:cNvPr id="5" name="TextBox 4"/>
            <p:cNvSpPr txBox="1"/>
            <p:nvPr/>
          </p:nvSpPr>
          <p:spPr>
            <a:xfrm>
              <a:off x="3585867" y="1917523"/>
              <a:ext cx="132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800000"/>
                  </a:solidFill>
                </a:rPr>
                <a:t>Nature, 2003</a:t>
              </a:r>
              <a:endParaRPr lang="en-US" sz="1600" i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4914" y="1176388"/>
            <a:ext cx="4718247" cy="1285875"/>
            <a:chOff x="223542" y="2610072"/>
            <a:chExt cx="4718247" cy="1285875"/>
          </a:xfrm>
        </p:grpSpPr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223542" y="2610072"/>
              <a:ext cx="3362325" cy="1285875"/>
              <a:chOff x="729" y="1221"/>
              <a:chExt cx="4296" cy="1644"/>
            </a:xfrm>
          </p:grpSpPr>
          <p:pic>
            <p:nvPicPr>
              <p:cNvPr id="7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" y="1457"/>
                <a:ext cx="4280" cy="140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  <p:pic>
            <p:nvPicPr>
              <p:cNvPr id="8" name="Picture 2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1" r="4730"/>
              <a:stretch>
                <a:fillRect/>
              </a:stretch>
            </p:blipFill>
            <p:spPr bwMode="auto">
              <a:xfrm>
                <a:off x="729" y="1221"/>
                <a:ext cx="4296" cy="29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</p:grpSp>
        <p:sp>
          <p:nvSpPr>
            <p:cNvPr id="9" name="TextBox 8"/>
            <p:cNvSpPr txBox="1"/>
            <p:nvPr/>
          </p:nvSpPr>
          <p:spPr>
            <a:xfrm>
              <a:off x="3582736" y="3319133"/>
              <a:ext cx="13590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800000"/>
                  </a:solidFill>
                </a:rPr>
                <a:t>Science, 2002</a:t>
              </a:r>
              <a:endParaRPr lang="en-US" sz="1600" i="1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185715" y="4140151"/>
            <a:ext cx="5337175" cy="1181658"/>
            <a:chOff x="1008" y="3251"/>
            <a:chExt cx="4670" cy="1034"/>
          </a:xfrm>
        </p:grpSpPr>
        <p:pic>
          <p:nvPicPr>
            <p:cNvPr id="11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23"/>
            <a:stretch>
              <a:fillRect/>
            </a:stretch>
          </p:blipFill>
          <p:spPr bwMode="auto">
            <a:xfrm>
              <a:off x="1008" y="3251"/>
              <a:ext cx="4663" cy="2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3492"/>
              <a:ext cx="4670" cy="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pic>
      </p:grpSp>
      <p:sp>
        <p:nvSpPr>
          <p:cNvPr id="16" name="TextBox 15"/>
          <p:cNvSpPr txBox="1"/>
          <p:nvPr/>
        </p:nvSpPr>
        <p:spPr>
          <a:xfrm>
            <a:off x="4043163" y="4724998"/>
            <a:ext cx="132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Nature, 2008</a:t>
            </a:r>
            <a:endParaRPr lang="en-US" sz="1600" i="1" dirty="0">
              <a:solidFill>
                <a:srgbClr val="8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63" y="5634830"/>
            <a:ext cx="4073601" cy="1134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619071" y="6399979"/>
            <a:ext cx="132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Nature, 2013</a:t>
            </a:r>
            <a:endParaRPr lang="en-US" sz="1600" i="1" dirty="0">
              <a:solidFill>
                <a:srgbClr val="8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6392" y="5577629"/>
            <a:ext cx="4517798" cy="1191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7442463" y="6399979"/>
            <a:ext cx="132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800000"/>
                </a:solidFill>
              </a:rPr>
              <a:t>Nature, 2013</a:t>
            </a:r>
            <a:endParaRPr lang="en-US" sz="16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9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6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Ingredients for success in </a:t>
            </a:r>
            <a:r>
              <a:rPr lang="en-US" sz="3600" b="1" dirty="0" err="1" smtClean="0"/>
              <a:t>CentAm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2039"/>
            <a:ext cx="8229600" cy="337145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Successful community </a:t>
            </a:r>
            <a:r>
              <a:rPr lang="en-US" dirty="0" smtClean="0">
                <a:solidFill>
                  <a:srgbClr val="660066"/>
                </a:solidFill>
              </a:rPr>
              <a:t>building (especially workshops)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Most PI’s had not worked in focus site before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Strong </a:t>
            </a:r>
            <a:r>
              <a:rPr lang="en-US" dirty="0" err="1" smtClean="0">
                <a:solidFill>
                  <a:srgbClr val="000090"/>
                </a:solidFill>
              </a:rPr>
              <a:t>interdisciplinarity</a:t>
            </a:r>
            <a:r>
              <a:rPr lang="en-US" dirty="0" smtClean="0">
                <a:solidFill>
                  <a:srgbClr val="000090"/>
                </a:solidFill>
              </a:rPr>
              <a:t> encouraged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Excellent international partnerships </a:t>
            </a:r>
            <a:endParaRPr lang="en-US" dirty="0" smtClean="0">
              <a:solidFill>
                <a:srgbClr val="660066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Costa </a:t>
            </a:r>
            <a:r>
              <a:rPr lang="en-US" dirty="0" smtClean="0">
                <a:solidFill>
                  <a:srgbClr val="000090"/>
                </a:solidFill>
              </a:rPr>
              <a:t>Rica, Nicaragua: scientific and logistical partnerships</a:t>
            </a:r>
            <a:endParaRPr lang="en-US" dirty="0" smtClean="0">
              <a:solidFill>
                <a:srgbClr val="00009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Germany: Kiel/</a:t>
            </a:r>
            <a:r>
              <a:rPr lang="en-US" dirty="0" smtClean="0">
                <a:solidFill>
                  <a:srgbClr val="000090"/>
                </a:solidFill>
              </a:rPr>
              <a:t>GEOMAR/SFB574 parallel program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Good site </a:t>
            </a:r>
            <a:r>
              <a:rPr lang="en-US" dirty="0" smtClean="0">
                <a:solidFill>
                  <a:srgbClr val="660066"/>
                </a:solidFill>
              </a:rPr>
              <a:t>choice: </a:t>
            </a:r>
            <a:endParaRPr lang="en-US" dirty="0" smtClean="0">
              <a:solidFill>
                <a:srgbClr val="660066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easy access to shallow thrust zone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global variability in arc output over small area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9770"/>
            <a:ext cx="9144000" cy="2698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85089" y="6488668"/>
            <a:ext cx="3475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Heredia Synthesis Workshop, 2007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7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675"/>
            <a:ext cx="8229600" cy="5860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Challenges to </a:t>
            </a:r>
            <a:r>
              <a:rPr lang="en-US" sz="3600" b="1" dirty="0" err="1" smtClean="0"/>
              <a:t>CentAm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0154"/>
            <a:ext cx="8229600" cy="499264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Coordinating timing of </a:t>
            </a:r>
            <a:r>
              <a:rPr lang="en-US" dirty="0" smtClean="0"/>
              <a:t>results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Each </a:t>
            </a:r>
            <a:r>
              <a:rPr lang="en-US" dirty="0" smtClean="0">
                <a:solidFill>
                  <a:srgbClr val="000090"/>
                </a:solidFill>
              </a:rPr>
              <a:t>project separately goes through peer </a:t>
            </a:r>
            <a:r>
              <a:rPr lang="en-US" dirty="0" smtClean="0">
                <a:solidFill>
                  <a:srgbClr val="000090"/>
                </a:solidFill>
              </a:rPr>
              <a:t>review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Some (e.g., big seismics) have long lead times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Some critical things never get proposed, or never get </a:t>
            </a:r>
            <a:r>
              <a:rPr lang="en-US" dirty="0" smtClean="0"/>
              <a:t>funded; especially data-driven </a:t>
            </a:r>
            <a:r>
              <a:rPr lang="en-US" dirty="0" err="1" smtClean="0"/>
              <a:t>followup</a:t>
            </a:r>
            <a:r>
              <a:rPr lang="en-US" dirty="0" smtClean="0"/>
              <a:t> work.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3D imaging under volcanoes, coordinated MT &amp; seismic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No site has everything: </a:t>
            </a:r>
            <a:r>
              <a:rPr lang="en-US" dirty="0" err="1" smtClean="0"/>
              <a:t>CentAm</a:t>
            </a:r>
            <a:r>
              <a:rPr lang="en-US" dirty="0" smtClean="0"/>
              <a:t> </a:t>
            </a:r>
            <a:r>
              <a:rPr lang="en-US" dirty="0" smtClean="0"/>
              <a:t>lacks…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a </a:t>
            </a:r>
            <a:r>
              <a:rPr lang="en-US" dirty="0" smtClean="0">
                <a:solidFill>
                  <a:srgbClr val="000090"/>
                </a:solidFill>
              </a:rPr>
              <a:t>“pristine” oceanic arc for arc </a:t>
            </a:r>
            <a:r>
              <a:rPr lang="en-US" dirty="0" smtClean="0">
                <a:solidFill>
                  <a:srgbClr val="000090"/>
                </a:solidFill>
              </a:rPr>
              <a:t>growth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a </a:t>
            </a:r>
            <a:r>
              <a:rPr lang="en-US" dirty="0" smtClean="0">
                <a:solidFill>
                  <a:srgbClr val="000090"/>
                </a:solidFill>
              </a:rPr>
              <a:t>quasi-autochthonous continent</a:t>
            </a:r>
          </a:p>
          <a:p>
            <a:r>
              <a:rPr lang="en-US" dirty="0" smtClean="0"/>
              <a:t>Depend on other facilities (IODP, JOI, IRIS, UNAVCO, etc.) or individual labs to supply </a:t>
            </a:r>
            <a:r>
              <a:rPr lang="en-US" dirty="0" smtClean="0"/>
              <a:t>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17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35"/>
            <a:ext cx="9144000" cy="900897"/>
          </a:xfrm>
        </p:spPr>
        <p:txBody>
          <a:bodyPr>
            <a:noAutofit/>
          </a:bodyPr>
          <a:lstStyle/>
          <a:p>
            <a:r>
              <a:rPr lang="en-US" sz="3200" b="1" i="1" dirty="0" smtClean="0"/>
              <a:t>Overall Program </a:t>
            </a:r>
            <a:r>
              <a:rPr lang="en-US" sz="3200" b="1" i="1" dirty="0" smtClean="0"/>
              <a:t>success: </a:t>
            </a:r>
            <a:r>
              <a:rPr lang="en-US" sz="3200" b="1" i="1" dirty="0" smtClean="0"/>
              <a:t/>
            </a:r>
            <a:br>
              <a:rPr lang="en-US" sz="3200" b="1" i="1" dirty="0" smtClean="0"/>
            </a:br>
            <a:r>
              <a:rPr lang="en-US" sz="3200" b="1" dirty="0" smtClean="0"/>
              <a:t>Importance </a:t>
            </a:r>
            <a:r>
              <a:rPr lang="en-US" sz="3200" b="1" dirty="0" smtClean="0"/>
              <a:t>of </a:t>
            </a:r>
            <a:r>
              <a:rPr lang="en-US" sz="3200" b="1" dirty="0" smtClean="0"/>
              <a:t>an </a:t>
            </a:r>
            <a:r>
              <a:rPr lang="en-US" sz="3200" b="1" dirty="0" smtClean="0"/>
              <a:t>Office &amp; Steering Committee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62" y="962417"/>
            <a:ext cx="9111438" cy="3895119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Runs well-coordinated workshops that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initially, bring people together on novel </a:t>
            </a:r>
            <a:r>
              <a:rPr lang="en-US" sz="2400" dirty="0" err="1" smtClean="0">
                <a:solidFill>
                  <a:srgbClr val="000090"/>
                </a:solidFill>
              </a:rPr>
              <a:t>projecs</a:t>
            </a:r>
            <a:endParaRPr lang="en-US" sz="2400" dirty="0" smtClean="0">
              <a:solidFill>
                <a:srgbClr val="000090"/>
              </a:solidFill>
            </a:endParaRP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later, bring people together for synthesis</a:t>
            </a:r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allow monitoring of program success</a:t>
            </a:r>
          </a:p>
          <a:p>
            <a:r>
              <a:rPr lang="en-US" sz="2800" dirty="0" smtClean="0">
                <a:solidFill>
                  <a:srgbClr val="800000"/>
                </a:solidFill>
              </a:rPr>
              <a:t>Highlight and advertise opportunities; </a:t>
            </a:r>
            <a:r>
              <a:rPr lang="en-US" sz="2800" dirty="0" smtClean="0">
                <a:solidFill>
                  <a:srgbClr val="800000"/>
                </a:solidFill>
              </a:rPr>
              <a:t>facilitate </a:t>
            </a:r>
            <a:r>
              <a:rPr lang="en-US" sz="2800" dirty="0" smtClean="0">
                <a:solidFill>
                  <a:srgbClr val="800000"/>
                </a:solidFill>
              </a:rPr>
              <a:t>new scientists </a:t>
            </a:r>
          </a:p>
          <a:p>
            <a:r>
              <a:rPr lang="en-US" sz="2800" dirty="0" smtClean="0">
                <a:solidFill>
                  <a:srgbClr val="660066"/>
                </a:solidFill>
              </a:rPr>
              <a:t>Document success: report on # papers, participants, PI’s, growth of </a:t>
            </a:r>
            <a:r>
              <a:rPr lang="en-US" sz="2800" dirty="0" smtClean="0">
                <a:solidFill>
                  <a:srgbClr val="660066"/>
                </a:solidFill>
              </a:rPr>
              <a:t>community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Bridge between NSF and science needs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5779"/>
          <a:stretch/>
        </p:blipFill>
        <p:spPr>
          <a:xfrm>
            <a:off x="5795341" y="5062038"/>
            <a:ext cx="3310645" cy="179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2" y="4905910"/>
            <a:ext cx="1546726" cy="19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094621"/>
          </a:xfrm>
        </p:spPr>
        <p:txBody>
          <a:bodyPr>
            <a:noAutofit/>
          </a:bodyPr>
          <a:lstStyle/>
          <a:p>
            <a:r>
              <a:rPr lang="en-US" sz="3200" b="1" i="1" dirty="0" smtClean="0"/>
              <a:t>Documenting </a:t>
            </a:r>
            <a:r>
              <a:rPr lang="en-US" sz="3200" b="1" i="1" dirty="0" smtClean="0"/>
              <a:t>Success: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Science and community building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86122"/>
            <a:ext cx="4862285" cy="47182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0381" y="1098331"/>
            <a:ext cx="137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Publications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043715" y="1140979"/>
            <a:ext cx="244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Workshop Participation</a:t>
            </a:r>
            <a:endParaRPr lang="en-US" i="1" dirty="0"/>
          </a:p>
        </p:txBody>
      </p:sp>
      <p:pic>
        <p:nvPicPr>
          <p:cNvPr id="8" name="Picture 2" descr="meetings_a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138" y="1510311"/>
            <a:ext cx="4231624" cy="45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43715" y="6104404"/>
            <a:ext cx="384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Unique attendees: 1001 (M) + 680 (GP)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5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2319" r="-1900"/>
          <a:stretch/>
        </p:blipFill>
        <p:spPr>
          <a:xfrm>
            <a:off x="5266267" y="0"/>
            <a:ext cx="3961746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33000"/>
          </a:blip>
          <a:srcRect l="8254" r="16453"/>
          <a:stretch/>
        </p:blipFill>
        <p:spPr>
          <a:xfrm>
            <a:off x="0" y="0"/>
            <a:ext cx="526626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M/GP strongly leverage other investments and programs:  $3-5M/</a:t>
            </a:r>
            <a:r>
              <a:rPr lang="en-US" b="1" dirty="0" err="1" smtClean="0">
                <a:solidFill>
                  <a:srgbClr val="660066"/>
                </a:solidFill>
              </a:rPr>
              <a:t>yr</a:t>
            </a:r>
            <a:r>
              <a:rPr lang="en-US" b="1" dirty="0" smtClean="0">
                <a:solidFill>
                  <a:srgbClr val="660066"/>
                </a:solidFill>
              </a:rPr>
              <a:t> spent only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MARGINS started during the “NSF doubling” era.  Geophysical instrument pools were new; ships were being launched; new </a:t>
            </a:r>
            <a:r>
              <a:rPr lang="en-US" b="1" dirty="0" err="1" smtClean="0">
                <a:solidFill>
                  <a:srgbClr val="000090"/>
                </a:solidFill>
              </a:rPr>
              <a:t>chem</a:t>
            </a:r>
            <a:r>
              <a:rPr lang="en-US" b="1" dirty="0" smtClean="0">
                <a:solidFill>
                  <a:srgbClr val="000090"/>
                </a:solidFill>
              </a:rPr>
              <a:t> labs built.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We now face sequesters, </a:t>
            </a:r>
            <a:r>
              <a:rPr lang="en-US" b="1" dirty="0" smtClean="0">
                <a:solidFill>
                  <a:srgbClr val="660066"/>
                </a:solidFill>
              </a:rPr>
              <a:t>aging </a:t>
            </a:r>
            <a:r>
              <a:rPr lang="en-US" b="1" dirty="0" smtClean="0">
                <a:solidFill>
                  <a:srgbClr val="660066"/>
                </a:solidFill>
              </a:rPr>
              <a:t>equipment and “Sea Change” retreat from instrumenting the oceans.  This has slowed GeoPRISMS and will slow SZO if not directly addressed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i="1" dirty="0" smtClean="0"/>
              <a:t>Program success</a:t>
            </a:r>
            <a:r>
              <a:rPr lang="en-US" sz="3600" b="1" dirty="0" smtClean="0"/>
              <a:t>: </a:t>
            </a:r>
            <a:br>
              <a:rPr lang="en-US" sz="3600" b="1" dirty="0" smtClean="0"/>
            </a:br>
            <a:r>
              <a:rPr lang="en-US" sz="3600" b="1" dirty="0" smtClean="0"/>
              <a:t>Importance of </a:t>
            </a:r>
            <a:r>
              <a:rPr lang="en-US" sz="3600" b="1" dirty="0" smtClean="0"/>
              <a:t>healthy facilities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83509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676</Words>
  <Application>Microsoft Macintosh PowerPoint</Application>
  <PresentationFormat>On-screen Show (4:3)</PresentationFormat>
  <Paragraphs>89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MARGINS  and GeoPRISMS</vt:lpstr>
      <vt:lpstr>Primary sites to focus resources</vt:lpstr>
      <vt:lpstr>Focus on Central America (CentAm MARGINS site)</vt:lpstr>
      <vt:lpstr>CentAm:  Some Science/Nature papers related to MARGINS</vt:lpstr>
      <vt:lpstr>Ingredients for success in CentAm</vt:lpstr>
      <vt:lpstr>Challenges to CentAm</vt:lpstr>
      <vt:lpstr>Overall Program success:  Importance of an Office &amp; Steering Committee</vt:lpstr>
      <vt:lpstr>Documenting Success:  Science and community building</vt:lpstr>
      <vt:lpstr>Program success:  Importance of healthy facilities</vt:lpstr>
      <vt:lpstr>Final thoughts: Key Ingredients</vt:lpstr>
      <vt:lpstr>PowerPoint Presentation</vt:lpstr>
    </vt:vector>
  </TitlesOfParts>
  <Company>LDEO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 Abers</dc:creator>
  <cp:lastModifiedBy>Geoff Abers</cp:lastModifiedBy>
  <cp:revision>23</cp:revision>
  <dcterms:created xsi:type="dcterms:W3CDTF">2016-09-27T11:04:17Z</dcterms:created>
  <dcterms:modified xsi:type="dcterms:W3CDTF">2016-09-28T14:53:38Z</dcterms:modified>
</cp:coreProperties>
</file>