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6"/>
  </p:notesMasterIdLst>
  <p:sldIdLst>
    <p:sldId id="778" r:id="rId2"/>
    <p:sldId id="831" r:id="rId3"/>
    <p:sldId id="833" r:id="rId4"/>
    <p:sldId id="834" r:id="rId5"/>
    <p:sldId id="836" r:id="rId6"/>
    <p:sldId id="837" r:id="rId7"/>
    <p:sldId id="845" r:id="rId8"/>
    <p:sldId id="843" r:id="rId9"/>
    <p:sldId id="865" r:id="rId10"/>
    <p:sldId id="856" r:id="rId11"/>
    <p:sldId id="857" r:id="rId12"/>
    <p:sldId id="825" r:id="rId13"/>
    <p:sldId id="849" r:id="rId14"/>
    <p:sldId id="861" r:id="rId15"/>
    <p:sldId id="829" r:id="rId16"/>
    <p:sldId id="830" r:id="rId17"/>
    <p:sldId id="839" r:id="rId18"/>
    <p:sldId id="840" r:id="rId19"/>
    <p:sldId id="842" r:id="rId20"/>
    <p:sldId id="860" r:id="rId21"/>
    <p:sldId id="862" r:id="rId22"/>
    <p:sldId id="863" r:id="rId23"/>
    <p:sldId id="864" r:id="rId24"/>
    <p:sldId id="835" r:id="rId25"/>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33CC33"/>
    <a:srgbClr val="FF0000"/>
    <a:srgbClr val="0060A8"/>
    <a:srgbClr val="00CC66"/>
    <a:srgbClr val="DDDDDD"/>
    <a:srgbClr val="990000"/>
    <a:srgbClr val="66FF99"/>
    <a:srgbClr val="00FF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002" y="3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69920" cy="480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6661" tIns="48331" rIns="96661" bIns="48331" numCol="1" anchor="t" anchorCtr="0" compatLnSpc="1">
            <a:prstTxWarp prst="textNoShape">
              <a:avLst/>
            </a:prstTxWarp>
          </a:bodyPr>
          <a:lstStyle>
            <a:lvl1pPr>
              <a:defRPr sz="1300" smtClean="0"/>
            </a:lvl1pPr>
          </a:lstStyle>
          <a:p>
            <a:pPr>
              <a:defRPr/>
            </a:pPr>
            <a:endParaRPr lang="en-US"/>
          </a:p>
        </p:txBody>
      </p:sp>
      <p:sp>
        <p:nvSpPr>
          <p:cNvPr id="4099" name="Rectangle 3"/>
          <p:cNvSpPr>
            <a:spLocks noGrp="1" noChangeArrowheads="1"/>
          </p:cNvSpPr>
          <p:nvPr>
            <p:ph type="dt" idx="1"/>
          </p:nvPr>
        </p:nvSpPr>
        <p:spPr bwMode="auto">
          <a:xfrm>
            <a:off x="4145280" y="0"/>
            <a:ext cx="3169920" cy="480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6661" tIns="48331" rIns="96661" bIns="48331" numCol="1" anchor="t" anchorCtr="0" compatLnSpc="1">
            <a:prstTxWarp prst="textNoShape">
              <a:avLst/>
            </a:prstTxWarp>
          </a:bodyPr>
          <a:lstStyle>
            <a:lvl1pPr algn="r">
              <a:defRPr sz="1300" smtClean="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75360" y="4560570"/>
            <a:ext cx="5364480" cy="4320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9121140"/>
            <a:ext cx="3169920" cy="480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6661" tIns="48331" rIns="96661" bIns="48331" numCol="1" anchor="b" anchorCtr="0" compatLnSpc="1">
            <a:prstTxWarp prst="textNoShape">
              <a:avLst/>
            </a:prstTxWarp>
          </a:bodyPr>
          <a:lstStyle>
            <a:lvl1pPr>
              <a:defRPr sz="1300" smtClean="0"/>
            </a:lvl1pPr>
          </a:lstStyle>
          <a:p>
            <a:pPr>
              <a:defRPr/>
            </a:pPr>
            <a:endParaRPr lang="en-US"/>
          </a:p>
        </p:txBody>
      </p:sp>
      <p:sp>
        <p:nvSpPr>
          <p:cNvPr id="4103" name="Rectangle 7"/>
          <p:cNvSpPr>
            <a:spLocks noGrp="1" noChangeArrowheads="1"/>
          </p:cNvSpPr>
          <p:nvPr>
            <p:ph type="sldNum" sz="quarter" idx="5"/>
          </p:nvPr>
        </p:nvSpPr>
        <p:spPr bwMode="auto">
          <a:xfrm>
            <a:off x="4145280" y="9121140"/>
            <a:ext cx="3169920" cy="480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6661" tIns="48331" rIns="96661" bIns="48331" numCol="1" anchor="b" anchorCtr="0" compatLnSpc="1">
            <a:prstTxWarp prst="textNoShape">
              <a:avLst/>
            </a:prstTxWarp>
          </a:bodyPr>
          <a:lstStyle>
            <a:lvl1pPr algn="r">
              <a:defRPr sz="1300" smtClean="0"/>
            </a:lvl1pPr>
          </a:lstStyle>
          <a:p>
            <a:pPr>
              <a:defRPr/>
            </a:pPr>
            <a:fld id="{FD610763-16CC-4942-B339-1EE11646A32C}" type="slidenum">
              <a:rPr lang="en-US"/>
              <a:pPr>
                <a:defRPr/>
              </a:pPr>
              <a:t>‹#›</a:t>
            </a:fld>
            <a:endParaRPr lang="en-US"/>
          </a:p>
        </p:txBody>
      </p:sp>
    </p:spTree>
    <p:extLst>
      <p:ext uri="{BB962C8B-B14F-4D97-AF65-F5344CB8AC3E}">
        <p14:creationId xmlns:p14="http://schemas.microsoft.com/office/powerpoint/2010/main" val="10426443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sure to note lawsonite dehydration occurs throughout blue</a:t>
            </a:r>
            <a:r>
              <a:rPr lang="en-US" baseline="0" dirty="0" smtClean="0"/>
              <a:t> zone</a:t>
            </a:r>
          </a:p>
          <a:p>
            <a:endParaRPr lang="en-US" dirty="0"/>
          </a:p>
        </p:txBody>
      </p:sp>
      <p:sp>
        <p:nvSpPr>
          <p:cNvPr id="4" name="Slide Number Placeholder 3"/>
          <p:cNvSpPr>
            <a:spLocks noGrp="1"/>
          </p:cNvSpPr>
          <p:nvPr>
            <p:ph type="sldNum" sz="quarter" idx="10"/>
          </p:nvPr>
        </p:nvSpPr>
        <p:spPr/>
        <p:txBody>
          <a:bodyPr/>
          <a:lstStyle/>
          <a:p>
            <a:fld id="{27C08BDD-366E-4846-8252-264CFC42D61A}" type="slidenum">
              <a:rPr kumimoji="1" lang="ja-JP" altLang="en-US" smtClean="0"/>
              <a:t>2</a:t>
            </a:fld>
            <a:endParaRPr kumimoji="1" lang="ja-JP" altLang="en-US"/>
          </a:p>
        </p:txBody>
      </p:sp>
    </p:spTree>
    <p:extLst>
      <p:ext uri="{BB962C8B-B14F-4D97-AF65-F5344CB8AC3E}">
        <p14:creationId xmlns:p14="http://schemas.microsoft.com/office/powerpoint/2010/main" val="2310514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note that AE’s are observed</a:t>
            </a:r>
            <a:r>
              <a:rPr lang="en-US" baseline="0" dirty="0" smtClean="0"/>
              <a:t> for Lawsonite prior to dehydration because it is brittle, unlike antigorite.  </a:t>
            </a:r>
          </a:p>
          <a:p>
            <a:r>
              <a:rPr lang="en-US" baseline="0" dirty="0" smtClean="0"/>
              <a:t>Consistent with unstable nature of the brittle </a:t>
            </a:r>
            <a:r>
              <a:rPr lang="en-US" baseline="0" dirty="0" err="1" smtClean="0"/>
              <a:t>deformatio</a:t>
            </a:r>
            <a:endParaRPr lang="en-US" dirty="0"/>
          </a:p>
        </p:txBody>
      </p:sp>
      <p:sp>
        <p:nvSpPr>
          <p:cNvPr id="4" name="Slide Number Placeholder 3"/>
          <p:cNvSpPr>
            <a:spLocks noGrp="1"/>
          </p:cNvSpPr>
          <p:nvPr>
            <p:ph type="sldNum" sz="quarter" idx="10"/>
          </p:nvPr>
        </p:nvSpPr>
        <p:spPr/>
        <p:txBody>
          <a:bodyPr/>
          <a:lstStyle/>
          <a:p>
            <a:fld id="{27C08BDD-366E-4846-8252-264CFC42D61A}" type="slidenum">
              <a:rPr kumimoji="1" lang="ja-JP" altLang="en-US" smtClean="0"/>
              <a:t>3</a:t>
            </a:fld>
            <a:endParaRPr kumimoji="1" lang="ja-JP" altLang="en-US"/>
          </a:p>
        </p:txBody>
      </p:sp>
    </p:spTree>
    <p:extLst>
      <p:ext uri="{BB962C8B-B14F-4D97-AF65-F5344CB8AC3E}">
        <p14:creationId xmlns:p14="http://schemas.microsoft.com/office/powerpoint/2010/main" val="3065901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sz="2500">
                <a:solidFill>
                  <a:schemeClr val="tx1"/>
                </a:solidFill>
                <a:latin typeface="Arial" charset="0"/>
                <a:ea typeface="ＭＳ Ｐゴシック" pitchFamily="84" charset="-128"/>
              </a:defRPr>
            </a:lvl1pPr>
            <a:lvl2pPr marL="785372" indent="-302066">
              <a:defRPr sz="2500">
                <a:solidFill>
                  <a:schemeClr val="tx1"/>
                </a:solidFill>
                <a:latin typeface="Arial" charset="0"/>
                <a:ea typeface="ＭＳ Ｐゴシック" pitchFamily="84" charset="-128"/>
              </a:defRPr>
            </a:lvl2pPr>
            <a:lvl3pPr marL="1208265" indent="-241653">
              <a:defRPr sz="2500">
                <a:solidFill>
                  <a:schemeClr val="tx1"/>
                </a:solidFill>
                <a:latin typeface="Arial" charset="0"/>
                <a:ea typeface="ＭＳ Ｐゴシック" pitchFamily="84" charset="-128"/>
              </a:defRPr>
            </a:lvl3pPr>
            <a:lvl4pPr marL="1691571" indent="-241653">
              <a:defRPr sz="2500">
                <a:solidFill>
                  <a:schemeClr val="tx1"/>
                </a:solidFill>
                <a:latin typeface="Arial" charset="0"/>
                <a:ea typeface="ＭＳ Ｐゴシック" pitchFamily="84" charset="-128"/>
              </a:defRPr>
            </a:lvl4pPr>
            <a:lvl5pPr marL="2174878" indent="-241653">
              <a:defRPr sz="2500">
                <a:solidFill>
                  <a:schemeClr val="tx1"/>
                </a:solidFill>
                <a:latin typeface="Arial" charset="0"/>
                <a:ea typeface="ＭＳ Ｐゴシック" pitchFamily="84" charset="-128"/>
              </a:defRPr>
            </a:lvl5pPr>
            <a:lvl6pPr marL="2658184" indent="-241653" eaLnBrk="0" fontAlgn="base" hangingPunct="0">
              <a:spcBef>
                <a:spcPct val="0"/>
              </a:spcBef>
              <a:spcAft>
                <a:spcPct val="0"/>
              </a:spcAft>
              <a:defRPr sz="2500">
                <a:solidFill>
                  <a:schemeClr val="tx1"/>
                </a:solidFill>
                <a:latin typeface="Arial" charset="0"/>
                <a:ea typeface="ＭＳ Ｐゴシック" pitchFamily="84" charset="-128"/>
              </a:defRPr>
            </a:lvl6pPr>
            <a:lvl7pPr marL="3141490" indent="-241653" eaLnBrk="0" fontAlgn="base" hangingPunct="0">
              <a:spcBef>
                <a:spcPct val="0"/>
              </a:spcBef>
              <a:spcAft>
                <a:spcPct val="0"/>
              </a:spcAft>
              <a:defRPr sz="2500">
                <a:solidFill>
                  <a:schemeClr val="tx1"/>
                </a:solidFill>
                <a:latin typeface="Arial" charset="0"/>
                <a:ea typeface="ＭＳ Ｐゴシック" pitchFamily="84" charset="-128"/>
              </a:defRPr>
            </a:lvl7pPr>
            <a:lvl8pPr marL="3624796" indent="-241653" eaLnBrk="0" fontAlgn="base" hangingPunct="0">
              <a:spcBef>
                <a:spcPct val="0"/>
              </a:spcBef>
              <a:spcAft>
                <a:spcPct val="0"/>
              </a:spcAft>
              <a:defRPr sz="2500">
                <a:solidFill>
                  <a:schemeClr val="tx1"/>
                </a:solidFill>
                <a:latin typeface="Arial" charset="0"/>
                <a:ea typeface="ＭＳ Ｐゴシック" pitchFamily="84" charset="-128"/>
              </a:defRPr>
            </a:lvl8pPr>
            <a:lvl9pPr marL="4108102" indent="-241653" eaLnBrk="0" fontAlgn="base" hangingPunct="0">
              <a:spcBef>
                <a:spcPct val="0"/>
              </a:spcBef>
              <a:spcAft>
                <a:spcPct val="0"/>
              </a:spcAft>
              <a:defRPr sz="2500">
                <a:solidFill>
                  <a:schemeClr val="tx1"/>
                </a:solidFill>
                <a:latin typeface="Arial" charset="0"/>
                <a:ea typeface="ＭＳ Ｐゴシック" pitchFamily="84" charset="-128"/>
              </a:defRPr>
            </a:lvl9pPr>
          </a:lstStyle>
          <a:p>
            <a:fld id="{2BBEDD8B-4B58-403E-9705-E38AC0FA2283}" type="slidenum">
              <a:rPr lang="en-US" sz="1300"/>
              <a:pPr/>
              <a:t>6</a:t>
            </a:fld>
            <a:endParaRPr lang="en-US" sz="1300"/>
          </a:p>
        </p:txBody>
      </p:sp>
      <p:sp>
        <p:nvSpPr>
          <p:cNvPr id="53251" name="Slide Image Placeholder 1"/>
          <p:cNvSpPr>
            <a:spLocks noGrp="1" noRot="1" noChangeAspect="1" noTextEdit="1"/>
          </p:cNvSpPr>
          <p:nvPr>
            <p:ph type="sldImg"/>
          </p:nvPr>
        </p:nvSpPr>
        <p:spPr>
          <a:ln/>
        </p:spPr>
      </p:sp>
      <p:sp>
        <p:nvSpPr>
          <p:cNvPr id="53252" name="Notes Placeholder 2"/>
          <p:cNvSpPr>
            <a:spLocks noGrp="1"/>
          </p:cNvSpPr>
          <p:nvPr>
            <p:ph type="body" idx="1"/>
          </p:nvPr>
        </p:nvSpPr>
        <p:spPr>
          <a:xfrm>
            <a:off x="731520" y="4560570"/>
            <a:ext cx="5852160" cy="4320540"/>
          </a:xfrm>
          <a:noFill/>
        </p:spPr>
        <p:txBody>
          <a:bodyPr/>
          <a:lstStyle/>
          <a:p>
            <a:pPr eaLnBrk="1" hangingPunct="1">
              <a:spcBef>
                <a:spcPct val="0"/>
              </a:spcBef>
            </a:pPr>
            <a:r>
              <a:rPr lang="en-US" dirty="0" smtClean="0"/>
              <a:t>In addition to the lack of catastrophic failure that we observe in the temperature ramping experiments, we also observe velocity strengthening behavior both for samples deformed both within the antigorite stability field and where dehydration is observed.  This behavior does not promote the nucleation of earthquakes.</a:t>
            </a:r>
          </a:p>
        </p:txBody>
      </p:sp>
      <p:sp>
        <p:nvSpPr>
          <p:cNvPr id="53253" name="Slide Number Placeholder 3"/>
          <p:cNvSpPr txBox="1">
            <a:spLocks noGrp="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r" eaLnBrk="1" hangingPunct="1"/>
            <a:fld id="{0C245C3B-BDDC-439D-8CAA-CC30817595FD}" type="slidenum">
              <a:rPr lang="en-US" sz="1300">
                <a:latin typeface="Calibri" pitchFamily="34" charset="0"/>
              </a:rPr>
              <a:pPr algn="r" eaLnBrk="1" hangingPunct="1"/>
              <a:t>6</a:t>
            </a:fld>
            <a:endParaRPr lang="en-US" sz="13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57300" y="720725"/>
            <a:ext cx="4800600" cy="36004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7C08BDD-366E-4846-8252-264CFC42D61A}" type="slidenum">
              <a:rPr kumimoji="1" lang="ja-JP" altLang="en-US" smtClean="0"/>
              <a:t>17</a:t>
            </a:fld>
            <a:endParaRPr kumimoji="1" lang="ja-JP" altLang="en-US"/>
          </a:p>
        </p:txBody>
      </p:sp>
    </p:spTree>
    <p:extLst>
      <p:ext uri="{BB962C8B-B14F-4D97-AF65-F5344CB8AC3E}">
        <p14:creationId xmlns:p14="http://schemas.microsoft.com/office/powerpoint/2010/main" val="2568827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D610763-16CC-4942-B339-1EE11646A32C}" type="slidenum">
              <a:rPr lang="en-US" smtClean="0"/>
              <a:pPr>
                <a:defRPr/>
              </a:pPr>
              <a:t>18</a:t>
            </a:fld>
            <a:endParaRPr lang="en-US"/>
          </a:p>
        </p:txBody>
      </p:sp>
    </p:spTree>
    <p:extLst>
      <p:ext uri="{BB962C8B-B14F-4D97-AF65-F5344CB8AC3E}">
        <p14:creationId xmlns:p14="http://schemas.microsoft.com/office/powerpoint/2010/main" val="557552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スライド イメージ プレースホルダー 1"/>
          <p:cNvSpPr>
            <a:spLocks noGrp="1" noRot="1" noChangeAspect="1"/>
          </p:cNvSpPr>
          <p:nvPr>
            <p:ph type="sldImg"/>
          </p:nvPr>
        </p:nvSpPr>
        <p:spPr bwMode="auto">
          <a:xfrm>
            <a:off x="1257300"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048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dirty="0">
              <a:latin typeface="Calibri" charset="0"/>
              <a:ea typeface="ＭＳ Ｐゴシック" charset="0"/>
            </a:endParaRPr>
          </a:p>
        </p:txBody>
      </p:sp>
      <p:sp>
        <p:nvSpPr>
          <p:cNvPr id="2048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500">
                <a:solidFill>
                  <a:schemeClr val="tx1"/>
                </a:solidFill>
                <a:latin typeface="Calibri" charset="0"/>
                <a:ea typeface="ＭＳ Ｐゴシック" charset="0"/>
                <a:cs typeface="ＭＳ Ｐゴシック" charset="0"/>
              </a:defRPr>
            </a:lvl1pPr>
            <a:lvl2pPr marL="785372" indent="-302066">
              <a:defRPr kumimoji="1" sz="2500">
                <a:solidFill>
                  <a:schemeClr val="tx1"/>
                </a:solidFill>
                <a:latin typeface="Calibri" charset="0"/>
                <a:ea typeface="ＭＳ Ｐゴシック" charset="0"/>
              </a:defRPr>
            </a:lvl2pPr>
            <a:lvl3pPr marL="1208265" indent="-241653">
              <a:defRPr kumimoji="1" sz="2500">
                <a:solidFill>
                  <a:schemeClr val="tx1"/>
                </a:solidFill>
                <a:latin typeface="Calibri" charset="0"/>
                <a:ea typeface="ＭＳ Ｐゴシック" charset="0"/>
              </a:defRPr>
            </a:lvl3pPr>
            <a:lvl4pPr marL="1691571" indent="-241653">
              <a:defRPr kumimoji="1" sz="2500">
                <a:solidFill>
                  <a:schemeClr val="tx1"/>
                </a:solidFill>
                <a:latin typeface="Calibri" charset="0"/>
                <a:ea typeface="ＭＳ Ｐゴシック" charset="0"/>
              </a:defRPr>
            </a:lvl4pPr>
            <a:lvl5pPr marL="2174878" indent="-241653">
              <a:defRPr kumimoji="1" sz="2500">
                <a:solidFill>
                  <a:schemeClr val="tx1"/>
                </a:solidFill>
                <a:latin typeface="Calibri" charset="0"/>
                <a:ea typeface="ＭＳ Ｐゴシック" charset="0"/>
              </a:defRPr>
            </a:lvl5pPr>
            <a:lvl6pPr marL="2658184" indent="-241653" fontAlgn="base">
              <a:spcBef>
                <a:spcPct val="0"/>
              </a:spcBef>
              <a:spcAft>
                <a:spcPct val="0"/>
              </a:spcAft>
              <a:defRPr kumimoji="1" sz="2500">
                <a:solidFill>
                  <a:schemeClr val="tx1"/>
                </a:solidFill>
                <a:latin typeface="Calibri" charset="0"/>
                <a:ea typeface="ＭＳ Ｐゴシック" charset="0"/>
              </a:defRPr>
            </a:lvl6pPr>
            <a:lvl7pPr marL="3141490" indent="-241653" fontAlgn="base">
              <a:spcBef>
                <a:spcPct val="0"/>
              </a:spcBef>
              <a:spcAft>
                <a:spcPct val="0"/>
              </a:spcAft>
              <a:defRPr kumimoji="1" sz="2500">
                <a:solidFill>
                  <a:schemeClr val="tx1"/>
                </a:solidFill>
                <a:latin typeface="Calibri" charset="0"/>
                <a:ea typeface="ＭＳ Ｐゴシック" charset="0"/>
              </a:defRPr>
            </a:lvl7pPr>
            <a:lvl8pPr marL="3624796" indent="-241653" fontAlgn="base">
              <a:spcBef>
                <a:spcPct val="0"/>
              </a:spcBef>
              <a:spcAft>
                <a:spcPct val="0"/>
              </a:spcAft>
              <a:defRPr kumimoji="1" sz="2500">
                <a:solidFill>
                  <a:schemeClr val="tx1"/>
                </a:solidFill>
                <a:latin typeface="Calibri" charset="0"/>
                <a:ea typeface="ＭＳ Ｐゴシック" charset="0"/>
              </a:defRPr>
            </a:lvl8pPr>
            <a:lvl9pPr marL="4108102" indent="-241653" fontAlgn="base">
              <a:spcBef>
                <a:spcPct val="0"/>
              </a:spcBef>
              <a:spcAft>
                <a:spcPct val="0"/>
              </a:spcAft>
              <a:defRPr kumimoji="1" sz="2500">
                <a:solidFill>
                  <a:schemeClr val="tx1"/>
                </a:solidFill>
                <a:latin typeface="Calibri" charset="0"/>
                <a:ea typeface="ＭＳ Ｐゴシック" charset="0"/>
              </a:defRPr>
            </a:lvl9pPr>
          </a:lstStyle>
          <a:p>
            <a:fld id="{BE6DCE9D-8CB8-5945-818D-D64F931D0155}" type="slidenum">
              <a:rPr lang="ja-JP" altLang="en-US" sz="1300"/>
              <a:pPr/>
              <a:t>19</a:t>
            </a:fld>
            <a:endParaRPr lang="ja-JP" altLang="en-US"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8763F0-4DDB-4268-9806-7A73F1BD0283}" type="slidenum">
              <a:rPr lang="en-US"/>
              <a:pPr>
                <a:defRPr/>
              </a:pPr>
              <a:t>‹#›</a:t>
            </a:fld>
            <a:endParaRPr lang="en-US"/>
          </a:p>
        </p:txBody>
      </p:sp>
    </p:spTree>
    <p:extLst>
      <p:ext uri="{BB962C8B-B14F-4D97-AF65-F5344CB8AC3E}">
        <p14:creationId xmlns:p14="http://schemas.microsoft.com/office/powerpoint/2010/main" val="127209526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B09D77-611B-4828-B40A-8B65E6AF646F}" type="slidenum">
              <a:rPr lang="en-US"/>
              <a:pPr>
                <a:defRPr/>
              </a:pPr>
              <a:t>‹#›</a:t>
            </a:fld>
            <a:endParaRPr lang="en-US"/>
          </a:p>
        </p:txBody>
      </p:sp>
    </p:spTree>
    <p:extLst>
      <p:ext uri="{BB962C8B-B14F-4D97-AF65-F5344CB8AC3E}">
        <p14:creationId xmlns:p14="http://schemas.microsoft.com/office/powerpoint/2010/main" val="97447258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B12157-1BA6-4E44-95AD-065FF14829CB}" type="slidenum">
              <a:rPr lang="en-US"/>
              <a:pPr>
                <a:defRPr/>
              </a:pPr>
              <a:t>‹#›</a:t>
            </a:fld>
            <a:endParaRPr lang="en-US"/>
          </a:p>
        </p:txBody>
      </p:sp>
    </p:spTree>
    <p:extLst>
      <p:ext uri="{BB962C8B-B14F-4D97-AF65-F5344CB8AC3E}">
        <p14:creationId xmlns:p14="http://schemas.microsoft.com/office/powerpoint/2010/main" val="401679772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91905-1CEE-4CB7-BA3A-8FDD5550CE93}" type="slidenum">
              <a:rPr lang="en-US"/>
              <a:pPr>
                <a:defRPr/>
              </a:pPr>
              <a:t>‹#›</a:t>
            </a:fld>
            <a:endParaRPr lang="en-US"/>
          </a:p>
        </p:txBody>
      </p:sp>
    </p:spTree>
    <p:extLst>
      <p:ext uri="{BB962C8B-B14F-4D97-AF65-F5344CB8AC3E}">
        <p14:creationId xmlns:p14="http://schemas.microsoft.com/office/powerpoint/2010/main" val="40505712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53B427-0EDB-49A4-A60A-7159C0278381}" type="slidenum">
              <a:rPr lang="en-US"/>
              <a:pPr>
                <a:defRPr/>
              </a:pPr>
              <a:t>‹#›</a:t>
            </a:fld>
            <a:endParaRPr lang="en-US"/>
          </a:p>
        </p:txBody>
      </p:sp>
    </p:spTree>
    <p:extLst>
      <p:ext uri="{BB962C8B-B14F-4D97-AF65-F5344CB8AC3E}">
        <p14:creationId xmlns:p14="http://schemas.microsoft.com/office/powerpoint/2010/main" val="240956165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EE0610-BDE2-4879-8143-E4863BF6DACE}" type="slidenum">
              <a:rPr lang="en-US"/>
              <a:pPr>
                <a:defRPr/>
              </a:pPr>
              <a:t>‹#›</a:t>
            </a:fld>
            <a:endParaRPr lang="en-US"/>
          </a:p>
        </p:txBody>
      </p:sp>
    </p:spTree>
    <p:extLst>
      <p:ext uri="{BB962C8B-B14F-4D97-AF65-F5344CB8AC3E}">
        <p14:creationId xmlns:p14="http://schemas.microsoft.com/office/powerpoint/2010/main" val="89264115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D7B6ED7-ACDA-403E-9FF0-E6BEEB6D77AF}" type="slidenum">
              <a:rPr lang="en-US"/>
              <a:pPr>
                <a:defRPr/>
              </a:pPr>
              <a:t>‹#›</a:t>
            </a:fld>
            <a:endParaRPr lang="en-US"/>
          </a:p>
        </p:txBody>
      </p:sp>
    </p:spTree>
    <p:extLst>
      <p:ext uri="{BB962C8B-B14F-4D97-AF65-F5344CB8AC3E}">
        <p14:creationId xmlns:p14="http://schemas.microsoft.com/office/powerpoint/2010/main" val="369591740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AC4E55-5D0D-497B-AD5B-76EFF3C6B3C6}" type="slidenum">
              <a:rPr lang="en-US"/>
              <a:pPr>
                <a:defRPr/>
              </a:pPr>
              <a:t>‹#›</a:t>
            </a:fld>
            <a:endParaRPr lang="en-US"/>
          </a:p>
        </p:txBody>
      </p:sp>
    </p:spTree>
    <p:extLst>
      <p:ext uri="{BB962C8B-B14F-4D97-AF65-F5344CB8AC3E}">
        <p14:creationId xmlns:p14="http://schemas.microsoft.com/office/powerpoint/2010/main" val="237565208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4BADC51-8C34-43BE-957A-293F25C1AB74}" type="slidenum">
              <a:rPr lang="en-US"/>
              <a:pPr>
                <a:defRPr/>
              </a:pPr>
              <a:t>‹#›</a:t>
            </a:fld>
            <a:endParaRPr lang="en-US"/>
          </a:p>
        </p:txBody>
      </p:sp>
    </p:spTree>
    <p:extLst>
      <p:ext uri="{BB962C8B-B14F-4D97-AF65-F5344CB8AC3E}">
        <p14:creationId xmlns:p14="http://schemas.microsoft.com/office/powerpoint/2010/main" val="345807157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697F0-F8A7-4B73-81D9-3FFD35250816}" type="slidenum">
              <a:rPr lang="en-US"/>
              <a:pPr>
                <a:defRPr/>
              </a:pPr>
              <a:t>‹#›</a:t>
            </a:fld>
            <a:endParaRPr lang="en-US"/>
          </a:p>
        </p:txBody>
      </p:sp>
    </p:spTree>
    <p:extLst>
      <p:ext uri="{BB962C8B-B14F-4D97-AF65-F5344CB8AC3E}">
        <p14:creationId xmlns:p14="http://schemas.microsoft.com/office/powerpoint/2010/main" val="19516703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AB4301-D639-4547-AC4A-B3CEF4025085}" type="slidenum">
              <a:rPr lang="en-US"/>
              <a:pPr>
                <a:defRPr/>
              </a:pPr>
              <a:t>‹#›</a:t>
            </a:fld>
            <a:endParaRPr lang="en-US"/>
          </a:p>
        </p:txBody>
      </p:sp>
    </p:spTree>
    <p:extLst>
      <p:ext uri="{BB962C8B-B14F-4D97-AF65-F5344CB8AC3E}">
        <p14:creationId xmlns:p14="http://schemas.microsoft.com/office/powerpoint/2010/main" val="396550463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9202F79C-6DE0-4690-925A-8930CEEC3F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84" charset="-128"/>
        </a:defRPr>
      </a:lvl2pPr>
      <a:lvl3pPr algn="ctr" rtl="0" eaLnBrk="0" fontAlgn="base" hangingPunct="0">
        <a:spcBef>
          <a:spcPct val="0"/>
        </a:spcBef>
        <a:spcAft>
          <a:spcPct val="0"/>
        </a:spcAft>
        <a:defRPr sz="4400">
          <a:solidFill>
            <a:schemeClr val="tx2"/>
          </a:solidFill>
          <a:latin typeface="Arial" charset="0"/>
          <a:ea typeface="ＭＳ Ｐゴシック" pitchFamily="84" charset="-128"/>
        </a:defRPr>
      </a:lvl3pPr>
      <a:lvl4pPr algn="ctr" rtl="0" eaLnBrk="0" fontAlgn="base" hangingPunct="0">
        <a:spcBef>
          <a:spcPct val="0"/>
        </a:spcBef>
        <a:spcAft>
          <a:spcPct val="0"/>
        </a:spcAft>
        <a:defRPr sz="4400">
          <a:solidFill>
            <a:schemeClr val="tx2"/>
          </a:solidFill>
          <a:latin typeface="Arial" charset="0"/>
          <a:ea typeface="ＭＳ Ｐゴシック" pitchFamily="84" charset="-128"/>
        </a:defRPr>
      </a:lvl4pPr>
      <a:lvl5pPr algn="ctr" rtl="0" eaLnBrk="0" fontAlgn="base" hangingPunct="0">
        <a:spcBef>
          <a:spcPct val="0"/>
        </a:spcBef>
        <a:spcAft>
          <a:spcPct val="0"/>
        </a:spcAft>
        <a:defRPr sz="4400">
          <a:solidFill>
            <a:schemeClr val="tx2"/>
          </a:solidFill>
          <a:latin typeface="Arial" charset="0"/>
          <a:ea typeface="ＭＳ Ｐゴシック" pitchFamily="84" charset="-128"/>
        </a:defRPr>
      </a:lvl5pPr>
      <a:lvl6pPr marL="457200" algn="ctr" rtl="0" fontAlgn="base">
        <a:spcBef>
          <a:spcPct val="0"/>
        </a:spcBef>
        <a:spcAft>
          <a:spcPct val="0"/>
        </a:spcAft>
        <a:defRPr sz="4400">
          <a:solidFill>
            <a:schemeClr val="tx2"/>
          </a:solidFill>
          <a:latin typeface="Arial" charset="0"/>
          <a:ea typeface="ＭＳ Ｐゴシック" pitchFamily="84" charset="-128"/>
        </a:defRPr>
      </a:lvl6pPr>
      <a:lvl7pPr marL="914400" algn="ctr" rtl="0" fontAlgn="base">
        <a:spcBef>
          <a:spcPct val="0"/>
        </a:spcBef>
        <a:spcAft>
          <a:spcPct val="0"/>
        </a:spcAft>
        <a:defRPr sz="4400">
          <a:solidFill>
            <a:schemeClr val="tx2"/>
          </a:solidFill>
          <a:latin typeface="Arial" charset="0"/>
          <a:ea typeface="ＭＳ Ｐゴシック" pitchFamily="84" charset="-128"/>
        </a:defRPr>
      </a:lvl7pPr>
      <a:lvl8pPr marL="1371600" algn="ctr" rtl="0" fontAlgn="base">
        <a:spcBef>
          <a:spcPct val="0"/>
        </a:spcBef>
        <a:spcAft>
          <a:spcPct val="0"/>
        </a:spcAft>
        <a:defRPr sz="4400">
          <a:solidFill>
            <a:schemeClr val="tx2"/>
          </a:solidFill>
          <a:latin typeface="Arial" charset="0"/>
          <a:ea typeface="ＭＳ Ｐゴシック" pitchFamily="84" charset="-128"/>
        </a:defRPr>
      </a:lvl8pPr>
      <a:lvl9pPr marL="1828800" algn="ctr" rtl="0" fontAlgn="base">
        <a:spcBef>
          <a:spcPct val="0"/>
        </a:spcBef>
        <a:spcAft>
          <a:spcPct val="0"/>
        </a:spcAft>
        <a:defRPr sz="4400">
          <a:solidFill>
            <a:schemeClr val="tx2"/>
          </a:solidFill>
          <a:latin typeface="Arial" charset="0"/>
          <a:ea typeface="ＭＳ Ｐゴシック"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7.png"/><Relationship Id="rId12" Type="http://schemas.microsoft.com/office/2007/relationships/hdphoto" Target="../media/hdphoto5.wdp"/><Relationship Id="rId2" Type="http://schemas.openxmlformats.org/officeDocument/2006/relationships/image" Target="../media/image24.jpe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9.png"/><Relationship Id="rId5" Type="http://schemas.openxmlformats.org/officeDocument/2006/relationships/image" Target="../media/image2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1.pdf"/><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8.pdf"/><Relationship Id="rId1" Type="http://schemas.openxmlformats.org/officeDocument/2006/relationships/slideLayout" Target="../slideLayouts/slideLayout2.xml"/><Relationship Id="rId6" Type="http://schemas.openxmlformats.org/officeDocument/2006/relationships/image" Target="../media/image19.pdf"/><Relationship Id="rId5" Type="http://schemas.openxmlformats.org/officeDocument/2006/relationships/image" Target="../media/image33.png"/><Relationship Id="rId4" Type="http://schemas.openxmlformats.org/officeDocument/2006/relationships/image" Target="../media/image17.pdf"/><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d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gif"/></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4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8686800" cy="954107"/>
          </a:xfrm>
          <a:prstGeom prst="rect">
            <a:avLst/>
          </a:prstGeom>
          <a:noFill/>
        </p:spPr>
        <p:txBody>
          <a:bodyPr wrap="square" rtlCol="0">
            <a:spAutoFit/>
          </a:bodyPr>
          <a:lstStyle/>
          <a:p>
            <a:pPr algn="ctr"/>
            <a:r>
              <a:rPr lang="en-US" sz="2800" dirty="0"/>
              <a:t>New prospects for investigating subduction zone deformation processes in the lab</a:t>
            </a:r>
            <a:endParaRPr lang="en-US" dirty="0"/>
          </a:p>
        </p:txBody>
      </p:sp>
      <p:sp>
        <p:nvSpPr>
          <p:cNvPr id="7" name="TextBox 6"/>
          <p:cNvSpPr txBox="1"/>
          <p:nvPr/>
        </p:nvSpPr>
        <p:spPr>
          <a:xfrm>
            <a:off x="1981200" y="1066800"/>
            <a:ext cx="5029201" cy="1200329"/>
          </a:xfrm>
          <a:prstGeom prst="rect">
            <a:avLst/>
          </a:prstGeom>
          <a:noFill/>
        </p:spPr>
        <p:txBody>
          <a:bodyPr wrap="square" rtlCol="0">
            <a:spAutoFit/>
          </a:bodyPr>
          <a:lstStyle/>
          <a:p>
            <a:pPr algn="ctr"/>
            <a:r>
              <a:rPr lang="en-US" dirty="0" smtClean="0"/>
              <a:t>Greg </a:t>
            </a:r>
            <a:r>
              <a:rPr lang="en-US" dirty="0" err="1" smtClean="0"/>
              <a:t>Hirth</a:t>
            </a:r>
            <a:r>
              <a:rPr lang="en-US" dirty="0" smtClean="0"/>
              <a:t> (Brown University)</a:t>
            </a:r>
          </a:p>
          <a:p>
            <a:pPr algn="ctr"/>
            <a:r>
              <a:rPr lang="en-US" dirty="0" smtClean="0"/>
              <a:t>Brooks Proctor (USGS)</a:t>
            </a:r>
          </a:p>
          <a:p>
            <a:pPr algn="ctr"/>
            <a:r>
              <a:rPr lang="en-US" dirty="0" err="1" smtClean="0"/>
              <a:t>Keishi</a:t>
            </a:r>
            <a:r>
              <a:rPr lang="en-US" dirty="0" smtClean="0"/>
              <a:t> Okazaki (JAMSTEC)</a:t>
            </a:r>
            <a:endParaRPr lang="en-US" dirty="0"/>
          </a:p>
        </p:txBody>
      </p:sp>
      <p:grpSp>
        <p:nvGrpSpPr>
          <p:cNvPr id="10" name="Group 9"/>
          <p:cNvGrpSpPr/>
          <p:nvPr/>
        </p:nvGrpSpPr>
        <p:grpSpPr>
          <a:xfrm>
            <a:off x="0" y="3429000"/>
            <a:ext cx="4840014" cy="2556638"/>
            <a:chOff x="646386" y="4009698"/>
            <a:chExt cx="4840014" cy="2556638"/>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63" b="57273"/>
            <a:stretch/>
          </p:blipFill>
          <p:spPr bwMode="auto">
            <a:xfrm>
              <a:off x="722586" y="4269830"/>
              <a:ext cx="4763814" cy="171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024" t="85453"/>
            <a:stretch/>
          </p:blipFill>
          <p:spPr bwMode="auto">
            <a:xfrm>
              <a:off x="1135116" y="5983012"/>
              <a:ext cx="4351283" cy="583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646386" y="4009698"/>
              <a:ext cx="1182414" cy="405689"/>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grpSp>
      <p:pic>
        <p:nvPicPr>
          <p:cNvPr id="1126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799" t="23690" r="40947"/>
          <a:stretch/>
        </p:blipFill>
        <p:spPr bwMode="auto">
          <a:xfrm>
            <a:off x="5181600" y="2633041"/>
            <a:ext cx="3886200" cy="3843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rot="16200000">
            <a:off x="4273269" y="4083316"/>
            <a:ext cx="1668727" cy="338554"/>
          </a:xfrm>
          <a:prstGeom prst="rect">
            <a:avLst/>
          </a:prstGeom>
          <a:noFill/>
        </p:spPr>
        <p:txBody>
          <a:bodyPr wrap="none" rtlCol="0">
            <a:spAutoFit/>
          </a:bodyPr>
          <a:lstStyle/>
          <a:p>
            <a:r>
              <a:rPr lang="en-US" sz="1600" dirty="0" smtClean="0"/>
              <a:t>Temperature (K)</a:t>
            </a:r>
            <a:endParaRPr lang="en-US" sz="1600" dirty="0"/>
          </a:p>
        </p:txBody>
      </p:sp>
      <p:sp>
        <p:nvSpPr>
          <p:cNvPr id="15" name="TextBox 14"/>
          <p:cNvSpPr txBox="1"/>
          <p:nvPr/>
        </p:nvSpPr>
        <p:spPr>
          <a:xfrm>
            <a:off x="6637073" y="6096000"/>
            <a:ext cx="1680268" cy="338554"/>
          </a:xfrm>
          <a:prstGeom prst="rect">
            <a:avLst/>
          </a:prstGeom>
          <a:solidFill>
            <a:schemeClr val="bg1"/>
          </a:solidFill>
        </p:spPr>
        <p:txBody>
          <a:bodyPr wrap="none" rtlCol="0">
            <a:spAutoFit/>
          </a:bodyPr>
          <a:lstStyle/>
          <a:p>
            <a:r>
              <a:rPr lang="en-US" sz="1600" dirty="0" smtClean="0"/>
              <a:t>Pressure (</a:t>
            </a:r>
            <a:r>
              <a:rPr lang="en-US" sz="1600" dirty="0" err="1" smtClean="0"/>
              <a:t>GPa</a:t>
            </a:r>
            <a:r>
              <a:rPr lang="en-US" sz="1600" dirty="0" smtClean="0"/>
              <a:t>))</a:t>
            </a:r>
            <a:endParaRPr lang="en-US" sz="1600" dirty="0"/>
          </a:p>
        </p:txBody>
      </p:sp>
      <p:sp>
        <p:nvSpPr>
          <p:cNvPr id="12" name="Rectangle 11"/>
          <p:cNvSpPr/>
          <p:nvPr/>
        </p:nvSpPr>
        <p:spPr bwMode="auto">
          <a:xfrm>
            <a:off x="8317341" y="3429000"/>
            <a:ext cx="750459" cy="260132"/>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13" name="TextBox 12"/>
          <p:cNvSpPr txBox="1"/>
          <p:nvPr/>
        </p:nvSpPr>
        <p:spPr>
          <a:xfrm>
            <a:off x="0" y="6488668"/>
            <a:ext cx="2416046" cy="369332"/>
          </a:xfrm>
          <a:prstGeom prst="rect">
            <a:avLst/>
          </a:prstGeom>
          <a:noFill/>
        </p:spPr>
        <p:txBody>
          <a:bodyPr wrap="none" rtlCol="0">
            <a:spAutoFit/>
          </a:bodyPr>
          <a:lstStyle/>
          <a:p>
            <a:r>
              <a:rPr lang="en-US" sz="1800" dirty="0" smtClean="0"/>
              <a:t>Syracuse et al., 2010</a:t>
            </a:r>
            <a:endParaRPr lang="en-US" sz="1800" dirty="0"/>
          </a:p>
        </p:txBody>
      </p:sp>
    </p:spTree>
    <p:extLst>
      <p:ext uri="{BB962C8B-B14F-4D97-AF65-F5344CB8AC3E}">
        <p14:creationId xmlns:p14="http://schemas.microsoft.com/office/powerpoint/2010/main" val="53602781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4085988"/>
            <a:ext cx="5281613" cy="2314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04800"/>
            <a:ext cx="4307931"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71437"/>
            <a:ext cx="2085975"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descr="https://upload.wikimedia.org/wikipedia/commons/4/49/DDI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838200"/>
            <a:ext cx="3200400" cy="381821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pamelaburnleydotnet.files.wordpress.com/2016/02/radiographs.jpg"/>
          <p:cNvPicPr>
            <a:picLocks noChangeAspect="1" noChangeArrowheads="1"/>
          </p:cNvPicPr>
          <p:nvPr/>
        </p:nvPicPr>
        <p:blipFill rotWithShape="1">
          <a:blip r:embed="rId6">
            <a:extLst>
              <a:ext uri="{28A0092B-C50C-407E-A947-70E740481C1C}">
                <a14:useLocalDpi xmlns:a14="http://schemas.microsoft.com/office/drawing/2010/main" val="0"/>
              </a:ext>
            </a:extLst>
          </a:blip>
          <a:srcRect l="4878" t="8545" r="5004" b="27852"/>
          <a:stretch/>
        </p:blipFill>
        <p:spPr bwMode="auto">
          <a:xfrm>
            <a:off x="152400" y="4776952"/>
            <a:ext cx="3678114" cy="16238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14800" y="6400800"/>
            <a:ext cx="4707379" cy="369332"/>
          </a:xfrm>
          <a:prstGeom prst="rect">
            <a:avLst/>
          </a:prstGeom>
          <a:noFill/>
        </p:spPr>
        <p:txBody>
          <a:bodyPr wrap="none" rtlCol="0">
            <a:spAutoFit/>
          </a:bodyPr>
          <a:lstStyle/>
          <a:p>
            <a:r>
              <a:rPr lang="en-US" sz="1800" dirty="0" err="1" smtClean="0"/>
              <a:t>Schubnel</a:t>
            </a:r>
            <a:r>
              <a:rPr lang="en-US" sz="1800" dirty="0" smtClean="0"/>
              <a:t> et al., 2013; Thomas et al., in prep</a:t>
            </a:r>
            <a:endParaRPr lang="en-US" sz="1800" dirty="0"/>
          </a:p>
        </p:txBody>
      </p:sp>
      <p:sp>
        <p:nvSpPr>
          <p:cNvPr id="4" name="TextBox 3"/>
          <p:cNvSpPr txBox="1"/>
          <p:nvPr/>
        </p:nvSpPr>
        <p:spPr>
          <a:xfrm>
            <a:off x="1295400" y="317938"/>
            <a:ext cx="1023037" cy="461665"/>
          </a:xfrm>
          <a:prstGeom prst="rect">
            <a:avLst/>
          </a:prstGeom>
          <a:noFill/>
        </p:spPr>
        <p:txBody>
          <a:bodyPr wrap="none" rtlCol="0">
            <a:spAutoFit/>
          </a:bodyPr>
          <a:lstStyle/>
          <a:p>
            <a:r>
              <a:rPr lang="en-US" dirty="0" smtClean="0"/>
              <a:t>D-DIA</a:t>
            </a:r>
            <a:endParaRPr lang="en-US" dirty="0"/>
          </a:p>
        </p:txBody>
      </p:sp>
    </p:spTree>
    <p:extLst>
      <p:ext uri="{BB962C8B-B14F-4D97-AF65-F5344CB8AC3E}">
        <p14:creationId xmlns:p14="http://schemas.microsoft.com/office/powerpoint/2010/main" val="334552513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7743825" cy="5925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982557" y="6396335"/>
            <a:ext cx="3161443" cy="461665"/>
          </a:xfrm>
          <a:prstGeom prst="rect">
            <a:avLst/>
          </a:prstGeom>
          <a:noFill/>
        </p:spPr>
        <p:txBody>
          <a:bodyPr wrap="none" rtlCol="0">
            <a:spAutoFit/>
          </a:bodyPr>
          <a:lstStyle/>
          <a:p>
            <a:r>
              <a:rPr lang="en-US" dirty="0" smtClean="0"/>
              <a:t>Thomas et al., in prep</a:t>
            </a:r>
            <a:endParaRPr lang="en-US" dirty="0"/>
          </a:p>
        </p:txBody>
      </p:sp>
    </p:spTree>
    <p:extLst>
      <p:ext uri="{BB962C8B-B14F-4D97-AF65-F5344CB8AC3E}">
        <p14:creationId xmlns:p14="http://schemas.microsoft.com/office/powerpoint/2010/main" val="243574318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325" t="4316" b="38163"/>
          <a:stretch/>
        </p:blipFill>
        <p:spPr bwMode="auto">
          <a:xfrm>
            <a:off x="152400" y="126124"/>
            <a:ext cx="8734097" cy="2695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131097"/>
            <a:ext cx="3581400" cy="2422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7703" y="3745451"/>
            <a:ext cx="1376297" cy="2613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61" y="2270234"/>
            <a:ext cx="337362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bwMode="auto">
          <a:xfrm>
            <a:off x="3636386" y="2270234"/>
            <a:ext cx="2383414" cy="83820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8138" y="2840471"/>
            <a:ext cx="3124200" cy="3072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996044" y="6128321"/>
            <a:ext cx="2853666" cy="461665"/>
          </a:xfrm>
          <a:prstGeom prst="rect">
            <a:avLst/>
          </a:prstGeom>
          <a:noFill/>
        </p:spPr>
        <p:txBody>
          <a:bodyPr wrap="none" rtlCol="0">
            <a:spAutoFit/>
          </a:bodyPr>
          <a:lstStyle/>
          <a:p>
            <a:r>
              <a:rPr lang="en-US" dirty="0" smtClean="0"/>
              <a:t>Behr &amp; Smith, 2016</a:t>
            </a:r>
            <a:endParaRPr lang="en-US" dirty="0"/>
          </a:p>
        </p:txBody>
      </p:sp>
    </p:spTree>
    <p:extLst>
      <p:ext uri="{BB962C8B-B14F-4D97-AF65-F5344CB8AC3E}">
        <p14:creationId xmlns:p14="http://schemas.microsoft.com/office/powerpoint/2010/main" val="279244521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347" t="2010" r="33967" b="4609"/>
          <a:stretch/>
        </p:blipFill>
        <p:spPr>
          <a:xfrm>
            <a:off x="111063" y="2784962"/>
            <a:ext cx="1717737" cy="2015638"/>
          </a:xfrm>
          <a:prstGeom prst="rect">
            <a:avLst/>
          </a:prstGeom>
          <a:ln>
            <a:solidFill>
              <a:schemeClr val="tx1"/>
            </a:solidFill>
          </a:ln>
        </p:spPr>
      </p:pic>
      <p:sp>
        <p:nvSpPr>
          <p:cNvPr id="16" name="Rectangle 15"/>
          <p:cNvSpPr/>
          <p:nvPr/>
        </p:nvSpPr>
        <p:spPr>
          <a:xfrm>
            <a:off x="-141894" y="199217"/>
            <a:ext cx="4831025" cy="1089529"/>
          </a:xfrm>
          <a:prstGeom prst="rect">
            <a:avLst/>
          </a:prstGeom>
        </p:spPr>
        <p:txBody>
          <a:bodyPr wrap="square">
            <a:spAutoFit/>
          </a:bodyPr>
          <a:lstStyle/>
          <a:p>
            <a:pPr algn="ctr">
              <a:lnSpc>
                <a:spcPct val="120000"/>
              </a:lnSpc>
            </a:pPr>
            <a:r>
              <a:rPr lang="en-NZ" sz="2000" dirty="0" smtClean="0"/>
              <a:t>Large </a:t>
            </a:r>
            <a:r>
              <a:rPr lang="en-NZ" sz="2000" dirty="0"/>
              <a:t>Volume </a:t>
            </a:r>
            <a:r>
              <a:rPr lang="en-NZ" sz="2000" dirty="0" smtClean="0"/>
              <a:t>Torsion (LVT) </a:t>
            </a:r>
            <a:r>
              <a:rPr lang="en-NZ" sz="2000" dirty="0"/>
              <a:t>apparatus </a:t>
            </a:r>
            <a:endParaRPr lang="en-NZ" sz="2000" dirty="0" smtClean="0"/>
          </a:p>
          <a:p>
            <a:pPr algn="ctr">
              <a:lnSpc>
                <a:spcPct val="120000"/>
              </a:lnSpc>
            </a:pPr>
            <a:r>
              <a:rPr lang="en-NZ" sz="2000" dirty="0" smtClean="0"/>
              <a:t>Washington Univ. </a:t>
            </a:r>
            <a:r>
              <a:rPr lang="en-NZ" sz="2000" dirty="0"/>
              <a:t>in </a:t>
            </a:r>
            <a:r>
              <a:rPr lang="en-NZ" sz="2000" dirty="0" smtClean="0"/>
              <a:t>St </a:t>
            </a:r>
            <a:r>
              <a:rPr lang="en-NZ" sz="2000" dirty="0"/>
              <a:t>Louis </a:t>
            </a:r>
          </a:p>
          <a:p>
            <a:pPr algn="ctr">
              <a:lnSpc>
                <a:spcPct val="120000"/>
              </a:lnSpc>
            </a:pPr>
            <a:r>
              <a:rPr lang="en-NZ" sz="1400" dirty="0" smtClean="0"/>
              <a:t>(really </a:t>
            </a:r>
            <a:r>
              <a:rPr lang="en-NZ" sz="1400" dirty="0"/>
              <a:t>far from any active subduction)</a:t>
            </a:r>
            <a:endParaRPr lang="en-GB" sz="1400" dirty="0"/>
          </a:p>
        </p:txBody>
      </p:sp>
      <p:pic>
        <p:nvPicPr>
          <p:cNvPr id="30" name="Picture 29"/>
          <p:cNvPicPr>
            <a:picLocks noChangeAspect="1"/>
          </p:cNvPicPr>
          <p:nvPr/>
        </p:nvPicPr>
        <p:blipFill>
          <a:blip r:embed="rId3" cstate="print">
            <a:extLst>
              <a:ext uri="{BEBA8EAE-BF5A-486C-A8C5-ECC9F3942E4B}">
                <a14:imgProps xmlns:a14="http://schemas.microsoft.com/office/drawing/2010/main">
                  <a14:imgLayer r:embed="rId4">
                    <a14:imgEffect>
                      <a14:sharpenSoften amount="40000"/>
                    </a14:imgEffect>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4448350" y="4515021"/>
            <a:ext cx="4642499" cy="877291"/>
          </a:xfrm>
          <a:prstGeom prst="rect">
            <a:avLst/>
          </a:prstGeom>
          <a:ln>
            <a:solidFill>
              <a:schemeClr val="tx1"/>
            </a:solidFill>
          </a:ln>
        </p:spPr>
      </p:pic>
      <p:pic>
        <p:nvPicPr>
          <p:cNvPr id="31" name="Picture 30"/>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Effect>
                      <a14:brightnessContrast bright="20000" contrast="10000"/>
                    </a14:imgEffect>
                  </a14:imgLayer>
                </a14:imgProps>
              </a:ext>
              <a:ext uri="{28A0092B-C50C-407E-A947-70E740481C1C}">
                <a14:useLocalDpi xmlns:a14="http://schemas.microsoft.com/office/drawing/2010/main" val="0"/>
              </a:ext>
            </a:extLst>
          </a:blip>
          <a:stretch>
            <a:fillRect/>
          </a:stretch>
        </p:blipFill>
        <p:spPr>
          <a:xfrm>
            <a:off x="4468397" y="1406938"/>
            <a:ext cx="4632476" cy="875396"/>
          </a:xfrm>
          <a:prstGeom prst="rect">
            <a:avLst/>
          </a:prstGeom>
          <a:ln>
            <a:solidFill>
              <a:schemeClr val="tx1"/>
            </a:solidFill>
          </a:ln>
        </p:spPr>
      </p:pic>
      <p:pic>
        <p:nvPicPr>
          <p:cNvPr id="32" name="Picture 31"/>
          <p:cNvPicPr>
            <a:picLocks noChangeAspect="1"/>
          </p:cNvPicPr>
          <p:nvPr/>
        </p:nvPicPr>
        <p:blipFill>
          <a:blip r:embed="rId7" cstate="print">
            <a:lum contrast="10000"/>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4468397" y="2443311"/>
            <a:ext cx="4632476" cy="875397"/>
          </a:xfrm>
          <a:prstGeom prst="rect">
            <a:avLst/>
          </a:prstGeom>
          <a:ln>
            <a:solidFill>
              <a:schemeClr val="tx1"/>
            </a:solidFill>
          </a:ln>
        </p:spPr>
      </p:pic>
      <p:pic>
        <p:nvPicPr>
          <p:cNvPr id="33" name="Picture 32"/>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4458373" y="3479684"/>
            <a:ext cx="4632476" cy="875397"/>
          </a:xfrm>
          <a:prstGeom prst="rect">
            <a:avLst/>
          </a:prstGeom>
          <a:ln>
            <a:solidFill>
              <a:schemeClr val="tx1"/>
            </a:solidFill>
          </a:ln>
        </p:spPr>
      </p:pic>
      <p:pic>
        <p:nvPicPr>
          <p:cNvPr id="34" name="Picture 33"/>
          <p:cNvPicPr>
            <a:picLocks noChangeAspect="1"/>
          </p:cNvPicPr>
          <p:nvPr/>
        </p:nvPicPr>
        <p:blipFill>
          <a:blip r:embed="rId11" cstate="print">
            <a:extLst>
              <a:ext uri="{BEBA8EAE-BF5A-486C-A8C5-ECC9F3942E4B}">
                <a14:imgProps xmlns:a14="http://schemas.microsoft.com/office/drawing/2010/main">
                  <a14:imgLayer r:embed="rId12">
                    <a14:imgEffect>
                      <a14:sharpenSoften amount="30000"/>
                    </a14:imgEffect>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4448349" y="5552251"/>
            <a:ext cx="4642499" cy="877291"/>
          </a:xfrm>
          <a:prstGeom prst="rect">
            <a:avLst/>
          </a:prstGeom>
          <a:ln>
            <a:solidFill>
              <a:schemeClr val="tx1"/>
            </a:solidFill>
          </a:ln>
        </p:spPr>
      </p:pic>
      <p:sp>
        <p:nvSpPr>
          <p:cNvPr id="17" name="TextBox 16"/>
          <p:cNvSpPr txBox="1"/>
          <p:nvPr/>
        </p:nvSpPr>
        <p:spPr>
          <a:xfrm>
            <a:off x="4477226" y="1421641"/>
            <a:ext cx="730301" cy="369332"/>
          </a:xfrm>
          <a:prstGeom prst="rect">
            <a:avLst/>
          </a:prstGeom>
          <a:noFill/>
        </p:spPr>
        <p:txBody>
          <a:bodyPr wrap="none" rtlCol="0">
            <a:spAutoFit/>
          </a:bodyPr>
          <a:lstStyle/>
          <a:p>
            <a:pPr algn="r"/>
            <a:r>
              <a:rPr lang="el-GR" dirty="0" smtClean="0">
                <a:solidFill>
                  <a:srgbClr val="FFFF00"/>
                </a:solidFill>
              </a:rPr>
              <a:t>γ</a:t>
            </a:r>
            <a:r>
              <a:rPr lang="en-NZ" dirty="0" smtClean="0">
                <a:solidFill>
                  <a:srgbClr val="FFFF00"/>
                </a:solidFill>
                <a:latin typeface="Gill Sans MT" panose="020B0502020104020203" pitchFamily="34" charset="0"/>
              </a:rPr>
              <a:t>  = 0</a:t>
            </a:r>
            <a:endParaRPr lang="en-GB" dirty="0">
              <a:solidFill>
                <a:srgbClr val="FFFF00"/>
              </a:solidFill>
              <a:latin typeface="Gill Sans MT" panose="020B0502020104020203" pitchFamily="34" charset="0"/>
            </a:endParaRPr>
          </a:p>
        </p:txBody>
      </p:sp>
      <p:sp>
        <p:nvSpPr>
          <p:cNvPr id="18" name="TextBox 17"/>
          <p:cNvSpPr txBox="1"/>
          <p:nvPr/>
        </p:nvSpPr>
        <p:spPr>
          <a:xfrm>
            <a:off x="4477226" y="2452069"/>
            <a:ext cx="730301" cy="369332"/>
          </a:xfrm>
          <a:prstGeom prst="rect">
            <a:avLst/>
          </a:prstGeom>
          <a:noFill/>
        </p:spPr>
        <p:txBody>
          <a:bodyPr wrap="none" rtlCol="0">
            <a:spAutoFit/>
          </a:bodyPr>
          <a:lstStyle/>
          <a:p>
            <a:pPr algn="r"/>
            <a:r>
              <a:rPr lang="el-GR" dirty="0" smtClean="0">
                <a:solidFill>
                  <a:srgbClr val="FFFF00"/>
                </a:solidFill>
              </a:rPr>
              <a:t>γ</a:t>
            </a:r>
            <a:r>
              <a:rPr lang="en-NZ" dirty="0" smtClean="0">
                <a:solidFill>
                  <a:srgbClr val="FFFF00"/>
                </a:solidFill>
                <a:latin typeface="Gill Sans MT" panose="020B0502020104020203" pitchFamily="34" charset="0"/>
              </a:rPr>
              <a:t>  = 1</a:t>
            </a:r>
            <a:endParaRPr lang="en-GB" dirty="0">
              <a:solidFill>
                <a:srgbClr val="FFFF00"/>
              </a:solidFill>
              <a:latin typeface="Gill Sans MT" panose="020B0502020104020203" pitchFamily="34" charset="0"/>
            </a:endParaRPr>
          </a:p>
        </p:txBody>
      </p:sp>
      <p:sp>
        <p:nvSpPr>
          <p:cNvPr id="19" name="TextBox 18"/>
          <p:cNvSpPr txBox="1"/>
          <p:nvPr/>
        </p:nvSpPr>
        <p:spPr>
          <a:xfrm>
            <a:off x="4479625" y="3502008"/>
            <a:ext cx="739552" cy="373880"/>
          </a:xfrm>
          <a:prstGeom prst="rect">
            <a:avLst/>
          </a:prstGeom>
          <a:noFill/>
        </p:spPr>
        <p:txBody>
          <a:bodyPr wrap="none" rtlCol="0">
            <a:spAutoFit/>
          </a:bodyPr>
          <a:lstStyle/>
          <a:p>
            <a:pPr algn="r"/>
            <a:r>
              <a:rPr lang="el-GR" dirty="0" smtClean="0">
                <a:solidFill>
                  <a:srgbClr val="FFFF00"/>
                </a:solidFill>
              </a:rPr>
              <a:t>γ</a:t>
            </a:r>
            <a:r>
              <a:rPr lang="en-NZ" dirty="0" smtClean="0">
                <a:solidFill>
                  <a:srgbClr val="FFFF00"/>
                </a:solidFill>
                <a:latin typeface="Gill Sans MT" panose="020B0502020104020203" pitchFamily="34" charset="0"/>
              </a:rPr>
              <a:t>  = 3</a:t>
            </a:r>
          </a:p>
        </p:txBody>
      </p:sp>
      <p:sp>
        <p:nvSpPr>
          <p:cNvPr id="20" name="TextBox 19"/>
          <p:cNvSpPr txBox="1"/>
          <p:nvPr/>
        </p:nvSpPr>
        <p:spPr>
          <a:xfrm>
            <a:off x="4479625" y="5560704"/>
            <a:ext cx="855394" cy="373880"/>
          </a:xfrm>
          <a:prstGeom prst="rect">
            <a:avLst/>
          </a:prstGeom>
          <a:noFill/>
        </p:spPr>
        <p:txBody>
          <a:bodyPr wrap="none" rtlCol="0">
            <a:spAutoFit/>
          </a:bodyPr>
          <a:lstStyle/>
          <a:p>
            <a:pPr algn="r"/>
            <a:r>
              <a:rPr lang="el-GR" dirty="0" smtClean="0">
                <a:solidFill>
                  <a:srgbClr val="FFFF00"/>
                </a:solidFill>
              </a:rPr>
              <a:t>γ</a:t>
            </a:r>
            <a:r>
              <a:rPr lang="en-NZ" dirty="0" smtClean="0">
                <a:solidFill>
                  <a:srgbClr val="FFFF00"/>
                </a:solidFill>
                <a:latin typeface="Gill Sans MT" panose="020B0502020104020203" pitchFamily="34" charset="0"/>
              </a:rPr>
              <a:t>  = 17</a:t>
            </a:r>
            <a:endParaRPr lang="en-GB" dirty="0">
              <a:solidFill>
                <a:srgbClr val="FFFF00"/>
              </a:solidFill>
              <a:latin typeface="Gill Sans MT" panose="020B0502020104020203" pitchFamily="34" charset="0"/>
            </a:endParaRPr>
          </a:p>
        </p:txBody>
      </p:sp>
      <p:sp>
        <p:nvSpPr>
          <p:cNvPr id="21" name="TextBox 20"/>
          <p:cNvSpPr txBox="1"/>
          <p:nvPr/>
        </p:nvSpPr>
        <p:spPr>
          <a:xfrm>
            <a:off x="4479625" y="4516087"/>
            <a:ext cx="739552" cy="373880"/>
          </a:xfrm>
          <a:prstGeom prst="rect">
            <a:avLst/>
          </a:prstGeom>
          <a:noFill/>
        </p:spPr>
        <p:txBody>
          <a:bodyPr wrap="none" rtlCol="0">
            <a:spAutoFit/>
          </a:bodyPr>
          <a:lstStyle/>
          <a:p>
            <a:pPr algn="r"/>
            <a:r>
              <a:rPr lang="el-GR" dirty="0" smtClean="0">
                <a:solidFill>
                  <a:srgbClr val="FFFF00"/>
                </a:solidFill>
              </a:rPr>
              <a:t>γ</a:t>
            </a:r>
            <a:r>
              <a:rPr lang="en-NZ" dirty="0" smtClean="0">
                <a:solidFill>
                  <a:srgbClr val="FFFF00"/>
                </a:solidFill>
                <a:latin typeface="Gill Sans MT" panose="020B0502020104020203" pitchFamily="34" charset="0"/>
              </a:rPr>
              <a:t>  = 6</a:t>
            </a:r>
          </a:p>
        </p:txBody>
      </p:sp>
      <p:sp>
        <p:nvSpPr>
          <p:cNvPr id="28" name="Rectangle 27"/>
          <p:cNvSpPr/>
          <p:nvPr/>
        </p:nvSpPr>
        <p:spPr>
          <a:xfrm>
            <a:off x="8479503" y="6086535"/>
            <a:ext cx="498286" cy="47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FF00"/>
              </a:solidFill>
            </a:endParaRPr>
          </a:p>
        </p:txBody>
      </p:sp>
      <p:sp>
        <p:nvSpPr>
          <p:cNvPr id="29" name="Rectangle 28"/>
          <p:cNvSpPr/>
          <p:nvPr/>
        </p:nvSpPr>
        <p:spPr>
          <a:xfrm>
            <a:off x="8385245" y="6133829"/>
            <a:ext cx="718266" cy="338554"/>
          </a:xfrm>
          <a:prstGeom prst="rect">
            <a:avLst/>
          </a:prstGeom>
          <a:noFill/>
        </p:spPr>
        <p:txBody>
          <a:bodyPr wrap="none">
            <a:spAutoFit/>
          </a:bodyPr>
          <a:lstStyle/>
          <a:p>
            <a:r>
              <a:rPr lang="en-NZ" sz="1600" dirty="0" smtClean="0">
                <a:solidFill>
                  <a:srgbClr val="FFFF00"/>
                </a:solidFill>
                <a:latin typeface="Gill Sans MT" panose="020B0502020104020203" pitchFamily="34" charset="0"/>
              </a:rPr>
              <a:t>50 </a:t>
            </a:r>
            <a:r>
              <a:rPr lang="en-NZ" sz="1600" dirty="0">
                <a:solidFill>
                  <a:srgbClr val="FFFF00"/>
                </a:solidFill>
                <a:latin typeface="Gill Sans MT" panose="020B0502020104020203" pitchFamily="34" charset="0"/>
              </a:rPr>
              <a:t>µm</a:t>
            </a:r>
            <a:endParaRPr lang="en-GB" sz="1600" dirty="0">
              <a:solidFill>
                <a:srgbClr val="FFFF00"/>
              </a:solidFill>
              <a:latin typeface="Gill Sans MT" panose="020B0502020104020203" pitchFamily="34" charset="0"/>
            </a:endParaRPr>
          </a:p>
        </p:txBody>
      </p:sp>
      <p:sp>
        <p:nvSpPr>
          <p:cNvPr id="36" name="TextBox 35"/>
          <p:cNvSpPr txBox="1"/>
          <p:nvPr/>
        </p:nvSpPr>
        <p:spPr>
          <a:xfrm>
            <a:off x="4831025" y="6400800"/>
            <a:ext cx="2710072" cy="369332"/>
          </a:xfrm>
          <a:prstGeom prst="rect">
            <a:avLst/>
          </a:prstGeom>
          <a:noFill/>
        </p:spPr>
        <p:txBody>
          <a:bodyPr wrap="none" rtlCol="0">
            <a:spAutoFit/>
          </a:bodyPr>
          <a:lstStyle/>
          <a:p>
            <a:r>
              <a:rPr lang="en-US" dirty="0" smtClean="0"/>
              <a:t>Cross and Skemer (in prep)</a:t>
            </a:r>
            <a:endParaRPr lang="en-US" dirty="0"/>
          </a:p>
        </p:txBody>
      </p:sp>
      <p:sp>
        <p:nvSpPr>
          <p:cNvPr id="37" name="Rectangle 36"/>
          <p:cNvSpPr/>
          <p:nvPr/>
        </p:nvSpPr>
        <p:spPr>
          <a:xfrm>
            <a:off x="4468398" y="199217"/>
            <a:ext cx="4632476" cy="1190069"/>
          </a:xfrm>
          <a:prstGeom prst="rect">
            <a:avLst/>
          </a:prstGeom>
        </p:spPr>
        <p:txBody>
          <a:bodyPr wrap="square">
            <a:spAutoFit/>
          </a:bodyPr>
          <a:lstStyle/>
          <a:p>
            <a:pPr algn="ctr">
              <a:lnSpc>
                <a:spcPct val="120000"/>
              </a:lnSpc>
            </a:pPr>
            <a:r>
              <a:rPr lang="en-NZ" sz="2000" dirty="0" smtClean="0"/>
              <a:t>Deformation of two-phase composite (calcite and anhydrite) at high pressure and temperature, in simple shear</a:t>
            </a:r>
            <a:endParaRPr lang="en-GB" sz="1600" dirty="0"/>
          </a:p>
        </p:txBody>
      </p:sp>
      <p:grpSp>
        <p:nvGrpSpPr>
          <p:cNvPr id="23" name="Group 22"/>
          <p:cNvGrpSpPr/>
          <p:nvPr/>
        </p:nvGrpSpPr>
        <p:grpSpPr>
          <a:xfrm>
            <a:off x="2065564" y="2029906"/>
            <a:ext cx="1668915" cy="3413361"/>
            <a:chOff x="6368901" y="914398"/>
            <a:chExt cx="2064464" cy="4222362"/>
          </a:xfrm>
        </p:grpSpPr>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68901" y="914398"/>
              <a:ext cx="2064464" cy="4222362"/>
            </a:xfrm>
            <a:prstGeom prst="rect">
              <a:avLst/>
            </a:prstGeom>
          </p:spPr>
        </p:pic>
        <p:sp>
          <p:nvSpPr>
            <p:cNvPr id="27" name="TextBox 26"/>
            <p:cNvSpPr txBox="1"/>
            <p:nvPr/>
          </p:nvSpPr>
          <p:spPr>
            <a:xfrm>
              <a:off x="6541890" y="1008165"/>
              <a:ext cx="1503141" cy="1397375"/>
            </a:xfrm>
            <a:prstGeom prst="rect">
              <a:avLst/>
            </a:prstGeom>
            <a:noFill/>
          </p:spPr>
          <p:txBody>
            <a:bodyPr wrap="none" rtlCol="0">
              <a:spAutoFit/>
            </a:bodyPr>
            <a:lstStyle/>
            <a:p>
              <a:pPr algn="ctr"/>
              <a:r>
                <a:rPr lang="en-NZ" sz="1600" dirty="0" smtClean="0">
                  <a:latin typeface="Gill Sans MT" panose="020B0502020104020203" pitchFamily="34" charset="0"/>
                </a:rPr>
                <a:t>tungsten </a:t>
              </a:r>
            </a:p>
            <a:p>
              <a:pPr algn="ctr"/>
              <a:r>
                <a:rPr lang="en-NZ" sz="1600" dirty="0" smtClean="0">
                  <a:latin typeface="Gill Sans MT" panose="020B0502020104020203" pitchFamily="34" charset="0"/>
                </a:rPr>
                <a:t>carbide</a:t>
              </a:r>
            </a:p>
            <a:p>
              <a:pPr algn="ctr"/>
              <a:r>
                <a:rPr lang="en-NZ" sz="1600" dirty="0" smtClean="0">
                  <a:latin typeface="Gill Sans MT" panose="020B0502020104020203" pitchFamily="34" charset="0"/>
                </a:rPr>
                <a:t>anvil</a:t>
              </a:r>
              <a:endParaRPr lang="en-GB" sz="1600" dirty="0">
                <a:latin typeface="Gill Sans MT" panose="020B0502020104020203" pitchFamily="34" charset="0"/>
              </a:endParaRPr>
            </a:p>
          </p:txBody>
        </p:sp>
        <p:cxnSp>
          <p:nvCxnSpPr>
            <p:cNvPr id="35" name="Straight Arrow Connector 34"/>
            <p:cNvCxnSpPr/>
            <p:nvPr/>
          </p:nvCxnSpPr>
          <p:spPr>
            <a:xfrm flipV="1">
              <a:off x="7130133" y="3004313"/>
              <a:ext cx="89375" cy="6930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495144" y="3676116"/>
              <a:ext cx="1269976" cy="569300"/>
            </a:xfrm>
            <a:prstGeom prst="rect">
              <a:avLst/>
            </a:prstGeom>
            <a:noFill/>
          </p:spPr>
          <p:txBody>
            <a:bodyPr wrap="none" rtlCol="0">
              <a:spAutoFit/>
            </a:bodyPr>
            <a:lstStyle/>
            <a:p>
              <a:pPr algn="ctr"/>
              <a:r>
                <a:rPr lang="en-NZ" sz="1600" dirty="0" smtClean="0">
                  <a:latin typeface="Gill Sans MT" panose="020B0502020104020203" pitchFamily="34" charset="0"/>
                </a:rPr>
                <a:t>sample</a:t>
              </a:r>
              <a:endParaRPr lang="en-GB" dirty="0">
                <a:latin typeface="Gill Sans MT" panose="020B0502020104020203" pitchFamily="34" charset="0"/>
              </a:endParaRPr>
            </a:p>
          </p:txBody>
        </p:sp>
      </p:grpSp>
      <p:sp>
        <p:nvSpPr>
          <p:cNvPr id="39" name="Rectangle 38"/>
          <p:cNvSpPr/>
          <p:nvPr/>
        </p:nvSpPr>
        <p:spPr>
          <a:xfrm>
            <a:off x="2209800" y="5602275"/>
            <a:ext cx="1341104"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endParaRPr>
          </a:p>
        </p:txBody>
      </p:sp>
      <p:sp>
        <p:nvSpPr>
          <p:cNvPr id="40" name="TextBox 39"/>
          <p:cNvSpPr txBox="1"/>
          <p:nvPr/>
        </p:nvSpPr>
        <p:spPr>
          <a:xfrm>
            <a:off x="2479319" y="5712023"/>
            <a:ext cx="939230" cy="307777"/>
          </a:xfrm>
          <a:prstGeom prst="rect">
            <a:avLst/>
          </a:prstGeom>
          <a:noFill/>
        </p:spPr>
        <p:txBody>
          <a:bodyPr wrap="square" rtlCol="0">
            <a:spAutoFit/>
          </a:bodyPr>
          <a:lstStyle/>
          <a:p>
            <a:r>
              <a:rPr lang="en-NZ" sz="1400" dirty="0" smtClean="0">
                <a:latin typeface="Gill Sans MT" panose="020B0502020104020203" pitchFamily="34" charset="0"/>
              </a:rPr>
              <a:t>40 mm</a:t>
            </a:r>
            <a:endParaRPr lang="en-GB" sz="1400" dirty="0">
              <a:latin typeface="Gill Sans MT" panose="020B0502020104020203" pitchFamily="34" charset="0"/>
            </a:endParaRPr>
          </a:p>
        </p:txBody>
      </p:sp>
    </p:spTree>
    <p:extLst>
      <p:ext uri="{BB962C8B-B14F-4D97-AF65-F5344CB8AC3E}">
        <p14:creationId xmlns:p14="http://schemas.microsoft.com/office/powerpoint/2010/main" val="21833245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3" descr="スクリーンショット 2015-12-10 18.05.3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12" y="1090173"/>
            <a:ext cx="5160988" cy="4990192"/>
          </a:xfrm>
          <a:prstGeom prst="rect">
            <a:avLst/>
          </a:prstGeom>
        </p:spPr>
      </p:pic>
      <p:sp>
        <p:nvSpPr>
          <p:cNvPr id="4" name="TextBox 3"/>
          <p:cNvSpPr txBox="1"/>
          <p:nvPr/>
        </p:nvSpPr>
        <p:spPr>
          <a:xfrm>
            <a:off x="0" y="6488668"/>
            <a:ext cx="3249608" cy="369332"/>
          </a:xfrm>
          <a:prstGeom prst="rect">
            <a:avLst/>
          </a:prstGeom>
          <a:noFill/>
        </p:spPr>
        <p:txBody>
          <a:bodyPr wrap="none" rtlCol="0">
            <a:spAutoFit/>
          </a:bodyPr>
          <a:lstStyle/>
          <a:p>
            <a:r>
              <a:rPr lang="en-US" sz="1800" dirty="0" smtClean="0"/>
              <a:t>Okazaki &amp; </a:t>
            </a:r>
            <a:r>
              <a:rPr lang="en-US" sz="1800" dirty="0" err="1" smtClean="0"/>
              <a:t>Hirth</a:t>
            </a:r>
            <a:r>
              <a:rPr lang="en-US" sz="1800" dirty="0" smtClean="0"/>
              <a:t>, Nature, 2016</a:t>
            </a:r>
            <a:endParaRPr lang="en-US" sz="1800" dirty="0"/>
          </a:p>
        </p:txBody>
      </p:sp>
      <p:pic>
        <p:nvPicPr>
          <p:cNvPr id="6" name="Picture 5" descr="C:\Users\GHirth\Downloads\Belleville_pics.png"/>
          <p:cNvPicPr>
            <a:picLocks noChangeAspect="1" noChangeArrowheads="1"/>
          </p:cNvPicPr>
          <p:nvPr/>
        </p:nvPicPr>
        <p:blipFill rotWithShape="1">
          <a:blip r:embed="rId3">
            <a:extLst>
              <a:ext uri="{28A0092B-C50C-407E-A947-70E740481C1C}">
                <a14:useLocalDpi xmlns:a14="http://schemas.microsoft.com/office/drawing/2010/main" val="0"/>
              </a:ext>
            </a:extLst>
          </a:blip>
          <a:srcRect l="68111" t="50000"/>
          <a:stretch/>
        </p:blipFill>
        <p:spPr bwMode="auto">
          <a:xfrm>
            <a:off x="6401006" y="946918"/>
            <a:ext cx="1616149" cy="18004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Hirth\Downloads\Belleville_pics.png"/>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r="31749"/>
          <a:stretch/>
        </p:blipFill>
        <p:spPr bwMode="auto">
          <a:xfrm>
            <a:off x="5479606" y="2761572"/>
            <a:ext cx="3458948" cy="18004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Hirth\Downloads\Belleville_pics.png"/>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b="50000"/>
          <a:stretch/>
        </p:blipFill>
        <p:spPr bwMode="auto">
          <a:xfrm>
            <a:off x="5942078" y="4688192"/>
            <a:ext cx="2534004" cy="18004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18430" y="306775"/>
            <a:ext cx="2606611" cy="461665"/>
          </a:xfrm>
          <a:prstGeom prst="rect">
            <a:avLst/>
          </a:prstGeom>
          <a:noFill/>
        </p:spPr>
        <p:txBody>
          <a:bodyPr wrap="none" rtlCol="0">
            <a:spAutoFit/>
          </a:bodyPr>
          <a:lstStyle/>
          <a:p>
            <a:r>
              <a:rPr lang="en-US" dirty="0" smtClean="0"/>
              <a:t>Belleville </a:t>
            </a:r>
            <a:r>
              <a:rPr lang="en-US" dirty="0" smtClean="0"/>
              <a:t>Washer</a:t>
            </a:r>
            <a:endParaRPr lang="en-US" dirty="0"/>
          </a:p>
        </p:txBody>
      </p:sp>
      <p:sp>
        <p:nvSpPr>
          <p:cNvPr id="3" name="Rectangle 2"/>
          <p:cNvSpPr/>
          <p:nvPr/>
        </p:nvSpPr>
        <p:spPr bwMode="auto">
          <a:xfrm>
            <a:off x="974834" y="3124200"/>
            <a:ext cx="4184206" cy="230833"/>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cxnSp>
        <p:nvCxnSpPr>
          <p:cNvPr id="10" name="Straight Arrow Connector 9"/>
          <p:cNvCxnSpPr/>
          <p:nvPr/>
        </p:nvCxnSpPr>
        <p:spPr bwMode="auto">
          <a:xfrm flipV="1">
            <a:off x="1295400" y="3585269"/>
            <a:ext cx="0" cy="1102923"/>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8784752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mpleAssembly griggs.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rcRect l="39039" t="13432" r="34135" b="31620"/>
              <a:stretch>
                <a:fillRect/>
              </a:stretch>
            </p:blipFill>
          </mc:Choice>
          <mc:Fallback>
            <p:blipFill>
              <a:blip r:embed="rId3"/>
              <a:srcRect l="39039" t="13432" r="34135" b="31620"/>
              <a:stretch>
                <a:fillRect/>
              </a:stretch>
            </p:blipFill>
          </mc:Fallback>
        </mc:AlternateContent>
        <p:spPr>
          <a:xfrm>
            <a:off x="277672" y="954989"/>
            <a:ext cx="1716462" cy="4549902"/>
          </a:xfrm>
          <a:prstGeom prst="rect">
            <a:avLst/>
          </a:prstGeom>
        </p:spPr>
      </p:pic>
      <p:pic>
        <p:nvPicPr>
          <p:cNvPr id="7" name="Picture 6" descr="drained sample assembly2.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rcRect l="38512" t="4681" r="36471" b="30806"/>
              <a:stretch>
                <a:fillRect/>
              </a:stretch>
            </p:blipFill>
          </mc:Choice>
          <mc:Fallback>
            <p:blipFill>
              <a:blip r:embed="rId5"/>
              <a:srcRect l="38512" t="4681" r="36471" b="30806"/>
              <a:stretch>
                <a:fillRect/>
              </a:stretch>
            </p:blipFill>
          </mc:Fallback>
        </mc:AlternateContent>
        <p:spPr>
          <a:xfrm>
            <a:off x="7095771" y="954989"/>
            <a:ext cx="1325723" cy="4424291"/>
          </a:xfrm>
          <a:prstGeom prst="rect">
            <a:avLst/>
          </a:prstGeom>
        </p:spPr>
      </p:pic>
      <p:pic>
        <p:nvPicPr>
          <p:cNvPr id="8" name="Picture 7" descr="partiallly drained sample assembly.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rcRect l="34299" t="10990" r="31731" b="8217"/>
              <a:stretch>
                <a:fillRect/>
              </a:stretch>
            </p:blipFill>
          </mc:Choice>
          <mc:Fallback>
            <p:blipFill>
              <a:blip r:embed="rId7"/>
              <a:srcRect l="34299" t="10990" r="31731" b="8217"/>
              <a:stretch>
                <a:fillRect/>
              </a:stretch>
            </p:blipFill>
          </mc:Fallback>
        </mc:AlternateContent>
        <p:spPr>
          <a:xfrm>
            <a:off x="4914649" y="954989"/>
            <a:ext cx="1376786" cy="4237621"/>
          </a:xfrm>
          <a:prstGeom prst="rect">
            <a:avLst/>
          </a:prstGeom>
        </p:spPr>
      </p:pic>
      <p:pic>
        <p:nvPicPr>
          <p:cNvPr id="9" name="Picture 8" descr="typical sample assembly general shear.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rcRect l="34067" t="11104" r="31893" b="8307"/>
              <a:stretch>
                <a:fillRect/>
              </a:stretch>
            </p:blipFill>
          </mc:Choice>
          <mc:Fallback>
            <p:blipFill>
              <a:blip r:embed="rId9"/>
              <a:srcRect l="34067" t="11104" r="31893" b="8307"/>
              <a:stretch>
                <a:fillRect/>
              </a:stretch>
            </p:blipFill>
          </mc:Fallback>
        </mc:AlternateContent>
        <p:spPr>
          <a:xfrm>
            <a:off x="2915113" y="954989"/>
            <a:ext cx="1383126" cy="4237621"/>
          </a:xfrm>
          <a:prstGeom prst="rect">
            <a:avLst/>
          </a:prstGeom>
        </p:spPr>
      </p:pic>
      <p:sp>
        <p:nvSpPr>
          <p:cNvPr id="10" name="TextBox 9"/>
          <p:cNvSpPr txBox="1"/>
          <p:nvPr/>
        </p:nvSpPr>
        <p:spPr>
          <a:xfrm>
            <a:off x="401729" y="165473"/>
            <a:ext cx="8110554" cy="461665"/>
          </a:xfrm>
          <a:prstGeom prst="rect">
            <a:avLst/>
          </a:prstGeom>
          <a:noFill/>
        </p:spPr>
        <p:txBody>
          <a:bodyPr wrap="none" rtlCol="0">
            <a:spAutoFit/>
          </a:bodyPr>
          <a:lstStyle/>
          <a:p>
            <a:r>
              <a:rPr lang="en-US" dirty="0" smtClean="0"/>
              <a:t>Modified Sample Assembly to Control Pore Fluid Pressure</a:t>
            </a:r>
            <a:endParaRPr lang="en-US" dirty="0"/>
          </a:p>
        </p:txBody>
      </p:sp>
      <p:sp>
        <p:nvSpPr>
          <p:cNvPr id="11" name="TextBox 10"/>
          <p:cNvSpPr txBox="1"/>
          <p:nvPr/>
        </p:nvSpPr>
        <p:spPr>
          <a:xfrm>
            <a:off x="2991346" y="5528148"/>
            <a:ext cx="1306893" cy="400110"/>
          </a:xfrm>
          <a:prstGeom prst="rect">
            <a:avLst/>
          </a:prstGeom>
          <a:noFill/>
        </p:spPr>
        <p:txBody>
          <a:bodyPr wrap="none" rtlCol="0">
            <a:spAutoFit/>
          </a:bodyPr>
          <a:lstStyle/>
          <a:p>
            <a:r>
              <a:rPr lang="en-US" sz="2000" b="1" dirty="0" err="1" smtClean="0"/>
              <a:t>Undrained</a:t>
            </a:r>
            <a:endParaRPr lang="en-US" sz="2000" b="1" dirty="0"/>
          </a:p>
        </p:txBody>
      </p:sp>
      <p:sp>
        <p:nvSpPr>
          <p:cNvPr id="12" name="TextBox 11"/>
          <p:cNvSpPr txBox="1"/>
          <p:nvPr/>
        </p:nvSpPr>
        <p:spPr>
          <a:xfrm>
            <a:off x="4677415" y="5542105"/>
            <a:ext cx="1957362" cy="400110"/>
          </a:xfrm>
          <a:prstGeom prst="rect">
            <a:avLst/>
          </a:prstGeom>
          <a:noFill/>
        </p:spPr>
        <p:txBody>
          <a:bodyPr wrap="none" rtlCol="0">
            <a:spAutoFit/>
          </a:bodyPr>
          <a:lstStyle/>
          <a:p>
            <a:r>
              <a:rPr lang="en-US" sz="2000" b="1" dirty="0" smtClean="0"/>
              <a:t>Partially Drained</a:t>
            </a:r>
            <a:endParaRPr lang="en-US" sz="2000" b="1" dirty="0"/>
          </a:p>
        </p:txBody>
      </p:sp>
      <p:sp>
        <p:nvSpPr>
          <p:cNvPr id="13" name="TextBox 12"/>
          <p:cNvSpPr txBox="1"/>
          <p:nvPr/>
        </p:nvSpPr>
        <p:spPr>
          <a:xfrm>
            <a:off x="7226241" y="5513064"/>
            <a:ext cx="1025867" cy="400110"/>
          </a:xfrm>
          <a:prstGeom prst="rect">
            <a:avLst/>
          </a:prstGeom>
          <a:noFill/>
        </p:spPr>
        <p:txBody>
          <a:bodyPr wrap="none" rtlCol="0">
            <a:spAutoFit/>
          </a:bodyPr>
          <a:lstStyle/>
          <a:p>
            <a:r>
              <a:rPr lang="en-US" sz="2000" b="1" dirty="0" smtClean="0"/>
              <a:t>Drained</a:t>
            </a:r>
            <a:endParaRPr lang="en-US" sz="2000" b="1" dirty="0"/>
          </a:p>
        </p:txBody>
      </p:sp>
      <p:sp>
        <p:nvSpPr>
          <p:cNvPr id="14" name="TextBox 13"/>
          <p:cNvSpPr txBox="1"/>
          <p:nvPr/>
        </p:nvSpPr>
        <p:spPr>
          <a:xfrm>
            <a:off x="76200" y="6477000"/>
            <a:ext cx="2339102" cy="369332"/>
          </a:xfrm>
          <a:prstGeom prst="rect">
            <a:avLst/>
          </a:prstGeom>
          <a:noFill/>
        </p:spPr>
        <p:txBody>
          <a:bodyPr wrap="none" rtlCol="0">
            <a:spAutoFit/>
          </a:bodyPr>
          <a:lstStyle/>
          <a:p>
            <a:r>
              <a:rPr lang="en-US" sz="1800" dirty="0" smtClean="0"/>
              <a:t>Proctor &amp; </a:t>
            </a:r>
            <a:r>
              <a:rPr lang="en-US" sz="1800" dirty="0" err="1" smtClean="0"/>
              <a:t>Hirth</a:t>
            </a:r>
            <a:r>
              <a:rPr lang="en-US" sz="1800" dirty="0" smtClean="0"/>
              <a:t>, 2015</a:t>
            </a:r>
            <a:endParaRPr lang="en-US" sz="1800" dirty="0"/>
          </a:p>
        </p:txBody>
      </p:sp>
    </p:spTree>
    <p:extLst>
      <p:ext uri="{BB962C8B-B14F-4D97-AF65-F5344CB8AC3E}">
        <p14:creationId xmlns:p14="http://schemas.microsoft.com/office/powerpoint/2010/main" val="139911246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68104" y="656524"/>
            <a:ext cx="4870970" cy="369332"/>
          </a:xfrm>
          <a:prstGeom prst="rect">
            <a:avLst/>
          </a:prstGeom>
          <a:noFill/>
        </p:spPr>
        <p:txBody>
          <a:bodyPr wrap="none" rtlCol="0">
            <a:spAutoFit/>
          </a:bodyPr>
          <a:lstStyle/>
          <a:p>
            <a:r>
              <a:rPr lang="en-US" dirty="0" smtClean="0"/>
              <a:t>400 C, 1GPa Confining Pressure, ~10</a:t>
            </a:r>
            <a:r>
              <a:rPr lang="en-US" baseline="30000" dirty="0" smtClean="0"/>
              <a:t>-5</a:t>
            </a:r>
            <a:r>
              <a:rPr lang="en-US" dirty="0" smtClean="0"/>
              <a:t>/s strain rate</a:t>
            </a:r>
            <a:endParaRPr lang="en-US" dirty="0"/>
          </a:p>
        </p:txBody>
      </p:sp>
      <p:pic>
        <p:nvPicPr>
          <p:cNvPr id="12" name="Picture 11" descr="stess_time fig.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rcRect l="5875" t="8344" r="7015" b="9641"/>
              <a:stretch>
                <a:fillRect/>
              </a:stretch>
            </p:blipFill>
          </mc:Choice>
          <mc:Fallback>
            <p:blipFill>
              <a:blip r:embed="rId3"/>
              <a:srcRect l="5875" t="8344" r="7015" b="9641"/>
              <a:stretch>
                <a:fillRect/>
              </a:stretch>
            </p:blipFill>
          </mc:Fallback>
        </mc:AlternateContent>
        <p:spPr>
          <a:xfrm>
            <a:off x="669839" y="1060722"/>
            <a:ext cx="7731058" cy="5624572"/>
          </a:xfrm>
          <a:prstGeom prst="rect">
            <a:avLst/>
          </a:prstGeom>
        </p:spPr>
      </p:pic>
      <p:sp>
        <p:nvSpPr>
          <p:cNvPr id="13" name="TextBox 12"/>
          <p:cNvSpPr txBox="1"/>
          <p:nvPr/>
        </p:nvSpPr>
        <p:spPr>
          <a:xfrm>
            <a:off x="1747225" y="41860"/>
            <a:ext cx="5567975" cy="646331"/>
          </a:xfrm>
          <a:prstGeom prst="rect">
            <a:avLst/>
          </a:prstGeom>
          <a:noFill/>
        </p:spPr>
        <p:txBody>
          <a:bodyPr wrap="none" rtlCol="0">
            <a:spAutoFit/>
          </a:bodyPr>
          <a:lstStyle/>
          <a:p>
            <a:r>
              <a:rPr lang="en-US" sz="3600" dirty="0" smtClean="0"/>
              <a:t>Results -  Temperature Ramp   </a:t>
            </a:r>
            <a:endParaRPr lang="en-US" sz="3600" dirty="0"/>
          </a:p>
        </p:txBody>
      </p:sp>
      <p:cxnSp>
        <p:nvCxnSpPr>
          <p:cNvPr id="7" name="Straight Arrow Connector 6"/>
          <p:cNvCxnSpPr/>
          <p:nvPr/>
        </p:nvCxnSpPr>
        <p:spPr>
          <a:xfrm>
            <a:off x="1707444" y="3810000"/>
            <a:ext cx="3090334" cy="14111"/>
          </a:xfrm>
          <a:prstGeom prst="straightConnector1">
            <a:avLst/>
          </a:prstGeom>
          <a:ln w="31750">
            <a:solidFill>
              <a:schemeClr val="tx1"/>
            </a:solidFill>
            <a:prstDash val="lg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4967111" y="3810001"/>
            <a:ext cx="3132667" cy="14110"/>
          </a:xfrm>
          <a:prstGeom prst="straightConnector1">
            <a:avLst/>
          </a:prstGeom>
          <a:ln w="31750">
            <a:solidFill>
              <a:schemeClr val="tx1"/>
            </a:solidFill>
            <a:prstDash val="lgDash"/>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427111" y="3443112"/>
            <a:ext cx="1586016" cy="369332"/>
          </a:xfrm>
          <a:prstGeom prst="rect">
            <a:avLst/>
          </a:prstGeom>
          <a:noFill/>
        </p:spPr>
        <p:txBody>
          <a:bodyPr wrap="none" rtlCol="0">
            <a:spAutoFit/>
          </a:bodyPr>
          <a:lstStyle/>
          <a:p>
            <a:r>
              <a:rPr lang="en-US" i="1" dirty="0" smtClean="0"/>
              <a:t>400 C to 700 C</a:t>
            </a:r>
            <a:endParaRPr lang="en-US" i="1" dirty="0"/>
          </a:p>
        </p:txBody>
      </p:sp>
      <p:sp>
        <p:nvSpPr>
          <p:cNvPr id="15" name="TextBox 14"/>
          <p:cNvSpPr txBox="1"/>
          <p:nvPr/>
        </p:nvSpPr>
        <p:spPr>
          <a:xfrm>
            <a:off x="6121398" y="3453179"/>
            <a:ext cx="817101" cy="369332"/>
          </a:xfrm>
          <a:prstGeom prst="rect">
            <a:avLst/>
          </a:prstGeom>
          <a:noFill/>
        </p:spPr>
        <p:txBody>
          <a:bodyPr wrap="none" rtlCol="0">
            <a:spAutoFit/>
          </a:bodyPr>
          <a:lstStyle/>
          <a:p>
            <a:r>
              <a:rPr lang="en-US" i="1" dirty="0" smtClean="0"/>
              <a:t> 700 C</a:t>
            </a:r>
            <a:endParaRPr lang="en-US" i="1" dirty="0"/>
          </a:p>
        </p:txBody>
      </p:sp>
      <p:sp>
        <p:nvSpPr>
          <p:cNvPr id="10" name="TextBox 9"/>
          <p:cNvSpPr txBox="1"/>
          <p:nvPr/>
        </p:nvSpPr>
        <p:spPr>
          <a:xfrm>
            <a:off x="76200" y="6477000"/>
            <a:ext cx="2339102" cy="369332"/>
          </a:xfrm>
          <a:prstGeom prst="rect">
            <a:avLst/>
          </a:prstGeom>
          <a:noFill/>
        </p:spPr>
        <p:txBody>
          <a:bodyPr wrap="none" rtlCol="0">
            <a:spAutoFit/>
          </a:bodyPr>
          <a:lstStyle/>
          <a:p>
            <a:r>
              <a:rPr lang="en-US" sz="1800" dirty="0" smtClean="0"/>
              <a:t>Proctor &amp; </a:t>
            </a:r>
            <a:r>
              <a:rPr lang="en-US" sz="1800" dirty="0" err="1" smtClean="0"/>
              <a:t>Hirth</a:t>
            </a:r>
            <a:r>
              <a:rPr lang="en-US" sz="1800" dirty="0" smtClean="0"/>
              <a:t>, 2015</a:t>
            </a:r>
            <a:endParaRPr lang="en-US" sz="1800" dirty="0"/>
          </a:p>
        </p:txBody>
      </p:sp>
    </p:spTree>
    <p:extLst>
      <p:ext uri="{BB962C8B-B14F-4D97-AF65-F5344CB8AC3E}">
        <p14:creationId xmlns:p14="http://schemas.microsoft.com/office/powerpoint/2010/main" val="296556203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スクリーンショット 2015-12-08 15.06.4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00" y="990601"/>
            <a:ext cx="3599942" cy="2908300"/>
          </a:xfrm>
          <a:prstGeom prst="rect">
            <a:avLst/>
          </a:prstGeom>
        </p:spPr>
      </p:pic>
      <p:pic>
        <p:nvPicPr>
          <p:cNvPr id="5" name="図 4" descr="スクリーンショット 2015-12-08 15.07.2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1800" y="997561"/>
            <a:ext cx="4686300" cy="4641239"/>
          </a:xfrm>
          <a:prstGeom prst="rect">
            <a:avLst/>
          </a:prstGeom>
        </p:spPr>
      </p:pic>
      <p:cxnSp>
        <p:nvCxnSpPr>
          <p:cNvPr id="8" name="直線コネクタ 7"/>
          <p:cNvCxnSpPr>
            <a:stCxn id="13" idx="2"/>
          </p:cNvCxnSpPr>
          <p:nvPr/>
        </p:nvCxnSpPr>
        <p:spPr>
          <a:xfrm>
            <a:off x="4898390" y="1710154"/>
            <a:ext cx="372110" cy="61394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テキスト ボックス 12"/>
          <p:cNvSpPr txBox="1"/>
          <p:nvPr/>
        </p:nvSpPr>
        <p:spPr>
          <a:xfrm>
            <a:off x="4241800" y="1371600"/>
            <a:ext cx="1313180" cy="338554"/>
          </a:xfrm>
          <a:prstGeom prst="rect">
            <a:avLst/>
          </a:prstGeom>
          <a:noFill/>
        </p:spPr>
        <p:txBody>
          <a:bodyPr wrap="none" rtlCol="0">
            <a:spAutoFit/>
          </a:bodyPr>
          <a:lstStyle/>
          <a:p>
            <a:r>
              <a:rPr kumimoji="1" lang="en-US" altLang="ja-JP" sz="1600" b="1" dirty="0" smtClean="0">
                <a:solidFill>
                  <a:schemeClr val="bg1"/>
                </a:solidFill>
              </a:rPr>
              <a:t>Glaucophane</a:t>
            </a:r>
            <a:endParaRPr kumimoji="1" lang="ja-JP" altLang="en-US" sz="1600" b="1" dirty="0">
              <a:solidFill>
                <a:schemeClr val="bg1"/>
              </a:solidFill>
            </a:endParaRPr>
          </a:p>
        </p:txBody>
      </p:sp>
      <p:pic>
        <p:nvPicPr>
          <p:cNvPr id="3" name="図 2" descr="Untitle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4068353"/>
            <a:ext cx="3822700" cy="2929347"/>
          </a:xfrm>
          <a:prstGeom prst="rect">
            <a:avLst/>
          </a:prstGeom>
        </p:spPr>
      </p:pic>
      <p:sp>
        <p:nvSpPr>
          <p:cNvPr id="12" name="テキスト ボックス 11"/>
          <p:cNvSpPr txBox="1"/>
          <p:nvPr/>
        </p:nvSpPr>
        <p:spPr>
          <a:xfrm>
            <a:off x="711200" y="4132646"/>
            <a:ext cx="542536" cy="338554"/>
          </a:xfrm>
          <a:prstGeom prst="rect">
            <a:avLst/>
          </a:prstGeom>
          <a:noFill/>
        </p:spPr>
        <p:txBody>
          <a:bodyPr wrap="none" rtlCol="0">
            <a:spAutoFit/>
          </a:bodyPr>
          <a:lstStyle/>
          <a:p>
            <a:r>
              <a:rPr kumimoji="1" lang="en-US" altLang="ja-JP" sz="1600" b="1" dirty="0" smtClean="0"/>
              <a:t>XRD</a:t>
            </a:r>
            <a:endParaRPr kumimoji="1" lang="ja-JP" altLang="en-US" sz="1600" b="1" dirty="0"/>
          </a:p>
        </p:txBody>
      </p:sp>
      <p:sp>
        <p:nvSpPr>
          <p:cNvPr id="11" name="TextBox 10"/>
          <p:cNvSpPr txBox="1"/>
          <p:nvPr/>
        </p:nvSpPr>
        <p:spPr>
          <a:xfrm>
            <a:off x="6205907" y="6503106"/>
            <a:ext cx="2911374" cy="338554"/>
          </a:xfrm>
          <a:prstGeom prst="rect">
            <a:avLst/>
          </a:prstGeom>
          <a:noFill/>
        </p:spPr>
        <p:txBody>
          <a:bodyPr wrap="none" rtlCol="0">
            <a:spAutoFit/>
          </a:bodyPr>
          <a:lstStyle/>
          <a:p>
            <a:r>
              <a:rPr lang="en-US" sz="1600" dirty="0" smtClean="0"/>
              <a:t>Okazaki &amp; </a:t>
            </a:r>
            <a:r>
              <a:rPr lang="en-US" sz="1600" dirty="0" err="1" smtClean="0"/>
              <a:t>Hirth</a:t>
            </a:r>
            <a:r>
              <a:rPr lang="en-US" sz="1600" dirty="0" smtClean="0"/>
              <a:t>, Nature, 2016</a:t>
            </a:r>
            <a:endParaRPr lang="en-US" sz="1600" dirty="0"/>
          </a:p>
        </p:txBody>
      </p:sp>
    </p:spTree>
    <p:extLst>
      <p:ext uri="{BB962C8B-B14F-4D97-AF65-F5344CB8AC3E}">
        <p14:creationId xmlns:p14="http://schemas.microsoft.com/office/powerpoint/2010/main" val="223339528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4" descr="LawsoniteTram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219200"/>
            <a:ext cx="6684969" cy="4648200"/>
          </a:xfrm>
          <a:prstGeom prst="rect">
            <a:avLst/>
          </a:prstGeom>
        </p:spPr>
      </p:pic>
      <p:sp>
        <p:nvSpPr>
          <p:cNvPr id="2" name="TextBox 1"/>
          <p:cNvSpPr txBox="1"/>
          <p:nvPr/>
        </p:nvSpPr>
        <p:spPr>
          <a:xfrm>
            <a:off x="1371600" y="257023"/>
            <a:ext cx="6763390" cy="707886"/>
          </a:xfrm>
          <a:prstGeom prst="rect">
            <a:avLst/>
          </a:prstGeom>
          <a:noFill/>
        </p:spPr>
        <p:txBody>
          <a:bodyPr wrap="none" rtlCol="0">
            <a:spAutoFit/>
          </a:bodyPr>
          <a:lstStyle/>
          <a:p>
            <a:pPr algn="ctr"/>
            <a:r>
              <a:rPr lang="en-US" sz="2000" dirty="0" err="1" smtClean="0"/>
              <a:t>Lawsonite</a:t>
            </a:r>
            <a:r>
              <a:rPr lang="en-US" sz="2000" dirty="0" smtClean="0"/>
              <a:t>: hydrated Ca, Al Silicate.</a:t>
            </a:r>
          </a:p>
          <a:p>
            <a:pPr algn="ctr"/>
            <a:r>
              <a:rPr lang="en-US" sz="2000" dirty="0" smtClean="0"/>
              <a:t>OH inside “rings”, rather than layers (like micas and clays)</a:t>
            </a:r>
            <a:endParaRPr lang="en-US" sz="2000" dirty="0"/>
          </a:p>
        </p:txBody>
      </p:sp>
      <p:sp>
        <p:nvSpPr>
          <p:cNvPr id="7" name="TextBox 6"/>
          <p:cNvSpPr txBox="1"/>
          <p:nvPr/>
        </p:nvSpPr>
        <p:spPr>
          <a:xfrm>
            <a:off x="0" y="6488668"/>
            <a:ext cx="3249608" cy="369332"/>
          </a:xfrm>
          <a:prstGeom prst="rect">
            <a:avLst/>
          </a:prstGeom>
          <a:noFill/>
        </p:spPr>
        <p:txBody>
          <a:bodyPr wrap="none" rtlCol="0">
            <a:spAutoFit/>
          </a:bodyPr>
          <a:lstStyle/>
          <a:p>
            <a:r>
              <a:rPr lang="en-US" sz="1800" dirty="0" smtClean="0"/>
              <a:t>Okazaki &amp; </a:t>
            </a:r>
            <a:r>
              <a:rPr lang="en-US" sz="1800" dirty="0" err="1" smtClean="0"/>
              <a:t>Hirth</a:t>
            </a:r>
            <a:r>
              <a:rPr lang="en-US" sz="1800" dirty="0" smtClean="0"/>
              <a:t>, Nature, 2016</a:t>
            </a:r>
            <a:endParaRPr lang="en-US" sz="1800" dirty="0"/>
          </a:p>
        </p:txBody>
      </p:sp>
    </p:spTree>
    <p:extLst>
      <p:ext uri="{BB962C8B-B14F-4D97-AF65-F5344CB8AC3E}">
        <p14:creationId xmlns:p14="http://schemas.microsoft.com/office/powerpoint/2010/main" val="216461454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1" y="1790261"/>
            <a:ext cx="457201"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5" name="図 14" descr="スクリーンショット 2015-12-07 17.41.3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899" y="1345703"/>
            <a:ext cx="4483100" cy="3670359"/>
          </a:xfrm>
          <a:prstGeom prst="rect">
            <a:avLst/>
          </a:prstGeom>
        </p:spPr>
      </p:pic>
      <p:pic>
        <p:nvPicPr>
          <p:cNvPr id="7" name="図 2" descr="スクリーンショット 2015-12-11 10.55.15.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8105" y="1635388"/>
            <a:ext cx="4405895" cy="3393812"/>
          </a:xfrm>
          <a:prstGeom prst="rect">
            <a:avLst/>
          </a:prstGeom>
        </p:spPr>
      </p:pic>
      <p:sp>
        <p:nvSpPr>
          <p:cNvPr id="6" name="Rectangle 5"/>
          <p:cNvSpPr/>
          <p:nvPr/>
        </p:nvSpPr>
        <p:spPr>
          <a:xfrm>
            <a:off x="228600" y="5235071"/>
            <a:ext cx="4572000" cy="1089529"/>
          </a:xfrm>
          <a:prstGeom prst="rect">
            <a:avLst/>
          </a:prstGeom>
        </p:spPr>
        <p:txBody>
          <a:bodyPr>
            <a:spAutoFit/>
          </a:bodyPr>
          <a:lstStyle/>
          <a:p>
            <a:pPr eaLnBrk="1" hangingPunct="1">
              <a:lnSpc>
                <a:spcPct val="90000"/>
              </a:lnSpc>
              <a:defRPr/>
            </a:pPr>
            <a:r>
              <a:rPr lang="en-US" altLang="ja-JP" dirty="0">
                <a:latin typeface="Calibri" charset="0"/>
                <a:ea typeface="ＭＳ Ｐゴシック" charset="0"/>
              </a:rPr>
              <a:t>AEs were recorded with f = 2.5 MHz, and then high pass filtered f &gt; 100 kHz.</a:t>
            </a:r>
            <a:endParaRPr lang="en-US" altLang="ja-JP" sz="700" dirty="0">
              <a:latin typeface="Calibri" charset="0"/>
              <a:ea typeface="ＭＳ Ｐゴシック" charset="0"/>
            </a:endParaRPr>
          </a:p>
        </p:txBody>
      </p:sp>
      <p:sp>
        <p:nvSpPr>
          <p:cNvPr id="8" name="TextBox 7"/>
          <p:cNvSpPr txBox="1"/>
          <p:nvPr/>
        </p:nvSpPr>
        <p:spPr>
          <a:xfrm>
            <a:off x="0" y="6488668"/>
            <a:ext cx="3249608" cy="369332"/>
          </a:xfrm>
          <a:prstGeom prst="rect">
            <a:avLst/>
          </a:prstGeom>
          <a:noFill/>
        </p:spPr>
        <p:txBody>
          <a:bodyPr wrap="none" rtlCol="0">
            <a:spAutoFit/>
          </a:bodyPr>
          <a:lstStyle/>
          <a:p>
            <a:r>
              <a:rPr lang="en-US" sz="1800" dirty="0" smtClean="0"/>
              <a:t>Okazaki &amp; </a:t>
            </a:r>
            <a:r>
              <a:rPr lang="en-US" sz="1800" dirty="0" err="1" smtClean="0"/>
              <a:t>Hirth</a:t>
            </a:r>
            <a:r>
              <a:rPr lang="en-US" sz="1800" dirty="0" smtClean="0"/>
              <a:t>, Nature, 2016</a:t>
            </a:r>
            <a:endParaRPr lang="en-US" sz="1800" dirty="0"/>
          </a:p>
        </p:txBody>
      </p:sp>
    </p:spTree>
    <p:extLst>
      <p:ext uri="{BB962C8B-B14F-4D97-AF65-F5344CB8AC3E}">
        <p14:creationId xmlns:p14="http://schemas.microsoft.com/office/powerpoint/2010/main" val="97327790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9" name="タイトル 1"/>
          <p:cNvSpPr>
            <a:spLocks noGrp="1"/>
          </p:cNvSpPr>
          <p:nvPr>
            <p:ph type="title"/>
          </p:nvPr>
        </p:nvSpPr>
        <p:spPr>
          <a:xfrm>
            <a:off x="254000" y="189018"/>
            <a:ext cx="8825074" cy="965200"/>
          </a:xfrm>
          <a:noFill/>
        </p:spPr>
        <p:txBody>
          <a:bodyPr>
            <a:normAutofit fontScale="90000"/>
          </a:bodyPr>
          <a:lstStyle/>
          <a:p>
            <a:pPr eaLnBrk="1" hangingPunct="1"/>
            <a:r>
              <a:rPr lang="en-US" altLang="ja-JP" sz="3600" b="1" dirty="0">
                <a:latin typeface="Calibri" charset="0"/>
                <a:ea typeface="ＭＳ Ｐゴシック" charset="0"/>
              </a:rPr>
              <a:t> </a:t>
            </a:r>
            <a:r>
              <a:rPr lang="en-US" altLang="ja-JP" sz="3600" b="1" dirty="0" smtClean="0">
                <a:latin typeface="Calibri" charset="0"/>
                <a:ea typeface="ＭＳ Ｐゴシック" charset="0"/>
              </a:rPr>
              <a:t>Intra-slab </a:t>
            </a:r>
            <a:r>
              <a:rPr lang="en-US" altLang="ja-JP" sz="3600" b="1" dirty="0">
                <a:latin typeface="Calibri" charset="0"/>
                <a:ea typeface="ＭＳ Ｐゴシック" charset="0"/>
              </a:rPr>
              <a:t>seismicity: </a:t>
            </a:r>
            <a:r>
              <a:rPr lang="en-US" altLang="ja-JP" sz="3600" b="1" dirty="0" smtClean="0">
                <a:latin typeface="Calibri" charset="0"/>
                <a:ea typeface="ＭＳ Ｐゴシック" charset="0"/>
              </a:rPr>
              <a:t>Dehydration</a:t>
            </a:r>
            <a:r>
              <a:rPr lang="ja-JP" altLang="en-US" sz="3600" b="1" dirty="0" smtClean="0">
                <a:latin typeface="Calibri" charset="0"/>
                <a:ea typeface="ＭＳ Ｐゴシック" charset="0"/>
              </a:rPr>
              <a:t> </a:t>
            </a:r>
            <a:r>
              <a:rPr lang="en-US" altLang="ja-JP" sz="3600" b="1" dirty="0" smtClean="0">
                <a:latin typeface="Calibri" charset="0"/>
                <a:ea typeface="ＭＳ Ｐゴシック" charset="0"/>
              </a:rPr>
              <a:t>embrittlement</a:t>
            </a:r>
            <a:endParaRPr lang="ja-JP" altLang="en-US" sz="3600" b="1" dirty="0">
              <a:latin typeface="Calibri" charset="0"/>
              <a:ea typeface="ＭＳ Ｐゴシック" charset="0"/>
            </a:endParaRPr>
          </a:p>
        </p:txBody>
      </p:sp>
      <p:pic>
        <p:nvPicPr>
          <p:cNvPr id="11" name="図 10" descr="スクリーンショット 2015-11-29 16.03.39.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5462" y="2049827"/>
            <a:ext cx="3633613" cy="2781452"/>
          </a:xfrm>
          <a:prstGeom prst="rect">
            <a:avLst/>
          </a:prstGeom>
          <a:ln w="19050" cmpd="sng">
            <a:noFill/>
          </a:ln>
        </p:spPr>
      </p:pic>
      <p:pic>
        <p:nvPicPr>
          <p:cNvPr id="22" name="図 21" descr="スクリーンショット 2015-11-29 16.03.2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61" y="1154218"/>
            <a:ext cx="5268651" cy="4479255"/>
          </a:xfrm>
          <a:prstGeom prst="rect">
            <a:avLst/>
          </a:prstGeom>
          <a:ln w="38100" cmpd="sng">
            <a:noFill/>
          </a:ln>
        </p:spPr>
      </p:pic>
      <p:sp>
        <p:nvSpPr>
          <p:cNvPr id="23" name="テキスト ボックス 22"/>
          <p:cNvSpPr txBox="1"/>
          <p:nvPr/>
        </p:nvSpPr>
        <p:spPr>
          <a:xfrm>
            <a:off x="3753490" y="4338926"/>
            <a:ext cx="1275710" cy="461665"/>
          </a:xfrm>
          <a:prstGeom prst="rect">
            <a:avLst/>
          </a:prstGeom>
          <a:noFill/>
          <a:ln>
            <a:noFill/>
          </a:ln>
        </p:spPr>
        <p:txBody>
          <a:bodyPr wrap="none" rtlCol="0">
            <a:spAutoFit/>
          </a:bodyPr>
          <a:lstStyle/>
          <a:p>
            <a:r>
              <a:rPr kumimoji="1" lang="en-US" altLang="ja-JP" sz="1200" dirty="0" smtClean="0"/>
              <a:t>Modified</a:t>
            </a:r>
            <a:r>
              <a:rPr kumimoji="1" lang="ja-JP" altLang="en-US" sz="1200" dirty="0" smtClean="0"/>
              <a:t> </a:t>
            </a:r>
            <a:r>
              <a:rPr kumimoji="1" lang="en-US" altLang="ja-JP" sz="1200" dirty="0" smtClean="0"/>
              <a:t>from</a:t>
            </a:r>
          </a:p>
          <a:p>
            <a:r>
              <a:rPr kumimoji="1" lang="en-US" altLang="ja-JP" sz="1200" dirty="0" err="1" smtClean="0"/>
              <a:t>Abers</a:t>
            </a:r>
            <a:r>
              <a:rPr kumimoji="1" lang="en-US" altLang="ja-JP" sz="1200" dirty="0" smtClean="0"/>
              <a:t> et al., 2013</a:t>
            </a:r>
            <a:endParaRPr kumimoji="1" lang="ja-JP" altLang="en-US" sz="1200" dirty="0"/>
          </a:p>
        </p:txBody>
      </p:sp>
      <p:sp>
        <p:nvSpPr>
          <p:cNvPr id="26" name="テキスト ボックス 9"/>
          <p:cNvSpPr txBox="1">
            <a:spLocks noChangeArrowheads="1"/>
          </p:cNvSpPr>
          <p:nvPr/>
        </p:nvSpPr>
        <p:spPr bwMode="auto">
          <a:xfrm>
            <a:off x="5965827" y="1218830"/>
            <a:ext cx="3114675"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en-US" altLang="ja-JP" b="1" dirty="0" smtClean="0">
                <a:solidFill>
                  <a:srgbClr val="0000FF"/>
                </a:solidFill>
              </a:rPr>
              <a:t>Cold subduction zones:</a:t>
            </a:r>
          </a:p>
          <a:p>
            <a:pPr>
              <a:defRPr/>
            </a:pPr>
            <a:r>
              <a:rPr lang="en-US" altLang="ja-JP" b="1" dirty="0" smtClean="0">
                <a:solidFill>
                  <a:srgbClr val="0000FF"/>
                </a:solidFill>
              </a:rPr>
              <a:t>Lawsonite blueschist</a:t>
            </a:r>
          </a:p>
        </p:txBody>
      </p:sp>
      <p:sp>
        <p:nvSpPr>
          <p:cNvPr id="27" name="テキスト ボックス 9"/>
          <p:cNvSpPr txBox="1">
            <a:spLocks noChangeArrowheads="1"/>
          </p:cNvSpPr>
          <p:nvPr/>
        </p:nvSpPr>
        <p:spPr bwMode="auto">
          <a:xfrm>
            <a:off x="5829301" y="4721326"/>
            <a:ext cx="3124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en-US" altLang="ja-JP" b="1" dirty="0" smtClean="0">
                <a:solidFill>
                  <a:schemeClr val="accent2"/>
                </a:solidFill>
              </a:rPr>
              <a:t>Hot subduction zones:</a:t>
            </a:r>
          </a:p>
          <a:p>
            <a:pPr>
              <a:defRPr/>
            </a:pPr>
            <a:r>
              <a:rPr lang="en-US" altLang="ja-JP" b="1" dirty="0" err="1" smtClean="0">
                <a:solidFill>
                  <a:schemeClr val="accent2"/>
                </a:solidFill>
              </a:rPr>
              <a:t>Epidote</a:t>
            </a:r>
            <a:r>
              <a:rPr lang="en-US" altLang="ja-JP" b="1" dirty="0" smtClean="0">
                <a:solidFill>
                  <a:schemeClr val="accent2"/>
                </a:solidFill>
              </a:rPr>
              <a:t> blueschist</a:t>
            </a:r>
          </a:p>
        </p:txBody>
      </p:sp>
      <p:cxnSp>
        <p:nvCxnSpPr>
          <p:cNvPr id="9" name="直線コネクタ 8"/>
          <p:cNvCxnSpPr/>
          <p:nvPr/>
        </p:nvCxnSpPr>
        <p:spPr>
          <a:xfrm>
            <a:off x="6578600" y="2049826"/>
            <a:ext cx="457200" cy="807903"/>
          </a:xfrm>
          <a:prstGeom prst="line">
            <a:avLst/>
          </a:prstGeom>
          <a:ln>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8" name="直線コネクタ 27"/>
          <p:cNvCxnSpPr/>
          <p:nvPr/>
        </p:nvCxnSpPr>
        <p:spPr>
          <a:xfrm flipV="1">
            <a:off x="6388100" y="4064000"/>
            <a:ext cx="190500" cy="657325"/>
          </a:xfrm>
          <a:prstGeom prst="line">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6" name="テキスト ボックス 9"/>
          <p:cNvSpPr txBox="1">
            <a:spLocks noChangeArrowheads="1"/>
          </p:cNvSpPr>
          <p:nvPr/>
        </p:nvSpPr>
        <p:spPr bwMode="auto">
          <a:xfrm>
            <a:off x="1152527" y="2476440"/>
            <a:ext cx="1514475" cy="5847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en-US" altLang="ja-JP" sz="1600" b="1" dirty="0" smtClean="0">
                <a:solidFill>
                  <a:srgbClr val="0000FF"/>
                </a:solidFill>
              </a:rPr>
              <a:t>Lawsonite</a:t>
            </a:r>
          </a:p>
          <a:p>
            <a:pPr>
              <a:defRPr/>
            </a:pPr>
            <a:r>
              <a:rPr lang="en-US" altLang="ja-JP" sz="1600" b="1" dirty="0" smtClean="0">
                <a:solidFill>
                  <a:srgbClr val="0000FF"/>
                </a:solidFill>
              </a:rPr>
              <a:t>dehydration?</a:t>
            </a:r>
          </a:p>
        </p:txBody>
      </p:sp>
      <p:sp>
        <p:nvSpPr>
          <p:cNvPr id="18" name="テキスト ボックス 9"/>
          <p:cNvSpPr txBox="1">
            <a:spLocks noChangeArrowheads="1"/>
          </p:cNvSpPr>
          <p:nvPr/>
        </p:nvSpPr>
        <p:spPr bwMode="auto">
          <a:xfrm>
            <a:off x="1127127" y="1409717"/>
            <a:ext cx="1946275" cy="323165"/>
          </a:xfrm>
          <a:prstGeom prst="rect">
            <a:avLst/>
          </a:prstGeom>
          <a:solidFill>
            <a:srgbClr val="FFFFFF"/>
          </a:solidFill>
          <a:ln w="9525">
            <a:noFill/>
            <a:miter lim="800000"/>
            <a:headEnd/>
            <a:tailEnd/>
          </a:ln>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en-US" altLang="ja-JP" sz="1500" b="1" dirty="0" smtClean="0">
                <a:solidFill>
                  <a:srgbClr val="0000FF"/>
                </a:solidFill>
              </a:rPr>
              <a:t>Cold subduction zone</a:t>
            </a:r>
          </a:p>
        </p:txBody>
      </p:sp>
      <p:sp>
        <p:nvSpPr>
          <p:cNvPr id="29" name="テキスト ボックス 9"/>
          <p:cNvSpPr txBox="1">
            <a:spLocks noChangeArrowheads="1"/>
          </p:cNvSpPr>
          <p:nvPr/>
        </p:nvSpPr>
        <p:spPr bwMode="auto">
          <a:xfrm>
            <a:off x="1152525" y="1660472"/>
            <a:ext cx="2090738"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en-US" altLang="ja-JP" sz="1600" b="1" dirty="0" smtClean="0">
                <a:solidFill>
                  <a:srgbClr val="0000FF"/>
                </a:solidFill>
              </a:rPr>
              <a:t>(N Japan)</a:t>
            </a:r>
          </a:p>
        </p:txBody>
      </p:sp>
      <p:sp>
        <p:nvSpPr>
          <p:cNvPr id="30" name="テキスト ボックス 9"/>
          <p:cNvSpPr txBox="1">
            <a:spLocks noChangeArrowheads="1"/>
          </p:cNvSpPr>
          <p:nvPr/>
        </p:nvSpPr>
        <p:spPr bwMode="auto">
          <a:xfrm>
            <a:off x="3243265" y="1415397"/>
            <a:ext cx="1946275" cy="323165"/>
          </a:xfrm>
          <a:prstGeom prst="rect">
            <a:avLst/>
          </a:prstGeom>
          <a:solidFill>
            <a:srgbClr val="FFFFFF"/>
          </a:solidFill>
          <a:ln w="9525">
            <a:noFill/>
            <a:miter lim="800000"/>
            <a:headEnd/>
            <a:tailEnd/>
          </a:ln>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r">
              <a:defRPr/>
            </a:pPr>
            <a:r>
              <a:rPr lang="en-US" altLang="ja-JP" sz="1500" b="1" dirty="0" smtClean="0">
                <a:solidFill>
                  <a:schemeClr val="accent2"/>
                </a:solidFill>
              </a:rPr>
              <a:t>Hot subduction zone</a:t>
            </a:r>
          </a:p>
        </p:txBody>
      </p:sp>
      <p:sp>
        <p:nvSpPr>
          <p:cNvPr id="31" name="テキスト ボックス 9"/>
          <p:cNvSpPr txBox="1">
            <a:spLocks noChangeArrowheads="1"/>
          </p:cNvSpPr>
          <p:nvPr/>
        </p:nvSpPr>
        <p:spPr bwMode="auto">
          <a:xfrm>
            <a:off x="4197471" y="1660472"/>
            <a:ext cx="2090738"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en-US" altLang="ja-JP" sz="1600" b="1" dirty="0" smtClean="0">
                <a:solidFill>
                  <a:srgbClr val="C0504D"/>
                </a:solidFill>
              </a:rPr>
              <a:t>(Cascadia)</a:t>
            </a:r>
          </a:p>
        </p:txBody>
      </p:sp>
      <p:sp>
        <p:nvSpPr>
          <p:cNvPr id="2" name="TextBox 1"/>
          <p:cNvSpPr txBox="1"/>
          <p:nvPr/>
        </p:nvSpPr>
        <p:spPr>
          <a:xfrm>
            <a:off x="0" y="6488668"/>
            <a:ext cx="3249608" cy="369332"/>
          </a:xfrm>
          <a:prstGeom prst="rect">
            <a:avLst/>
          </a:prstGeom>
          <a:noFill/>
        </p:spPr>
        <p:txBody>
          <a:bodyPr wrap="none" rtlCol="0">
            <a:spAutoFit/>
          </a:bodyPr>
          <a:lstStyle/>
          <a:p>
            <a:r>
              <a:rPr lang="en-US" sz="1800" dirty="0" smtClean="0"/>
              <a:t>Okazaki &amp; </a:t>
            </a:r>
            <a:r>
              <a:rPr lang="en-US" sz="1800" dirty="0" err="1" smtClean="0"/>
              <a:t>Hirth</a:t>
            </a:r>
            <a:r>
              <a:rPr lang="en-US" sz="1800" dirty="0" smtClean="0"/>
              <a:t>, Nature, 2016</a:t>
            </a:r>
            <a:endParaRPr lang="en-US" sz="1800" dirty="0"/>
          </a:p>
        </p:txBody>
      </p:sp>
    </p:spTree>
    <p:extLst>
      <p:ext uri="{BB962C8B-B14F-4D97-AF65-F5344CB8AC3E}">
        <p14:creationId xmlns:p14="http://schemas.microsoft.com/office/powerpoint/2010/main" val="271978738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9444"/>
          <a:stretch/>
        </p:blipFill>
        <p:spPr bwMode="auto">
          <a:xfrm>
            <a:off x="0" y="1709511"/>
            <a:ext cx="4780166" cy="4996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8457" y="6387564"/>
            <a:ext cx="2191626" cy="400110"/>
          </a:xfrm>
          <a:prstGeom prst="rect">
            <a:avLst/>
          </a:prstGeom>
          <a:noFill/>
        </p:spPr>
        <p:txBody>
          <a:bodyPr wrap="none" rtlCol="0">
            <a:spAutoFit/>
          </a:bodyPr>
          <a:lstStyle/>
          <a:p>
            <a:r>
              <a:rPr lang="en-US" sz="2000" dirty="0" err="1" smtClean="0"/>
              <a:t>Abers</a:t>
            </a:r>
            <a:r>
              <a:rPr lang="en-US" sz="2000" dirty="0" smtClean="0"/>
              <a:t> et al., 2013</a:t>
            </a:r>
            <a:endParaRPr lang="en-US" sz="2000" dirty="0"/>
          </a:p>
        </p:txBody>
      </p:sp>
      <p:sp>
        <p:nvSpPr>
          <p:cNvPr id="5" name="TextBox 4"/>
          <p:cNvSpPr txBox="1"/>
          <p:nvPr/>
        </p:nvSpPr>
        <p:spPr>
          <a:xfrm>
            <a:off x="5029200" y="6457890"/>
            <a:ext cx="2803973" cy="400110"/>
          </a:xfrm>
          <a:prstGeom prst="rect">
            <a:avLst/>
          </a:prstGeom>
          <a:noFill/>
        </p:spPr>
        <p:txBody>
          <a:bodyPr wrap="none" rtlCol="0">
            <a:spAutoFit/>
          </a:bodyPr>
          <a:lstStyle/>
          <a:p>
            <a:r>
              <a:rPr lang="en-US" sz="2000" dirty="0" smtClean="0"/>
              <a:t>van </a:t>
            </a:r>
            <a:r>
              <a:rPr lang="en-US" sz="2000" dirty="0" err="1" smtClean="0"/>
              <a:t>Keken</a:t>
            </a:r>
            <a:r>
              <a:rPr lang="en-US" sz="2000" dirty="0" smtClean="0"/>
              <a:t> et al., 2012</a:t>
            </a:r>
            <a:endParaRPr lang="en-US" sz="2000" dirty="0"/>
          </a:p>
        </p:txBody>
      </p:sp>
      <p:sp>
        <p:nvSpPr>
          <p:cNvPr id="4" name="TextBox 3"/>
          <p:cNvSpPr txBox="1"/>
          <p:nvPr/>
        </p:nvSpPr>
        <p:spPr>
          <a:xfrm>
            <a:off x="762000" y="1247845"/>
            <a:ext cx="3604705" cy="461665"/>
          </a:xfrm>
          <a:prstGeom prst="rect">
            <a:avLst/>
          </a:prstGeom>
          <a:noFill/>
        </p:spPr>
        <p:txBody>
          <a:bodyPr wrap="none" rtlCol="0">
            <a:spAutoFit/>
          </a:bodyPr>
          <a:lstStyle/>
          <a:p>
            <a:r>
              <a:rPr lang="en-US" dirty="0" smtClean="0"/>
              <a:t>Hokkaido Thermal Model</a:t>
            </a:r>
            <a:endParaRPr lang="en-US"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036"/>
          <a:stretch/>
        </p:blipFill>
        <p:spPr bwMode="auto">
          <a:xfrm>
            <a:off x="4700858" y="533401"/>
            <a:ext cx="4366942"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370025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5696" y="609600"/>
            <a:ext cx="8862393" cy="5645605"/>
            <a:chOff x="154366" y="1166647"/>
            <a:chExt cx="8862393" cy="5645605"/>
          </a:xfrm>
        </p:grpSpPr>
        <p:pic>
          <p:nvPicPr>
            <p:cNvPr id="5" name="Picture 4" descr="plot for gre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010" y="2429381"/>
              <a:ext cx="4480269" cy="4382871"/>
            </a:xfrm>
            <a:prstGeom prst="rect">
              <a:avLst/>
            </a:prstGeom>
          </p:spPr>
        </p:pic>
        <p:pic>
          <p:nvPicPr>
            <p:cNvPr id="6" name="Picture 5" descr="cook and crank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1994" y="2920741"/>
              <a:ext cx="4074765" cy="3518235"/>
            </a:xfrm>
            <a:prstGeom prst="rect">
              <a:avLst/>
            </a:prstGeom>
          </p:spPr>
        </p:pic>
        <p:sp>
          <p:nvSpPr>
            <p:cNvPr id="8" name="TextBox 7"/>
            <p:cNvSpPr txBox="1"/>
            <p:nvPr/>
          </p:nvSpPr>
          <p:spPr>
            <a:xfrm>
              <a:off x="820023" y="2341433"/>
              <a:ext cx="1901281" cy="338554"/>
            </a:xfrm>
            <a:prstGeom prst="rect">
              <a:avLst/>
            </a:prstGeom>
            <a:noFill/>
          </p:spPr>
          <p:txBody>
            <a:bodyPr wrap="none" rtlCol="0">
              <a:spAutoFit/>
            </a:bodyPr>
            <a:lstStyle/>
            <a:p>
              <a:r>
                <a:rPr lang="en-US" sz="1600" b="1" dirty="0" smtClean="0"/>
                <a:t>700 °C, 1 </a:t>
              </a:r>
              <a:r>
                <a:rPr lang="en-US" sz="1600" b="1" dirty="0" err="1" smtClean="0"/>
                <a:t>GPa</a:t>
              </a:r>
              <a:r>
                <a:rPr lang="en-US" sz="1600" b="1" dirty="0" smtClean="0"/>
                <a:t>, 10</a:t>
              </a:r>
              <a:r>
                <a:rPr lang="en-US" sz="1600" b="1" baseline="30000" dirty="0" smtClean="0"/>
                <a:t>-5</a:t>
              </a:r>
              <a:r>
                <a:rPr lang="en-US" sz="1600" b="1" dirty="0" smtClean="0"/>
                <a:t>/s</a:t>
              </a:r>
              <a:endParaRPr lang="en-US" sz="1600" b="1" dirty="0"/>
            </a:p>
          </p:txBody>
        </p:sp>
        <p:sp>
          <p:nvSpPr>
            <p:cNvPr id="9" name="TextBox 8"/>
            <p:cNvSpPr txBox="1"/>
            <p:nvPr/>
          </p:nvSpPr>
          <p:spPr>
            <a:xfrm>
              <a:off x="820023" y="4510406"/>
              <a:ext cx="1312779" cy="338554"/>
            </a:xfrm>
            <a:prstGeom prst="rect">
              <a:avLst/>
            </a:prstGeom>
            <a:noFill/>
          </p:spPr>
          <p:txBody>
            <a:bodyPr wrap="none" rtlCol="0">
              <a:spAutoFit/>
            </a:bodyPr>
            <a:lstStyle/>
            <a:p>
              <a:r>
                <a:rPr lang="en-US" sz="1600" b="1" dirty="0" smtClean="0"/>
                <a:t>700 °C, 1 </a:t>
              </a:r>
              <a:r>
                <a:rPr lang="en-US" sz="1600" b="1" dirty="0" err="1" smtClean="0"/>
                <a:t>GPa</a:t>
              </a:r>
              <a:endParaRPr lang="en-US" sz="1600" b="1" dirty="0"/>
            </a:p>
          </p:txBody>
        </p:sp>
        <p:cxnSp>
          <p:nvCxnSpPr>
            <p:cNvPr id="10" name="Straight Arrow Connector 9"/>
            <p:cNvCxnSpPr/>
            <p:nvPr/>
          </p:nvCxnSpPr>
          <p:spPr>
            <a:xfrm>
              <a:off x="2132802" y="5380921"/>
              <a:ext cx="147260" cy="44003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2507319" y="6175757"/>
              <a:ext cx="61639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783348" y="5748115"/>
              <a:ext cx="61639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26700" y="5052368"/>
              <a:ext cx="673882" cy="338554"/>
            </a:xfrm>
            <a:prstGeom prst="rect">
              <a:avLst/>
            </a:prstGeom>
            <a:noFill/>
          </p:spPr>
          <p:txBody>
            <a:bodyPr wrap="none" rtlCol="0">
              <a:spAutoFit/>
            </a:bodyPr>
            <a:lstStyle/>
            <a:p>
              <a:r>
                <a:rPr lang="en-US" sz="1600" b="1" dirty="0" smtClean="0"/>
                <a:t>10</a:t>
              </a:r>
              <a:r>
                <a:rPr lang="en-US" sz="1600" b="1" baseline="30000" dirty="0" smtClean="0"/>
                <a:t>-6</a:t>
              </a:r>
              <a:r>
                <a:rPr lang="en-US" sz="1600" b="1" dirty="0" smtClean="0"/>
                <a:t>/s</a:t>
              </a:r>
              <a:endParaRPr lang="en-US" sz="1600" b="1" dirty="0"/>
            </a:p>
          </p:txBody>
        </p:sp>
        <p:sp>
          <p:nvSpPr>
            <p:cNvPr id="14" name="TextBox 13"/>
            <p:cNvSpPr txBox="1"/>
            <p:nvPr/>
          </p:nvSpPr>
          <p:spPr>
            <a:xfrm>
              <a:off x="3088059" y="5964824"/>
              <a:ext cx="673882" cy="338554"/>
            </a:xfrm>
            <a:prstGeom prst="rect">
              <a:avLst/>
            </a:prstGeom>
            <a:noFill/>
          </p:spPr>
          <p:txBody>
            <a:bodyPr wrap="none" rtlCol="0">
              <a:spAutoFit/>
            </a:bodyPr>
            <a:lstStyle/>
            <a:p>
              <a:r>
                <a:rPr lang="en-US" sz="1600" b="1" dirty="0" smtClean="0"/>
                <a:t>10</a:t>
              </a:r>
              <a:r>
                <a:rPr lang="en-US" sz="1600" b="1" baseline="30000" dirty="0" smtClean="0"/>
                <a:t>-5</a:t>
              </a:r>
              <a:r>
                <a:rPr lang="en-US" sz="1600" b="1" dirty="0" smtClean="0"/>
                <a:t>/s</a:t>
              </a:r>
              <a:endParaRPr lang="en-US" sz="1600" b="1" dirty="0"/>
            </a:p>
          </p:txBody>
        </p:sp>
        <p:sp>
          <p:nvSpPr>
            <p:cNvPr id="15" name="TextBox 14"/>
            <p:cNvSpPr txBox="1"/>
            <p:nvPr/>
          </p:nvSpPr>
          <p:spPr>
            <a:xfrm>
              <a:off x="3351597" y="5536261"/>
              <a:ext cx="673882" cy="338554"/>
            </a:xfrm>
            <a:prstGeom prst="rect">
              <a:avLst/>
            </a:prstGeom>
            <a:noFill/>
          </p:spPr>
          <p:txBody>
            <a:bodyPr wrap="none" rtlCol="0">
              <a:spAutoFit/>
            </a:bodyPr>
            <a:lstStyle/>
            <a:p>
              <a:r>
                <a:rPr lang="en-US" sz="1600" b="1" dirty="0" smtClean="0"/>
                <a:t>10</a:t>
              </a:r>
              <a:r>
                <a:rPr lang="en-US" sz="1600" b="1" baseline="30000" dirty="0" smtClean="0"/>
                <a:t>-4</a:t>
              </a:r>
              <a:r>
                <a:rPr lang="en-US" sz="1600" b="1" dirty="0" smtClean="0"/>
                <a:t>/s</a:t>
              </a:r>
              <a:endParaRPr lang="en-US" sz="1600" b="1" dirty="0"/>
            </a:p>
          </p:txBody>
        </p:sp>
        <p:sp>
          <p:nvSpPr>
            <p:cNvPr id="16" name="TextBox 15"/>
            <p:cNvSpPr txBox="1"/>
            <p:nvPr/>
          </p:nvSpPr>
          <p:spPr>
            <a:xfrm>
              <a:off x="154366" y="1166647"/>
              <a:ext cx="8846627" cy="1015663"/>
            </a:xfrm>
            <a:prstGeom prst="rect">
              <a:avLst/>
            </a:prstGeom>
            <a:noFill/>
          </p:spPr>
          <p:txBody>
            <a:bodyPr wrap="square" rtlCol="0">
              <a:spAutoFit/>
            </a:bodyPr>
            <a:lstStyle/>
            <a:p>
              <a:r>
                <a:rPr lang="en-US" sz="2000" dirty="0" smtClean="0"/>
                <a:t>“Slow </a:t>
              </a:r>
              <a:r>
                <a:rPr lang="en-US" sz="2000" dirty="0"/>
                <a:t>stick slip” </a:t>
              </a:r>
              <a:r>
                <a:rPr lang="en-US" sz="2000" dirty="0" smtClean="0"/>
                <a:t>along </a:t>
              </a:r>
              <a:r>
                <a:rPr lang="en-US" sz="2000" dirty="0"/>
                <a:t>fluid-rich shear bands, synchronous with ductile flow (pressure solution creep) of </a:t>
              </a:r>
              <a:r>
                <a:rPr lang="en-US" sz="2000" dirty="0" smtClean="0"/>
                <a:t>matrix. Overall friction is strongly </a:t>
              </a:r>
              <a:r>
                <a:rPr lang="en-US" sz="2000" dirty="0"/>
                <a:t>velocity </a:t>
              </a:r>
              <a:r>
                <a:rPr lang="en-US" sz="2000" dirty="0" smtClean="0"/>
                <a:t>strengthening – PT conditions same as base of the crust at </a:t>
              </a:r>
              <a:r>
                <a:rPr lang="en-US" sz="2000" dirty="0" err="1" smtClean="0"/>
                <a:t>Parkfield</a:t>
              </a:r>
              <a:endParaRPr lang="en-US" sz="2000" dirty="0"/>
            </a:p>
          </p:txBody>
        </p:sp>
      </p:grpSp>
    </p:spTree>
    <p:extLst>
      <p:ext uri="{BB962C8B-B14F-4D97-AF65-F5344CB8AC3E}">
        <p14:creationId xmlns:p14="http://schemas.microsoft.com/office/powerpoint/2010/main" val="210180669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5765"/>
          <a:stretch/>
        </p:blipFill>
        <p:spPr bwMode="auto">
          <a:xfrm>
            <a:off x="756364" y="889000"/>
            <a:ext cx="3663237" cy="1878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848" y="3587918"/>
            <a:ext cx="2586424" cy="25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61387" y="2741863"/>
            <a:ext cx="3453189" cy="338554"/>
          </a:xfrm>
          <a:prstGeom prst="rect">
            <a:avLst/>
          </a:prstGeom>
          <a:noFill/>
        </p:spPr>
        <p:txBody>
          <a:bodyPr wrap="none" rtlCol="0">
            <a:spAutoFit/>
          </a:bodyPr>
          <a:lstStyle/>
          <a:p>
            <a:r>
              <a:rPr lang="en-US" sz="1600" dirty="0" err="1" smtClean="0"/>
              <a:t>Olivine+Melt</a:t>
            </a:r>
            <a:r>
              <a:rPr lang="en-US" sz="1600" dirty="0" smtClean="0"/>
              <a:t>, </a:t>
            </a:r>
            <a:r>
              <a:rPr lang="en-US" sz="1600" dirty="0" err="1" smtClean="0"/>
              <a:t>Holtzman</a:t>
            </a:r>
            <a:r>
              <a:rPr lang="en-US" sz="1600" dirty="0" smtClean="0"/>
              <a:t> et al. (2003)</a:t>
            </a:r>
            <a:endParaRPr lang="en-US" sz="1600" dirty="0"/>
          </a:p>
        </p:txBody>
      </p:sp>
      <p:sp>
        <p:nvSpPr>
          <p:cNvPr id="7" name="TextBox 6"/>
          <p:cNvSpPr txBox="1"/>
          <p:nvPr/>
        </p:nvSpPr>
        <p:spPr>
          <a:xfrm>
            <a:off x="324922" y="6049882"/>
            <a:ext cx="4248279" cy="338554"/>
          </a:xfrm>
          <a:prstGeom prst="rect">
            <a:avLst/>
          </a:prstGeom>
          <a:noFill/>
        </p:spPr>
        <p:txBody>
          <a:bodyPr wrap="none" rtlCol="0">
            <a:spAutoFit/>
          </a:bodyPr>
          <a:lstStyle/>
          <a:p>
            <a:r>
              <a:rPr lang="en-US" sz="1600" dirty="0" err="1" smtClean="0"/>
              <a:t>Plagioclase+Pyroxene</a:t>
            </a:r>
            <a:r>
              <a:rPr lang="en-US" sz="1600" dirty="0" smtClean="0"/>
              <a:t>, </a:t>
            </a:r>
            <a:r>
              <a:rPr lang="en-US" sz="1600" dirty="0" err="1" smtClean="0"/>
              <a:t>Dimanov</a:t>
            </a:r>
            <a:r>
              <a:rPr lang="en-US" sz="1600" dirty="0" smtClean="0"/>
              <a:t> et a. (2007)</a:t>
            </a:r>
            <a:endParaRPr lang="en-US" sz="1600" dirty="0"/>
          </a:p>
        </p:txBody>
      </p:sp>
      <p:sp>
        <p:nvSpPr>
          <p:cNvPr id="4" name="TextBox 3"/>
          <p:cNvSpPr txBox="1"/>
          <p:nvPr/>
        </p:nvSpPr>
        <p:spPr>
          <a:xfrm>
            <a:off x="1155848" y="135269"/>
            <a:ext cx="6777817" cy="461665"/>
          </a:xfrm>
          <a:prstGeom prst="rect">
            <a:avLst/>
          </a:prstGeom>
          <a:noFill/>
        </p:spPr>
        <p:txBody>
          <a:bodyPr wrap="none" rtlCol="0">
            <a:spAutoFit/>
          </a:bodyPr>
          <a:lstStyle/>
          <a:p>
            <a:r>
              <a:rPr lang="en-US" dirty="0" smtClean="0"/>
              <a:t>Fluid/porosity redistribution during viscous creep</a:t>
            </a:r>
            <a:endParaRPr lang="en-US" dirty="0"/>
          </a:p>
        </p:txBody>
      </p:sp>
      <p:pic>
        <p:nvPicPr>
          <p:cNvPr id="9" name="Picture 2" descr="Fig.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625767"/>
            <a:ext cx="4191000" cy="3924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43860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9444"/>
          <a:stretch/>
        </p:blipFill>
        <p:spPr bwMode="auto">
          <a:xfrm>
            <a:off x="3523593" y="381000"/>
            <a:ext cx="5468007"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bwMode="auto">
          <a:xfrm>
            <a:off x="6571593" y="4038600"/>
            <a:ext cx="457200" cy="4572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Tree>
    <p:extLst>
      <p:ext uri="{BB962C8B-B14F-4D97-AF65-F5344CB8AC3E}">
        <p14:creationId xmlns:p14="http://schemas.microsoft.com/office/powerpoint/2010/main" val="81664887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38" y="609600"/>
            <a:ext cx="8145462" cy="587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Rectangle 3"/>
          <p:cNvSpPr>
            <a:spLocks noChangeArrowheads="1"/>
          </p:cNvSpPr>
          <p:nvPr/>
        </p:nvSpPr>
        <p:spPr bwMode="auto">
          <a:xfrm>
            <a:off x="7239000" y="609600"/>
            <a:ext cx="914400" cy="3048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0" name="Rectangle 4"/>
          <p:cNvSpPr>
            <a:spLocks noChangeArrowheads="1"/>
          </p:cNvSpPr>
          <p:nvPr/>
        </p:nvSpPr>
        <p:spPr bwMode="auto">
          <a:xfrm>
            <a:off x="685800" y="3886200"/>
            <a:ext cx="609600" cy="1752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1" name="Text Box 5"/>
          <p:cNvSpPr txBox="1">
            <a:spLocks noChangeArrowheads="1"/>
          </p:cNvSpPr>
          <p:nvPr/>
        </p:nvSpPr>
        <p:spPr bwMode="auto">
          <a:xfrm>
            <a:off x="76200" y="6445250"/>
            <a:ext cx="30619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r>
              <a:rPr lang="en-US" sz="1600" dirty="0" err="1"/>
              <a:t>Chernak</a:t>
            </a:r>
            <a:r>
              <a:rPr lang="en-US" sz="1600" dirty="0"/>
              <a:t> &amp; </a:t>
            </a:r>
            <a:r>
              <a:rPr lang="en-US" sz="1600" dirty="0" err="1"/>
              <a:t>Hirth</a:t>
            </a:r>
            <a:r>
              <a:rPr lang="en-US" sz="1600" dirty="0"/>
              <a:t>, Geology, </a:t>
            </a:r>
            <a:r>
              <a:rPr lang="en-US" sz="1600" dirty="0" smtClean="0"/>
              <a:t>2011</a:t>
            </a:r>
            <a:endParaRPr lang="en-US" sz="1600" dirty="0"/>
          </a:p>
        </p:txBody>
      </p:sp>
      <mc:AlternateContent xmlns:mc="http://schemas.openxmlformats.org/markup-compatibility/2006" xmlns:a14="http://schemas.microsoft.com/office/drawing/2010/main">
        <mc:Choice Requires="a14">
          <p:sp>
            <p:nvSpPr>
              <p:cNvPr id="2" name="TextBox 1"/>
              <p:cNvSpPr txBox="1"/>
              <p:nvPr/>
            </p:nvSpPr>
            <p:spPr>
              <a:xfrm>
                <a:off x="5562600" y="1143000"/>
                <a:ext cx="2146998" cy="846129"/>
              </a:xfrm>
              <a:prstGeom prst="rect">
                <a:avLst/>
              </a:prstGeom>
              <a:solidFill>
                <a:schemeClr val="bg1"/>
              </a:solid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tx1"/>
                              </a:solidFill>
                              <a:latin typeface="Cambria Math"/>
                            </a:rPr>
                          </m:ctrlPr>
                        </m:fPr>
                        <m:num>
                          <m:acc>
                            <m:accPr>
                              <m:chr m:val="̇"/>
                              <m:ctrlPr>
                                <a:rPr lang="en-US" i="1" smtClean="0">
                                  <a:solidFill>
                                    <a:schemeClr val="tx1"/>
                                  </a:solidFill>
                                  <a:latin typeface="Cambria Math"/>
                                </a:rPr>
                              </m:ctrlPr>
                            </m:accPr>
                            <m:e>
                              <m:r>
                                <a:rPr lang="en-US" b="0" i="1" smtClean="0">
                                  <a:solidFill>
                                    <a:schemeClr val="tx1"/>
                                  </a:solidFill>
                                  <a:latin typeface="Cambria Math"/>
                                </a:rPr>
                                <m:t>𝑇</m:t>
                              </m:r>
                            </m:e>
                          </m:acc>
                        </m:num>
                        <m:den>
                          <m:acc>
                            <m:accPr>
                              <m:chr m:val="̇"/>
                              <m:ctrlPr>
                                <a:rPr lang="en-US" i="1" smtClean="0">
                                  <a:solidFill>
                                    <a:schemeClr val="tx1"/>
                                  </a:solidFill>
                                  <a:latin typeface="Cambria Math"/>
                                </a:rPr>
                              </m:ctrlPr>
                            </m:accPr>
                            <m:e>
                              <m:r>
                                <a:rPr lang="en-US" i="1" smtClean="0">
                                  <a:solidFill>
                                    <a:schemeClr val="tx1"/>
                                  </a:solidFill>
                                  <a:latin typeface="Cambria Math"/>
                                  <a:ea typeface="Cambria Math"/>
                                </a:rPr>
                                <m:t>𝜖</m:t>
                              </m:r>
                            </m:e>
                          </m:acc>
                        </m:den>
                      </m:f>
                      <m:r>
                        <a:rPr lang="en-US" i="1" smtClean="0">
                          <a:solidFill>
                            <a:schemeClr val="tx1"/>
                          </a:solidFill>
                          <a:latin typeface="Cambria Math"/>
                          <a:ea typeface="Cambria Math"/>
                        </a:rPr>
                        <m:t>=</m:t>
                      </m:r>
                      <m:r>
                        <a:rPr lang="en-US" b="0" i="1" smtClean="0">
                          <a:solidFill>
                            <a:schemeClr val="tx1"/>
                          </a:solidFill>
                          <a:latin typeface="Cambria Math"/>
                          <a:ea typeface="Cambria Math"/>
                        </a:rPr>
                        <m:t>5×</m:t>
                      </m:r>
                      <m:sSup>
                        <m:sSupPr>
                          <m:ctrlPr>
                            <a:rPr lang="en-US" b="0" i="1" smtClean="0">
                              <a:solidFill>
                                <a:schemeClr val="tx1"/>
                              </a:solidFill>
                              <a:latin typeface="Cambria Math"/>
                              <a:ea typeface="Cambria Math"/>
                            </a:rPr>
                          </m:ctrlPr>
                        </m:sSupPr>
                        <m:e>
                          <m:r>
                            <a:rPr lang="en-US" b="0" i="1" smtClean="0">
                              <a:solidFill>
                                <a:schemeClr val="tx1"/>
                              </a:solidFill>
                              <a:latin typeface="Cambria Math"/>
                              <a:ea typeface="Cambria Math"/>
                            </a:rPr>
                            <m:t>10</m:t>
                          </m:r>
                        </m:e>
                        <m:sup>
                          <m:r>
                            <a:rPr lang="en-US" b="0" i="1" smtClean="0">
                              <a:solidFill>
                                <a:schemeClr val="tx1"/>
                              </a:solidFill>
                              <a:latin typeface="Cambria Math"/>
                              <a:ea typeface="Cambria Math"/>
                            </a:rPr>
                            <m:t>4</m:t>
                          </m:r>
                        </m:sup>
                      </m:sSup>
                      <m:r>
                        <a:rPr lang="en-US" b="0" i="1" smtClean="0">
                          <a:solidFill>
                            <a:schemeClr val="tx1"/>
                          </a:solidFill>
                          <a:latin typeface="Cambria Math"/>
                          <a:ea typeface="Cambria Math"/>
                        </a:rPr>
                        <m:t>℃</m:t>
                      </m:r>
                    </m:oMath>
                  </m:oMathPara>
                </a14:m>
                <a:endParaRPr lang="en-US" dirty="0">
                  <a:solidFill>
                    <a:schemeClr val="tx1"/>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5562600" y="1143000"/>
                <a:ext cx="2146998" cy="846129"/>
              </a:xfrm>
              <a:prstGeom prst="rect">
                <a:avLst/>
              </a:prstGeom>
              <a:blipFill rotWithShape="1">
                <a:blip r:embed="rId3"/>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805322" y="2514600"/>
                <a:ext cx="2223942" cy="846129"/>
              </a:xfrm>
              <a:prstGeom prst="rect">
                <a:avLst/>
              </a:prstGeom>
              <a:solidFill>
                <a:schemeClr val="bg1"/>
              </a:solidFill>
              <a:ln>
                <a:solidFill>
                  <a:srgbClr val="0066FF"/>
                </a:solid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a:rPr>
                          </m:ctrlPr>
                        </m:fPr>
                        <m:num>
                          <m:acc>
                            <m:accPr>
                              <m:chr m:val="̇"/>
                              <m:ctrlPr>
                                <a:rPr lang="en-US" i="1" smtClean="0">
                                  <a:latin typeface="Cambria Math"/>
                                </a:rPr>
                              </m:ctrlPr>
                            </m:accPr>
                            <m:e>
                              <m:r>
                                <a:rPr lang="en-US" b="0" i="1" smtClean="0">
                                  <a:latin typeface="Cambria Math"/>
                                </a:rPr>
                                <m:t>𝑇</m:t>
                              </m:r>
                            </m:e>
                          </m:acc>
                        </m:num>
                        <m:den>
                          <m:acc>
                            <m:accPr>
                              <m:chr m:val="̇"/>
                              <m:ctrlPr>
                                <a:rPr lang="en-US" i="1" smtClean="0">
                                  <a:latin typeface="Cambria Math"/>
                                </a:rPr>
                              </m:ctrlPr>
                            </m:accPr>
                            <m:e>
                              <m:r>
                                <a:rPr lang="en-US" i="1" smtClean="0">
                                  <a:latin typeface="Cambria Math"/>
                                  <a:ea typeface="Cambria Math"/>
                                </a:rPr>
                                <m:t>𝜖</m:t>
                              </m:r>
                            </m:e>
                          </m:acc>
                        </m:den>
                      </m:f>
                      <m:r>
                        <a:rPr lang="en-US" i="1" smtClean="0">
                          <a:latin typeface="Cambria Math"/>
                          <a:ea typeface="Cambria Math"/>
                        </a:rPr>
                        <m:t>=</m:t>
                      </m:r>
                      <m:r>
                        <a:rPr lang="en-US" b="0" i="1" smtClean="0">
                          <a:latin typeface="Cambria Math"/>
                          <a:ea typeface="Cambria Math"/>
                        </a:rPr>
                        <m:t>5×</m:t>
                      </m:r>
                      <m:sSup>
                        <m:sSupPr>
                          <m:ctrlPr>
                            <a:rPr lang="en-US" b="0" i="1" smtClean="0">
                              <a:latin typeface="Cambria Math"/>
                              <a:ea typeface="Cambria Math"/>
                            </a:rPr>
                          </m:ctrlPr>
                        </m:sSupPr>
                        <m:e>
                          <m:r>
                            <a:rPr lang="en-US" b="0" i="1" smtClean="0">
                              <a:latin typeface="Cambria Math"/>
                              <a:ea typeface="Cambria Math"/>
                            </a:rPr>
                            <m:t>10</m:t>
                          </m:r>
                        </m:e>
                        <m:sup>
                          <m:r>
                            <a:rPr lang="en-US" b="0" i="1" smtClean="0">
                              <a:latin typeface="Cambria Math"/>
                              <a:ea typeface="Cambria Math"/>
                            </a:rPr>
                            <m:t>3</m:t>
                          </m:r>
                        </m:sup>
                      </m:sSup>
                      <m:r>
                        <a:rPr lang="en-US" b="0" i="1" smtClean="0">
                          <a:latin typeface="Cambria Math"/>
                          <a:ea typeface="Cambria Math"/>
                        </a:rPr>
                        <m:t>℃</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6805322" y="2514600"/>
                <a:ext cx="2223942" cy="846129"/>
              </a:xfrm>
              <a:prstGeom prst="rect">
                <a:avLst/>
              </a:prstGeom>
              <a:blipFill rotWithShape="1">
                <a:blip r:embed="rId4"/>
                <a:stretch>
                  <a:fillRect/>
                </a:stretch>
              </a:blipFill>
              <a:ln>
                <a:solidFill>
                  <a:srgbClr val="0066FF"/>
                </a:solidFill>
              </a:ln>
            </p:spPr>
            <p:txBody>
              <a:bodyPr/>
              <a:lstStyle/>
              <a:p>
                <a:r>
                  <a:rPr lang="en-US">
                    <a:noFill/>
                  </a:rPr>
                  <a:t> </a:t>
                </a:r>
              </a:p>
            </p:txBody>
          </p:sp>
        </mc:Fallback>
      </mc:AlternateContent>
    </p:spTree>
    <p:extLst>
      <p:ext uri="{BB962C8B-B14F-4D97-AF65-F5344CB8AC3E}">
        <p14:creationId xmlns:p14="http://schemas.microsoft.com/office/powerpoint/2010/main" val="28949157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スクリーンショット 2015-12-08 13.56.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203201"/>
            <a:ext cx="5549900" cy="6591300"/>
          </a:xfrm>
          <a:prstGeom prst="rect">
            <a:avLst/>
          </a:prstGeom>
        </p:spPr>
      </p:pic>
      <p:sp>
        <p:nvSpPr>
          <p:cNvPr id="3" name="コンテンツ プレースホルダー 2"/>
          <p:cNvSpPr>
            <a:spLocks noGrp="1"/>
          </p:cNvSpPr>
          <p:nvPr>
            <p:ph idx="1"/>
          </p:nvPr>
        </p:nvSpPr>
        <p:spPr>
          <a:xfrm>
            <a:off x="108060" y="1159155"/>
            <a:ext cx="3486040" cy="5317845"/>
          </a:xfrm>
        </p:spPr>
        <p:txBody>
          <a:bodyPr>
            <a:noAutofit/>
          </a:bodyPr>
          <a:lstStyle/>
          <a:p>
            <a:pPr marL="0" indent="0" algn="just">
              <a:lnSpc>
                <a:spcPct val="90000"/>
              </a:lnSpc>
              <a:buNone/>
            </a:pPr>
            <a:r>
              <a:rPr lang="en-US" altLang="ja-JP" sz="2800" b="1" dirty="0" smtClean="0">
                <a:solidFill>
                  <a:srgbClr val="0000FF"/>
                </a:solidFill>
              </a:rPr>
              <a:t>Lawsonite:</a:t>
            </a:r>
          </a:p>
          <a:p>
            <a:pPr marL="0" indent="0" algn="just">
              <a:lnSpc>
                <a:spcPct val="90000"/>
              </a:lnSpc>
              <a:buNone/>
            </a:pPr>
            <a:r>
              <a:rPr lang="en-US" altLang="ja-JP" sz="2800" b="1" dirty="0" smtClean="0">
                <a:solidFill>
                  <a:srgbClr val="0000FF"/>
                </a:solidFill>
              </a:rPr>
              <a:t>Unstable fault slip</a:t>
            </a:r>
            <a:endParaRPr lang="en-US" altLang="ja-JP" sz="1100" dirty="0" smtClean="0">
              <a:solidFill>
                <a:srgbClr val="0000FF"/>
              </a:solidFill>
            </a:endParaRPr>
          </a:p>
          <a:p>
            <a:pPr marL="0" indent="0" algn="just">
              <a:lnSpc>
                <a:spcPct val="90000"/>
              </a:lnSpc>
              <a:buNone/>
            </a:pPr>
            <a:endParaRPr lang="en-US" altLang="ja-JP" sz="1100" dirty="0">
              <a:solidFill>
                <a:srgbClr val="0000FF"/>
              </a:solidFill>
            </a:endParaRPr>
          </a:p>
          <a:p>
            <a:pPr marL="0" indent="0" algn="just">
              <a:lnSpc>
                <a:spcPct val="90000"/>
              </a:lnSpc>
              <a:buNone/>
            </a:pPr>
            <a:endParaRPr lang="en-US" altLang="ja-JP" sz="1100" dirty="0" smtClean="0">
              <a:solidFill>
                <a:srgbClr val="0000FF"/>
              </a:solidFill>
            </a:endParaRPr>
          </a:p>
          <a:p>
            <a:pPr marL="0" indent="0" algn="just">
              <a:lnSpc>
                <a:spcPct val="90000"/>
              </a:lnSpc>
              <a:buNone/>
            </a:pPr>
            <a:endParaRPr lang="en-US" altLang="ja-JP" sz="1100" dirty="0">
              <a:solidFill>
                <a:srgbClr val="0000FF"/>
              </a:solidFill>
            </a:endParaRPr>
          </a:p>
          <a:p>
            <a:pPr marL="0" indent="0" algn="just">
              <a:lnSpc>
                <a:spcPct val="90000"/>
              </a:lnSpc>
              <a:buNone/>
            </a:pPr>
            <a:endParaRPr lang="en-US" altLang="ja-JP" sz="1100" dirty="0">
              <a:solidFill>
                <a:srgbClr val="0000FF"/>
              </a:solidFill>
            </a:endParaRPr>
          </a:p>
          <a:p>
            <a:pPr marL="0" indent="0" algn="just">
              <a:lnSpc>
                <a:spcPct val="90000"/>
              </a:lnSpc>
              <a:buNone/>
            </a:pPr>
            <a:endParaRPr lang="en-US" altLang="ja-JP" sz="1100" dirty="0">
              <a:solidFill>
                <a:srgbClr val="0000FF"/>
              </a:solidFill>
            </a:endParaRPr>
          </a:p>
          <a:p>
            <a:pPr marL="0" indent="0" algn="just">
              <a:lnSpc>
                <a:spcPct val="90000"/>
              </a:lnSpc>
              <a:buNone/>
            </a:pPr>
            <a:r>
              <a:rPr kumimoji="1" lang="en-US" altLang="ja-JP" sz="2800" b="1" dirty="0" smtClean="0">
                <a:solidFill>
                  <a:srgbClr val="008000"/>
                </a:solidFill>
              </a:rPr>
              <a:t>Antigorite serpentine:</a:t>
            </a:r>
          </a:p>
          <a:p>
            <a:pPr marL="0" indent="0" algn="just">
              <a:lnSpc>
                <a:spcPct val="90000"/>
              </a:lnSpc>
              <a:buNone/>
            </a:pPr>
            <a:r>
              <a:rPr lang="en-US" altLang="ja-JP" sz="2800" b="1" dirty="0" smtClean="0">
                <a:solidFill>
                  <a:srgbClr val="008000"/>
                </a:solidFill>
              </a:rPr>
              <a:t>Stable (slow) slip</a:t>
            </a:r>
          </a:p>
          <a:p>
            <a:pPr marL="0" indent="0" algn="just">
              <a:lnSpc>
                <a:spcPct val="90000"/>
              </a:lnSpc>
              <a:buNone/>
            </a:pPr>
            <a:r>
              <a:rPr lang="ja-JP" altLang="ja-JP" sz="1400" dirty="0" smtClean="0">
                <a:solidFill>
                  <a:srgbClr val="008000"/>
                </a:solidFill>
              </a:rPr>
              <a:t>(</a:t>
            </a:r>
            <a:r>
              <a:rPr lang="en-US" altLang="ja-JP" sz="1400" dirty="0" smtClean="0">
                <a:solidFill>
                  <a:srgbClr val="008000"/>
                </a:solidFill>
              </a:rPr>
              <a:t>Cher</a:t>
            </a:r>
            <a:r>
              <a:rPr lang="ja-JP" altLang="en-US" sz="1400" dirty="0" smtClean="0">
                <a:solidFill>
                  <a:srgbClr val="008000"/>
                </a:solidFill>
              </a:rPr>
              <a:t>n</a:t>
            </a:r>
            <a:r>
              <a:rPr lang="en-US" altLang="ja-JP" sz="1400" dirty="0" err="1" smtClean="0">
                <a:solidFill>
                  <a:srgbClr val="008000"/>
                </a:solidFill>
              </a:rPr>
              <a:t>ak</a:t>
            </a:r>
            <a:r>
              <a:rPr lang="ja-JP" altLang="en-US" sz="1400" dirty="0" smtClean="0">
                <a:solidFill>
                  <a:srgbClr val="008000"/>
                </a:solidFill>
              </a:rPr>
              <a:t> &amp; </a:t>
            </a:r>
            <a:r>
              <a:rPr lang="en-US" altLang="ja-JP" sz="1400" dirty="0" err="1" smtClean="0">
                <a:solidFill>
                  <a:srgbClr val="008000"/>
                </a:solidFill>
              </a:rPr>
              <a:t>Hirth</a:t>
            </a:r>
            <a:r>
              <a:rPr lang="en-US" altLang="ja-JP" sz="1400" dirty="0" smtClean="0">
                <a:solidFill>
                  <a:srgbClr val="008000"/>
                </a:solidFill>
              </a:rPr>
              <a:t>,</a:t>
            </a:r>
            <a:r>
              <a:rPr lang="ja-JP" altLang="en-US" sz="1400" dirty="0" smtClean="0">
                <a:solidFill>
                  <a:srgbClr val="008000"/>
                </a:solidFill>
              </a:rPr>
              <a:t> </a:t>
            </a:r>
            <a:r>
              <a:rPr lang="en-US" altLang="ja-JP" sz="1400" dirty="0" smtClean="0">
                <a:solidFill>
                  <a:srgbClr val="008000"/>
                </a:solidFill>
              </a:rPr>
              <a:t>2011,</a:t>
            </a:r>
            <a:r>
              <a:rPr lang="ja-JP" altLang="en-US" sz="1400" dirty="0" smtClean="0">
                <a:solidFill>
                  <a:srgbClr val="008000"/>
                </a:solidFill>
              </a:rPr>
              <a:t> </a:t>
            </a:r>
            <a:r>
              <a:rPr lang="en-US" altLang="ja-JP" sz="1400" dirty="0" smtClean="0">
                <a:solidFill>
                  <a:srgbClr val="008000"/>
                </a:solidFill>
              </a:rPr>
              <a:t>Proctor</a:t>
            </a:r>
            <a:r>
              <a:rPr lang="ja-JP" altLang="en-US" sz="1400" dirty="0" smtClean="0">
                <a:solidFill>
                  <a:srgbClr val="008000"/>
                </a:solidFill>
              </a:rPr>
              <a:t> </a:t>
            </a:r>
            <a:r>
              <a:rPr lang="en-US" altLang="ja-JP" sz="1400" dirty="0" smtClean="0">
                <a:solidFill>
                  <a:srgbClr val="008000"/>
                </a:solidFill>
              </a:rPr>
              <a:t>&amp;</a:t>
            </a:r>
            <a:r>
              <a:rPr lang="ja-JP" altLang="en-US" sz="1400" dirty="0" smtClean="0">
                <a:solidFill>
                  <a:srgbClr val="008000"/>
                </a:solidFill>
              </a:rPr>
              <a:t> </a:t>
            </a:r>
            <a:r>
              <a:rPr lang="en-US" altLang="ja-JP" sz="1400" dirty="0" err="1" smtClean="0">
                <a:solidFill>
                  <a:srgbClr val="008000"/>
                </a:solidFill>
              </a:rPr>
              <a:t>Hirth</a:t>
            </a:r>
            <a:r>
              <a:rPr lang="en-US" altLang="ja-JP" sz="1400" dirty="0" smtClean="0">
                <a:solidFill>
                  <a:srgbClr val="008000"/>
                </a:solidFill>
              </a:rPr>
              <a:t>,</a:t>
            </a:r>
            <a:r>
              <a:rPr lang="ja-JP" altLang="en-US" sz="1400" dirty="0" smtClean="0">
                <a:solidFill>
                  <a:srgbClr val="008000"/>
                </a:solidFill>
              </a:rPr>
              <a:t> </a:t>
            </a:r>
            <a:r>
              <a:rPr lang="en-US" altLang="ja-JP" sz="1400" dirty="0" smtClean="0">
                <a:solidFill>
                  <a:srgbClr val="008000"/>
                </a:solidFill>
              </a:rPr>
              <a:t>2015)</a:t>
            </a:r>
          </a:p>
        </p:txBody>
      </p:sp>
      <p:sp>
        <p:nvSpPr>
          <p:cNvPr id="5" name="テキスト ボックス 4"/>
          <p:cNvSpPr txBox="1"/>
          <p:nvPr/>
        </p:nvSpPr>
        <p:spPr>
          <a:xfrm>
            <a:off x="4512695" y="860672"/>
            <a:ext cx="1274708" cy="400110"/>
          </a:xfrm>
          <a:prstGeom prst="rect">
            <a:avLst/>
          </a:prstGeom>
          <a:noFill/>
        </p:spPr>
        <p:txBody>
          <a:bodyPr wrap="none" rtlCol="0">
            <a:spAutoFit/>
          </a:bodyPr>
          <a:lstStyle/>
          <a:p>
            <a:r>
              <a:rPr kumimoji="1" lang="en-US" altLang="ja-JP" sz="2000" b="1" dirty="0" smtClean="0">
                <a:solidFill>
                  <a:srgbClr val="0000FF"/>
                </a:solidFill>
              </a:rPr>
              <a:t>Lawsonite</a:t>
            </a:r>
            <a:endParaRPr kumimoji="1" lang="ja-JP" altLang="en-US" sz="2000" b="1" dirty="0">
              <a:solidFill>
                <a:srgbClr val="0000FF"/>
              </a:solidFill>
            </a:endParaRPr>
          </a:p>
        </p:txBody>
      </p:sp>
      <p:sp>
        <p:nvSpPr>
          <p:cNvPr id="6" name="テキスト ボックス 5"/>
          <p:cNvSpPr txBox="1"/>
          <p:nvPr/>
        </p:nvSpPr>
        <p:spPr>
          <a:xfrm>
            <a:off x="4525590" y="3029144"/>
            <a:ext cx="1274708" cy="400110"/>
          </a:xfrm>
          <a:prstGeom prst="rect">
            <a:avLst/>
          </a:prstGeom>
          <a:noFill/>
        </p:spPr>
        <p:txBody>
          <a:bodyPr wrap="none" rtlCol="0">
            <a:spAutoFit/>
          </a:bodyPr>
          <a:lstStyle/>
          <a:p>
            <a:r>
              <a:rPr kumimoji="1" lang="en-US" altLang="ja-JP" sz="2000" b="1" dirty="0" smtClean="0">
                <a:solidFill>
                  <a:srgbClr val="008000"/>
                </a:solidFill>
              </a:rPr>
              <a:t>Antigorite</a:t>
            </a:r>
            <a:endParaRPr kumimoji="1" lang="ja-JP" altLang="en-US" sz="2000" b="1" dirty="0">
              <a:solidFill>
                <a:srgbClr val="008000"/>
              </a:solidFill>
            </a:endParaRPr>
          </a:p>
        </p:txBody>
      </p:sp>
      <p:sp>
        <p:nvSpPr>
          <p:cNvPr id="9" name="テキスト ボックス 8"/>
          <p:cNvSpPr txBox="1"/>
          <p:nvPr/>
        </p:nvSpPr>
        <p:spPr>
          <a:xfrm>
            <a:off x="6433466" y="5355610"/>
            <a:ext cx="506168" cy="338554"/>
          </a:xfrm>
          <a:prstGeom prst="rect">
            <a:avLst/>
          </a:prstGeom>
          <a:noFill/>
        </p:spPr>
        <p:txBody>
          <a:bodyPr wrap="none" rtlCol="0">
            <a:spAutoFit/>
          </a:bodyPr>
          <a:lstStyle/>
          <a:p>
            <a:r>
              <a:rPr kumimoji="1" lang="en-US" altLang="ja-JP" sz="1600" b="1" dirty="0" err="1" smtClean="0">
                <a:solidFill>
                  <a:srgbClr val="0000FF"/>
                </a:solidFill>
              </a:rPr>
              <a:t>Lws</a:t>
            </a:r>
            <a:endParaRPr kumimoji="1" lang="ja-JP" altLang="en-US" sz="1600" b="1" dirty="0">
              <a:solidFill>
                <a:srgbClr val="0000FF"/>
              </a:solidFill>
            </a:endParaRPr>
          </a:p>
        </p:txBody>
      </p:sp>
      <p:sp>
        <p:nvSpPr>
          <p:cNvPr id="10" name="テキスト ボックス 9"/>
          <p:cNvSpPr txBox="1"/>
          <p:nvPr/>
        </p:nvSpPr>
        <p:spPr>
          <a:xfrm>
            <a:off x="6691068" y="5812642"/>
            <a:ext cx="762548" cy="338554"/>
          </a:xfrm>
          <a:prstGeom prst="rect">
            <a:avLst/>
          </a:prstGeom>
          <a:noFill/>
        </p:spPr>
        <p:txBody>
          <a:bodyPr wrap="none" rtlCol="0">
            <a:spAutoFit/>
          </a:bodyPr>
          <a:lstStyle/>
          <a:p>
            <a:r>
              <a:rPr kumimoji="1" lang="en-US" altLang="ja-JP" sz="1600" b="1" dirty="0" err="1" smtClean="0">
                <a:solidFill>
                  <a:srgbClr val="008000"/>
                </a:solidFill>
              </a:rPr>
              <a:t>Atg</a:t>
            </a:r>
            <a:r>
              <a:rPr kumimoji="1" lang="en-US" altLang="ja-JP" sz="1600" dirty="0" smtClean="0"/>
              <a:t>,</a:t>
            </a:r>
            <a:r>
              <a:rPr kumimoji="1" lang="en-US" altLang="ja-JP" sz="1600" b="1" dirty="0" smtClean="0">
                <a:solidFill>
                  <a:srgbClr val="7F7F7F"/>
                </a:solidFill>
              </a:rPr>
              <a:t> Al</a:t>
            </a:r>
            <a:endParaRPr kumimoji="1" lang="ja-JP" altLang="en-US" sz="1600" b="1" dirty="0">
              <a:solidFill>
                <a:srgbClr val="7F7F7F"/>
              </a:solidFill>
            </a:endParaRPr>
          </a:p>
        </p:txBody>
      </p:sp>
      <p:sp>
        <p:nvSpPr>
          <p:cNvPr id="11" name="テキスト ボックス 10"/>
          <p:cNvSpPr txBox="1"/>
          <p:nvPr/>
        </p:nvSpPr>
        <p:spPr>
          <a:xfrm>
            <a:off x="4525592" y="5330209"/>
            <a:ext cx="478015" cy="400110"/>
          </a:xfrm>
          <a:prstGeom prst="rect">
            <a:avLst/>
          </a:prstGeom>
          <a:noFill/>
        </p:spPr>
        <p:txBody>
          <a:bodyPr wrap="none" rtlCol="0">
            <a:spAutoFit/>
          </a:bodyPr>
          <a:lstStyle/>
          <a:p>
            <a:r>
              <a:rPr kumimoji="1" lang="en-US" altLang="ja-JP" sz="2000" b="1" dirty="0" smtClean="0"/>
              <a:t>AE</a:t>
            </a:r>
            <a:endParaRPr kumimoji="1" lang="ja-JP" altLang="en-US" sz="2000" b="1" dirty="0"/>
          </a:p>
        </p:txBody>
      </p:sp>
      <p:cxnSp>
        <p:nvCxnSpPr>
          <p:cNvPr id="13" name="直線矢印コネクタ 12"/>
          <p:cNvCxnSpPr/>
          <p:nvPr/>
        </p:nvCxnSpPr>
        <p:spPr>
          <a:xfrm flipV="1">
            <a:off x="6253106" y="2044700"/>
            <a:ext cx="354529" cy="428621"/>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5586541" y="2397122"/>
            <a:ext cx="1206129" cy="307777"/>
          </a:xfrm>
          <a:prstGeom prst="rect">
            <a:avLst/>
          </a:prstGeom>
          <a:noFill/>
        </p:spPr>
        <p:txBody>
          <a:bodyPr wrap="none" rtlCol="0">
            <a:spAutoFit/>
          </a:bodyPr>
          <a:lstStyle/>
          <a:p>
            <a:r>
              <a:rPr kumimoji="1" lang="en-US" altLang="ja-JP" sz="1400" dirty="0" smtClean="0">
                <a:solidFill>
                  <a:schemeClr val="tx1">
                    <a:lumMod val="50000"/>
                    <a:lumOff val="50000"/>
                  </a:schemeClr>
                </a:solidFill>
              </a:rPr>
              <a:t>Unstable slip</a:t>
            </a:r>
            <a:endParaRPr kumimoji="1" lang="ja-JP" altLang="en-US" sz="1400" dirty="0">
              <a:solidFill>
                <a:schemeClr val="tx1">
                  <a:lumMod val="50000"/>
                  <a:lumOff val="50000"/>
                </a:schemeClr>
              </a:solidFill>
            </a:endParaRPr>
          </a:p>
        </p:txBody>
      </p:sp>
      <p:sp>
        <p:nvSpPr>
          <p:cNvPr id="12" name="TextBox 11"/>
          <p:cNvSpPr txBox="1"/>
          <p:nvPr/>
        </p:nvSpPr>
        <p:spPr>
          <a:xfrm>
            <a:off x="0" y="6488668"/>
            <a:ext cx="3249608" cy="369332"/>
          </a:xfrm>
          <a:prstGeom prst="rect">
            <a:avLst/>
          </a:prstGeom>
          <a:noFill/>
        </p:spPr>
        <p:txBody>
          <a:bodyPr wrap="none" rtlCol="0">
            <a:spAutoFit/>
          </a:bodyPr>
          <a:lstStyle/>
          <a:p>
            <a:r>
              <a:rPr lang="en-US" sz="1800" dirty="0" smtClean="0"/>
              <a:t>Okazaki &amp; </a:t>
            </a:r>
            <a:r>
              <a:rPr lang="en-US" sz="1800" dirty="0" err="1" smtClean="0"/>
              <a:t>Hirth</a:t>
            </a:r>
            <a:r>
              <a:rPr lang="en-US" sz="1800" dirty="0" smtClean="0"/>
              <a:t>, Nature, 2016</a:t>
            </a:r>
            <a:endParaRPr lang="en-US" sz="1800" dirty="0"/>
          </a:p>
        </p:txBody>
      </p:sp>
    </p:spTree>
    <p:extLst>
      <p:ext uri="{BB962C8B-B14F-4D97-AF65-F5344CB8AC3E}">
        <p14:creationId xmlns:p14="http://schemas.microsoft.com/office/powerpoint/2010/main" val="284330110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スクリーンショット 2015-12-10 18.05.3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12" y="1090173"/>
            <a:ext cx="4589488" cy="4437605"/>
          </a:xfrm>
          <a:prstGeom prst="rect">
            <a:avLst/>
          </a:prstGeom>
        </p:spPr>
      </p:pic>
      <p:sp>
        <p:nvSpPr>
          <p:cNvPr id="6" name="テキスト ボックス 8"/>
          <p:cNvSpPr txBox="1"/>
          <p:nvPr/>
        </p:nvSpPr>
        <p:spPr>
          <a:xfrm>
            <a:off x="4830240" y="1565969"/>
            <a:ext cx="4161360" cy="3570208"/>
          </a:xfrm>
          <a:prstGeom prst="rect">
            <a:avLst/>
          </a:prstGeom>
          <a:noFill/>
        </p:spPr>
        <p:txBody>
          <a:bodyPr wrap="square" rtlCol="0">
            <a:spAutoFit/>
          </a:bodyPr>
          <a:lstStyle/>
          <a:p>
            <a:pPr defTabSz="457200" eaLnBrk="1" fontAlgn="auto" hangingPunct="1">
              <a:spcBef>
                <a:spcPts val="0"/>
              </a:spcBef>
              <a:spcAft>
                <a:spcPts val="0"/>
              </a:spcAft>
            </a:pPr>
            <a:r>
              <a:rPr kumimoji="1" lang="en-US" altLang="ja-JP" sz="2000" b="1" dirty="0" smtClean="0">
                <a:solidFill>
                  <a:prstClr val="black"/>
                </a:solidFill>
                <a:latin typeface="Calibri"/>
                <a:ea typeface="ＭＳ Ｐゴシック"/>
              </a:rPr>
              <a:t>T ramp rate/strain rate in lab</a:t>
            </a:r>
          </a:p>
          <a:p>
            <a:pPr defTabSz="457200" eaLnBrk="1" fontAlgn="auto" hangingPunct="1">
              <a:spcBef>
                <a:spcPts val="0"/>
              </a:spcBef>
              <a:spcAft>
                <a:spcPts val="0"/>
              </a:spcAft>
            </a:pPr>
            <a:r>
              <a:rPr kumimoji="1" lang="en-US" altLang="ja-JP" sz="2000" b="1" dirty="0" smtClean="0">
                <a:solidFill>
                  <a:prstClr val="black"/>
                </a:solidFill>
                <a:latin typeface="Calibri"/>
                <a:ea typeface="ＭＳ Ｐゴシック"/>
              </a:rPr>
              <a:t>= </a:t>
            </a:r>
            <a:r>
              <a:rPr kumimoji="1" lang="en-US" altLang="ja-JP" sz="2000" b="1" dirty="0">
                <a:solidFill>
                  <a:prstClr val="black"/>
                </a:solidFill>
                <a:latin typeface="Calibri"/>
                <a:ea typeface="ＭＳ Ｐゴシック"/>
              </a:rPr>
              <a:t>10</a:t>
            </a:r>
            <a:r>
              <a:rPr kumimoji="1" lang="en-US" altLang="ja-JP" sz="2000" b="1" baseline="30000" dirty="0">
                <a:solidFill>
                  <a:prstClr val="black"/>
                </a:solidFill>
                <a:latin typeface="Calibri"/>
                <a:ea typeface="ＭＳ Ｐゴシック"/>
              </a:rPr>
              <a:t>3</a:t>
            </a:r>
            <a:r>
              <a:rPr kumimoji="1" lang="en-US" altLang="ja-JP" sz="2000" b="1" dirty="0">
                <a:solidFill>
                  <a:prstClr val="black"/>
                </a:solidFill>
                <a:latin typeface="Calibri"/>
                <a:ea typeface="ＭＳ Ｐゴシック"/>
              </a:rPr>
              <a:t>–10</a:t>
            </a:r>
            <a:r>
              <a:rPr kumimoji="1" lang="en-US" altLang="ja-JP" sz="2000" b="1" baseline="30000" dirty="0">
                <a:solidFill>
                  <a:prstClr val="black"/>
                </a:solidFill>
                <a:latin typeface="Calibri"/>
                <a:ea typeface="ＭＳ Ｐゴシック"/>
              </a:rPr>
              <a:t>6</a:t>
            </a:r>
            <a:r>
              <a:rPr kumimoji="1" lang="en-US" altLang="ja-JP" sz="2000" b="1" dirty="0">
                <a:solidFill>
                  <a:prstClr val="black"/>
                </a:solidFill>
                <a:latin typeface="Calibri"/>
                <a:ea typeface="ＭＳ Ｐゴシック"/>
              </a:rPr>
              <a:t> ˚</a:t>
            </a:r>
            <a:r>
              <a:rPr kumimoji="1" lang="en-US" altLang="ja-JP" sz="2000" b="1" dirty="0" smtClean="0">
                <a:solidFill>
                  <a:prstClr val="black"/>
                </a:solidFill>
                <a:latin typeface="Calibri"/>
                <a:ea typeface="ＭＳ Ｐゴシック"/>
              </a:rPr>
              <a:t>C</a:t>
            </a:r>
          </a:p>
          <a:p>
            <a:pPr defTabSz="457200" eaLnBrk="1" fontAlgn="auto" hangingPunct="1">
              <a:spcBef>
                <a:spcPts val="0"/>
              </a:spcBef>
              <a:spcAft>
                <a:spcPts val="0"/>
              </a:spcAft>
            </a:pPr>
            <a:r>
              <a:rPr kumimoji="1" lang="en-US" altLang="ja-JP" sz="1800" dirty="0" smtClean="0">
                <a:solidFill>
                  <a:prstClr val="black"/>
                </a:solidFill>
                <a:latin typeface="Calibri"/>
                <a:ea typeface="ＭＳ Ｐゴシック"/>
              </a:rPr>
              <a:t>T ramp rate: 0.5–0.05˚C/s</a:t>
            </a:r>
          </a:p>
          <a:p>
            <a:pPr defTabSz="457200" eaLnBrk="1" fontAlgn="auto" hangingPunct="1">
              <a:spcBef>
                <a:spcPts val="0"/>
              </a:spcBef>
              <a:spcAft>
                <a:spcPts val="0"/>
              </a:spcAft>
            </a:pPr>
            <a:r>
              <a:rPr kumimoji="1" lang="en-US" altLang="ja-JP" sz="1800" dirty="0">
                <a:solidFill>
                  <a:prstClr val="black"/>
                </a:solidFill>
                <a:latin typeface="Calibri"/>
                <a:ea typeface="ＭＳ Ｐゴシック"/>
              </a:rPr>
              <a:t>strain rate: </a:t>
            </a:r>
            <a:r>
              <a:rPr kumimoji="1" lang="en-US" altLang="ja-JP" sz="1800" dirty="0" smtClean="0">
                <a:solidFill>
                  <a:prstClr val="black"/>
                </a:solidFill>
                <a:latin typeface="Calibri"/>
                <a:ea typeface="ＭＳ Ｐゴシック"/>
              </a:rPr>
              <a:t>10</a:t>
            </a:r>
            <a:r>
              <a:rPr kumimoji="1" lang="en-US" altLang="ja-JP" sz="1800" baseline="30000" dirty="0" smtClean="0">
                <a:solidFill>
                  <a:prstClr val="black"/>
                </a:solidFill>
                <a:latin typeface="Calibri"/>
                <a:ea typeface="ＭＳ Ｐゴシック"/>
              </a:rPr>
              <a:t>-5</a:t>
            </a:r>
            <a:r>
              <a:rPr kumimoji="1" lang="en-US" altLang="ja-JP" sz="1800" dirty="0" smtClean="0">
                <a:solidFill>
                  <a:prstClr val="black"/>
                </a:solidFill>
                <a:latin typeface="Calibri"/>
                <a:ea typeface="ＭＳ Ｐゴシック"/>
              </a:rPr>
              <a:t>–10</a:t>
            </a:r>
            <a:r>
              <a:rPr kumimoji="1" lang="en-US" altLang="ja-JP" sz="1800" baseline="30000" dirty="0" smtClean="0">
                <a:solidFill>
                  <a:prstClr val="black"/>
                </a:solidFill>
                <a:latin typeface="Calibri"/>
                <a:ea typeface="ＭＳ Ｐゴシック"/>
              </a:rPr>
              <a:t>-7 </a:t>
            </a:r>
            <a:r>
              <a:rPr kumimoji="1" lang="en-US" altLang="ja-JP" sz="1800" dirty="0">
                <a:solidFill>
                  <a:prstClr val="black"/>
                </a:solidFill>
                <a:latin typeface="Calibri"/>
                <a:ea typeface="ＭＳ Ｐゴシック"/>
              </a:rPr>
              <a:t>1/s</a:t>
            </a:r>
          </a:p>
          <a:p>
            <a:pPr defTabSz="457200" eaLnBrk="1" fontAlgn="auto" hangingPunct="1">
              <a:spcBef>
                <a:spcPts val="0"/>
              </a:spcBef>
              <a:spcAft>
                <a:spcPts val="0"/>
              </a:spcAft>
            </a:pPr>
            <a:endParaRPr kumimoji="1" lang="en-US" altLang="ja-JP" sz="1800" dirty="0" smtClean="0">
              <a:solidFill>
                <a:prstClr val="black"/>
              </a:solidFill>
              <a:latin typeface="Calibri"/>
              <a:ea typeface="ＭＳ Ｐゴシック"/>
            </a:endParaRPr>
          </a:p>
          <a:p>
            <a:pPr defTabSz="457200" eaLnBrk="1" fontAlgn="auto" hangingPunct="1">
              <a:spcBef>
                <a:spcPts val="0"/>
              </a:spcBef>
              <a:spcAft>
                <a:spcPts val="0"/>
              </a:spcAft>
            </a:pPr>
            <a:r>
              <a:rPr kumimoji="1" lang="en-US" altLang="ja-JP" sz="2000" b="1" dirty="0" smtClean="0">
                <a:solidFill>
                  <a:srgbClr val="000000"/>
                </a:solidFill>
                <a:latin typeface="Calibri"/>
                <a:ea typeface="ＭＳ Ｐゴシック"/>
              </a:rPr>
              <a:t>“T </a:t>
            </a:r>
            <a:r>
              <a:rPr kumimoji="1" lang="en-US" altLang="ja-JP" sz="2000" b="1" dirty="0">
                <a:solidFill>
                  <a:srgbClr val="000000"/>
                </a:solidFill>
                <a:latin typeface="Calibri"/>
                <a:ea typeface="ＭＳ Ｐゴシック"/>
              </a:rPr>
              <a:t>ramp </a:t>
            </a:r>
            <a:r>
              <a:rPr kumimoji="1" lang="en-US" altLang="ja-JP" sz="2000" b="1" dirty="0" smtClean="0">
                <a:solidFill>
                  <a:srgbClr val="000000"/>
                </a:solidFill>
                <a:latin typeface="Calibri"/>
                <a:ea typeface="ＭＳ Ｐゴシック"/>
              </a:rPr>
              <a:t>rate”/</a:t>
            </a:r>
            <a:r>
              <a:rPr kumimoji="1" lang="en-US" altLang="ja-JP" sz="2000" b="1" dirty="0">
                <a:solidFill>
                  <a:srgbClr val="000000"/>
                </a:solidFill>
                <a:latin typeface="Calibri"/>
                <a:ea typeface="ＭＳ Ｐゴシック"/>
              </a:rPr>
              <a:t>strain rate </a:t>
            </a:r>
          </a:p>
          <a:p>
            <a:pPr defTabSz="457200" eaLnBrk="1" fontAlgn="auto" hangingPunct="1">
              <a:spcBef>
                <a:spcPts val="0"/>
              </a:spcBef>
              <a:spcAft>
                <a:spcPts val="0"/>
              </a:spcAft>
            </a:pPr>
            <a:r>
              <a:rPr kumimoji="1" lang="en-US" altLang="ja-JP" sz="2000" b="1" dirty="0">
                <a:solidFill>
                  <a:srgbClr val="000000"/>
                </a:solidFill>
                <a:latin typeface="Calibri"/>
                <a:ea typeface="ＭＳ Ｐゴシック"/>
              </a:rPr>
              <a:t>in subduction zones</a:t>
            </a:r>
          </a:p>
          <a:p>
            <a:pPr defTabSz="457200" eaLnBrk="1" fontAlgn="auto" hangingPunct="1">
              <a:spcBef>
                <a:spcPts val="0"/>
              </a:spcBef>
              <a:spcAft>
                <a:spcPts val="0"/>
              </a:spcAft>
            </a:pPr>
            <a:r>
              <a:rPr kumimoji="1" lang="en-US" altLang="ja-JP" sz="2000" b="1" dirty="0">
                <a:solidFill>
                  <a:srgbClr val="000000"/>
                </a:solidFill>
                <a:latin typeface="Calibri"/>
                <a:ea typeface="ＭＳ Ｐゴシック"/>
              </a:rPr>
              <a:t>〜10</a:t>
            </a:r>
            <a:r>
              <a:rPr kumimoji="1" lang="en-US" altLang="ja-JP" sz="2000" b="1" baseline="30000" dirty="0">
                <a:solidFill>
                  <a:srgbClr val="000000"/>
                </a:solidFill>
                <a:latin typeface="Calibri"/>
                <a:ea typeface="ＭＳ Ｐゴシック"/>
              </a:rPr>
              <a:t>2 </a:t>
            </a:r>
            <a:r>
              <a:rPr kumimoji="1" lang="en-US" altLang="ja-JP" sz="2000" b="1" dirty="0">
                <a:solidFill>
                  <a:srgbClr val="000000"/>
                </a:solidFill>
                <a:latin typeface="Calibri"/>
                <a:ea typeface="ＭＳ Ｐゴシック"/>
              </a:rPr>
              <a:t>– 10</a:t>
            </a:r>
            <a:r>
              <a:rPr kumimoji="1" lang="en-US" altLang="ja-JP" sz="2000" b="1" baseline="30000" dirty="0">
                <a:solidFill>
                  <a:srgbClr val="000000"/>
                </a:solidFill>
                <a:latin typeface="Calibri"/>
                <a:ea typeface="ＭＳ Ｐゴシック"/>
              </a:rPr>
              <a:t>4</a:t>
            </a:r>
            <a:r>
              <a:rPr kumimoji="1" lang="en-US" altLang="ja-JP" sz="2000" b="1" dirty="0">
                <a:solidFill>
                  <a:srgbClr val="000000"/>
                </a:solidFill>
                <a:latin typeface="Calibri"/>
                <a:ea typeface="ＭＳ Ｐゴシック"/>
              </a:rPr>
              <a:t> </a:t>
            </a:r>
            <a:r>
              <a:rPr kumimoji="1" lang="en-US" altLang="ja-JP" sz="2000" b="1" dirty="0" smtClean="0">
                <a:solidFill>
                  <a:srgbClr val="000000"/>
                </a:solidFill>
                <a:latin typeface="Calibri"/>
                <a:ea typeface="ＭＳ Ｐゴシック"/>
              </a:rPr>
              <a:t>˚C</a:t>
            </a:r>
            <a:endParaRPr kumimoji="1" lang="en-US" altLang="ja-JP" sz="2000" dirty="0">
              <a:solidFill>
                <a:srgbClr val="000000"/>
              </a:solidFill>
              <a:latin typeface="Calibri"/>
              <a:ea typeface="ＭＳ Ｐゴシック"/>
            </a:endParaRPr>
          </a:p>
          <a:p>
            <a:pPr defTabSz="457200" eaLnBrk="1" fontAlgn="auto" hangingPunct="1">
              <a:spcBef>
                <a:spcPts val="0"/>
              </a:spcBef>
              <a:spcAft>
                <a:spcPts val="0"/>
              </a:spcAft>
            </a:pPr>
            <a:r>
              <a:rPr kumimoji="1" lang="en-US" altLang="ja-JP" sz="1800" dirty="0" smtClean="0">
                <a:solidFill>
                  <a:prstClr val="black"/>
                </a:solidFill>
                <a:latin typeface="Calibri"/>
                <a:ea typeface="ＭＳ Ｐゴシック"/>
              </a:rPr>
              <a:t>Thermal gradient: 15˚C/km</a:t>
            </a:r>
          </a:p>
          <a:p>
            <a:pPr defTabSz="457200" eaLnBrk="1" fontAlgn="auto" hangingPunct="1">
              <a:spcBef>
                <a:spcPts val="0"/>
              </a:spcBef>
              <a:spcAft>
                <a:spcPts val="0"/>
              </a:spcAft>
            </a:pPr>
            <a:r>
              <a:rPr kumimoji="1" lang="en-US" altLang="ja-JP" sz="1800" dirty="0" smtClean="0">
                <a:solidFill>
                  <a:prstClr val="black"/>
                </a:solidFill>
                <a:latin typeface="Calibri"/>
                <a:ea typeface="ＭＳ Ｐゴシック"/>
              </a:rPr>
              <a:t>Plate speed: 10 cm/</a:t>
            </a:r>
            <a:r>
              <a:rPr kumimoji="1" lang="en-US" altLang="ja-JP" sz="1800" dirty="0" err="1" smtClean="0">
                <a:solidFill>
                  <a:prstClr val="black"/>
                </a:solidFill>
                <a:latin typeface="Calibri"/>
                <a:ea typeface="ＭＳ Ｐゴシック"/>
              </a:rPr>
              <a:t>yr</a:t>
            </a:r>
            <a:endParaRPr kumimoji="1" lang="en-US" altLang="ja-JP" sz="1800" dirty="0" smtClean="0">
              <a:solidFill>
                <a:prstClr val="black"/>
              </a:solidFill>
              <a:latin typeface="Calibri"/>
              <a:ea typeface="ＭＳ Ｐゴシック"/>
            </a:endParaRPr>
          </a:p>
          <a:p>
            <a:pPr defTabSz="457200" eaLnBrk="1" fontAlgn="auto" hangingPunct="1">
              <a:spcBef>
                <a:spcPts val="0"/>
              </a:spcBef>
              <a:spcAft>
                <a:spcPts val="0"/>
              </a:spcAft>
            </a:pPr>
            <a:r>
              <a:rPr kumimoji="1" lang="en-US" altLang="ja-JP" sz="1800" dirty="0" smtClean="0">
                <a:solidFill>
                  <a:prstClr val="black"/>
                </a:solidFill>
                <a:latin typeface="Calibri"/>
                <a:ea typeface="ＭＳ Ｐゴシック"/>
              </a:rPr>
              <a:t>Subducting angle: 30˚</a:t>
            </a:r>
          </a:p>
          <a:p>
            <a:pPr defTabSz="457200" eaLnBrk="1" fontAlgn="auto" hangingPunct="1">
              <a:spcBef>
                <a:spcPts val="0"/>
              </a:spcBef>
              <a:spcAft>
                <a:spcPts val="0"/>
              </a:spcAft>
            </a:pPr>
            <a:r>
              <a:rPr kumimoji="1" lang="en-US" altLang="ja-JP" sz="1800" dirty="0" smtClean="0">
                <a:solidFill>
                  <a:prstClr val="black"/>
                </a:solidFill>
                <a:latin typeface="Calibri"/>
                <a:ea typeface="ＭＳ Ｐゴシック"/>
              </a:rPr>
              <a:t>Shear zone width: 1-100km</a:t>
            </a:r>
          </a:p>
        </p:txBody>
      </p:sp>
      <p:sp>
        <p:nvSpPr>
          <p:cNvPr id="5" name="TextBox 4"/>
          <p:cNvSpPr txBox="1"/>
          <p:nvPr/>
        </p:nvSpPr>
        <p:spPr>
          <a:xfrm>
            <a:off x="0" y="6488668"/>
            <a:ext cx="3249608" cy="369332"/>
          </a:xfrm>
          <a:prstGeom prst="rect">
            <a:avLst/>
          </a:prstGeom>
          <a:noFill/>
        </p:spPr>
        <p:txBody>
          <a:bodyPr wrap="none" rtlCol="0">
            <a:spAutoFit/>
          </a:bodyPr>
          <a:lstStyle/>
          <a:p>
            <a:r>
              <a:rPr lang="en-US" sz="1800" dirty="0" smtClean="0"/>
              <a:t>Okazaki &amp; </a:t>
            </a:r>
            <a:r>
              <a:rPr lang="en-US" sz="1800" dirty="0" err="1" smtClean="0"/>
              <a:t>Hirth</a:t>
            </a:r>
            <a:r>
              <a:rPr lang="en-US" sz="1800" dirty="0" smtClean="0"/>
              <a:t>, Nature, 2016</a:t>
            </a:r>
            <a:endParaRPr lang="en-US" sz="1800" dirty="0"/>
          </a:p>
        </p:txBody>
      </p:sp>
      <p:sp>
        <p:nvSpPr>
          <p:cNvPr id="2" name="TextBox 1"/>
          <p:cNvSpPr txBox="1"/>
          <p:nvPr/>
        </p:nvSpPr>
        <p:spPr>
          <a:xfrm>
            <a:off x="1870428" y="76200"/>
            <a:ext cx="5381601" cy="769441"/>
          </a:xfrm>
          <a:prstGeom prst="rect">
            <a:avLst/>
          </a:prstGeom>
          <a:noFill/>
        </p:spPr>
        <p:txBody>
          <a:bodyPr wrap="none" rtlCol="0">
            <a:spAutoFit/>
          </a:bodyPr>
          <a:lstStyle/>
          <a:p>
            <a:pPr algn="ctr"/>
            <a:r>
              <a:rPr lang="en-US" dirty="0" smtClean="0"/>
              <a:t>Scaling to Natural </a:t>
            </a:r>
            <a:r>
              <a:rPr lang="en-US" dirty="0" smtClean="0"/>
              <a:t>Conditions</a:t>
            </a:r>
          </a:p>
          <a:p>
            <a:pPr algn="ctr"/>
            <a:r>
              <a:rPr lang="en-US" sz="2000" dirty="0" smtClean="0"/>
              <a:t>accounting for reaction rate and </a:t>
            </a:r>
            <a:r>
              <a:rPr lang="en-US" sz="2000" dirty="0" err="1" smtClean="0"/>
              <a:t>dilatancy</a:t>
            </a:r>
            <a:r>
              <a:rPr lang="en-US" sz="2000" dirty="0" smtClean="0"/>
              <a:t> rate</a:t>
            </a:r>
            <a:endParaRPr lang="en-US" sz="2000" dirty="0"/>
          </a:p>
        </p:txBody>
      </p:sp>
    </p:spTree>
    <p:extLst>
      <p:ext uri="{BB962C8B-B14F-4D97-AF65-F5344CB8AC3E}">
        <p14:creationId xmlns:p14="http://schemas.microsoft.com/office/powerpoint/2010/main" val="107631215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5"/>
          <p:cNvSpPr txBox="1"/>
          <p:nvPr/>
        </p:nvSpPr>
        <p:spPr>
          <a:xfrm>
            <a:off x="5245100" y="2077522"/>
            <a:ext cx="3822700" cy="2708434"/>
          </a:xfrm>
          <a:prstGeom prst="rect">
            <a:avLst/>
          </a:prstGeom>
          <a:solidFill>
            <a:schemeClr val="bg1"/>
          </a:solidFill>
        </p:spPr>
        <p:txBody>
          <a:bodyPr wrap="square" rtlCol="0">
            <a:spAutoFit/>
          </a:bodyPr>
          <a:lstStyle/>
          <a:p>
            <a:pPr defTabSz="457200" eaLnBrk="1" fontAlgn="auto" hangingPunct="1">
              <a:spcBef>
                <a:spcPts val="0"/>
              </a:spcBef>
              <a:spcAft>
                <a:spcPts val="0"/>
              </a:spcAft>
            </a:pPr>
            <a:r>
              <a:rPr kumimoji="1" lang="en-US" altLang="ja-JP" sz="2000" b="1" dirty="0" smtClean="0">
                <a:solidFill>
                  <a:prstClr val="black"/>
                </a:solidFill>
                <a:latin typeface="Calibri"/>
                <a:ea typeface="ＭＳ Ｐゴシック"/>
              </a:rPr>
              <a:t>Apparatus stiffness = 8.8 </a:t>
            </a:r>
            <a:r>
              <a:rPr kumimoji="1" lang="en-US" altLang="ja-JP" sz="2000" b="1" dirty="0" err="1" smtClean="0">
                <a:solidFill>
                  <a:prstClr val="black"/>
                </a:solidFill>
                <a:latin typeface="Calibri"/>
                <a:ea typeface="ＭＳ Ｐゴシック"/>
              </a:rPr>
              <a:t>GPa</a:t>
            </a:r>
            <a:r>
              <a:rPr kumimoji="1" lang="en-US" altLang="ja-JP" sz="2000" b="1" dirty="0" smtClean="0">
                <a:solidFill>
                  <a:prstClr val="black"/>
                </a:solidFill>
                <a:latin typeface="Calibri"/>
                <a:ea typeface="ＭＳ Ｐゴシック"/>
              </a:rPr>
              <a:t>/mm</a:t>
            </a:r>
          </a:p>
          <a:p>
            <a:pPr defTabSz="457200" eaLnBrk="1" fontAlgn="auto" hangingPunct="1">
              <a:spcBef>
                <a:spcPts val="0"/>
              </a:spcBef>
              <a:spcAft>
                <a:spcPts val="0"/>
              </a:spcAft>
            </a:pPr>
            <a:endParaRPr kumimoji="1" lang="en-US" altLang="ja-JP" sz="1800" dirty="0">
              <a:solidFill>
                <a:prstClr val="black"/>
              </a:solidFill>
              <a:latin typeface="Calibri"/>
              <a:ea typeface="ＭＳ Ｐゴシック"/>
            </a:endParaRPr>
          </a:p>
          <a:p>
            <a:pPr defTabSz="457200"/>
            <a:r>
              <a:rPr kumimoji="1" lang="en-US" altLang="ja-JP" sz="2000" b="1" dirty="0" smtClean="0">
                <a:solidFill>
                  <a:prstClr val="black"/>
                </a:solidFill>
                <a:latin typeface="Calibri" panose="020F0502020204030204" pitchFamily="34" charset="0"/>
                <a:ea typeface="ＭＳ Ｐゴシック"/>
              </a:rPr>
              <a:t>Fault zones: </a:t>
            </a:r>
            <a:r>
              <a:rPr kumimoji="1" lang="en-US" altLang="ja-JP" sz="2000" b="1" i="1" dirty="0" err="1">
                <a:solidFill>
                  <a:prstClr val="black"/>
                </a:solidFill>
                <a:latin typeface="Calibri" panose="020F0502020204030204" pitchFamily="34" charset="0"/>
              </a:rPr>
              <a:t>K</a:t>
            </a:r>
            <a:r>
              <a:rPr kumimoji="1" lang="en-US" altLang="ja-JP" sz="2000" b="1" i="1" baseline="-25000" dirty="0" err="1">
                <a:solidFill>
                  <a:prstClr val="black"/>
                </a:solidFill>
                <a:latin typeface="Calibri" panose="020F0502020204030204" pitchFamily="34" charset="0"/>
              </a:rPr>
              <a:t>f</a:t>
            </a:r>
            <a:r>
              <a:rPr kumimoji="1" lang="en-US" altLang="ja-JP" sz="2000" b="1" dirty="0">
                <a:solidFill>
                  <a:prstClr val="black"/>
                </a:solidFill>
                <a:latin typeface="Calibri" panose="020F0502020204030204" pitchFamily="34" charset="0"/>
              </a:rPr>
              <a:t> 〜6</a:t>
            </a:r>
            <a:r>
              <a:rPr kumimoji="1" lang="ja-JP" altLang="en-US" sz="2000" b="1" dirty="0">
                <a:solidFill>
                  <a:prstClr val="black"/>
                </a:solidFill>
                <a:latin typeface="Calibri" panose="020F0502020204030204" pitchFamily="34" charset="0"/>
              </a:rPr>
              <a:t> </a:t>
            </a:r>
            <a:r>
              <a:rPr kumimoji="1" lang="en-US" altLang="ja-JP" sz="2000" b="1" dirty="0">
                <a:solidFill>
                  <a:prstClr val="black"/>
                </a:solidFill>
                <a:latin typeface="Calibri" panose="020F0502020204030204" pitchFamily="34" charset="0"/>
              </a:rPr>
              <a:t>MPa/mm</a:t>
            </a:r>
            <a:endParaRPr kumimoji="1" lang="en-US" altLang="ja-JP" sz="2000" dirty="0">
              <a:solidFill>
                <a:prstClr val="black"/>
              </a:solidFill>
              <a:latin typeface="Calibri" panose="020F0502020204030204" pitchFamily="34" charset="0"/>
            </a:endParaRPr>
          </a:p>
          <a:p>
            <a:pPr defTabSz="457200" eaLnBrk="1" fontAlgn="auto" hangingPunct="1">
              <a:spcBef>
                <a:spcPts val="0"/>
              </a:spcBef>
              <a:spcAft>
                <a:spcPts val="0"/>
              </a:spcAft>
            </a:pPr>
            <a:endParaRPr kumimoji="1" lang="en-GB" altLang="ja-JP" sz="1800" i="1" dirty="0" smtClean="0">
              <a:solidFill>
                <a:prstClr val="black"/>
              </a:solidFill>
              <a:latin typeface="Calibri"/>
              <a:ea typeface="ＭＳ Ｐゴシック"/>
            </a:endParaRPr>
          </a:p>
          <a:p>
            <a:pPr defTabSz="457200" eaLnBrk="1" fontAlgn="auto" hangingPunct="1">
              <a:spcBef>
                <a:spcPts val="0"/>
              </a:spcBef>
              <a:spcAft>
                <a:spcPts val="0"/>
              </a:spcAft>
            </a:pPr>
            <a:r>
              <a:rPr kumimoji="1" lang="en-GB" altLang="ja-JP" sz="1800" i="1" dirty="0" err="1" smtClean="0">
                <a:solidFill>
                  <a:prstClr val="black"/>
                </a:solidFill>
                <a:latin typeface="Calibri"/>
                <a:ea typeface="ＭＳ Ｐゴシック"/>
              </a:rPr>
              <a:t>K</a:t>
            </a:r>
            <a:r>
              <a:rPr kumimoji="1" lang="en-GB" altLang="ja-JP" sz="1800" i="1" baseline="-25000" dirty="0" err="1" smtClean="0">
                <a:solidFill>
                  <a:prstClr val="black"/>
                </a:solidFill>
                <a:latin typeface="Calibri"/>
                <a:ea typeface="ＭＳ Ｐゴシック"/>
              </a:rPr>
              <a:t>f</a:t>
            </a:r>
            <a:r>
              <a:rPr kumimoji="1" lang="en-GB" altLang="ja-JP" sz="1800" i="1" baseline="-25000" dirty="0" smtClean="0">
                <a:solidFill>
                  <a:prstClr val="black"/>
                </a:solidFill>
                <a:latin typeface="Calibri"/>
                <a:ea typeface="ＭＳ Ｐゴシック"/>
              </a:rPr>
              <a:t> </a:t>
            </a:r>
            <a:r>
              <a:rPr kumimoji="1" lang="en-GB" altLang="ja-JP" sz="1800" dirty="0">
                <a:solidFill>
                  <a:prstClr val="black"/>
                </a:solidFill>
                <a:latin typeface="Calibri"/>
                <a:ea typeface="ＭＳ Ｐゴシック"/>
              </a:rPr>
              <a:t>= </a:t>
            </a:r>
            <a:r>
              <a:rPr kumimoji="1" lang="en-GB" altLang="ja-JP" sz="1800" i="1" dirty="0">
                <a:solidFill>
                  <a:prstClr val="black"/>
                </a:solidFill>
                <a:latin typeface="Calibri"/>
                <a:ea typeface="ＭＳ Ｐゴシック"/>
              </a:rPr>
              <a:t>G</a:t>
            </a:r>
            <a:r>
              <a:rPr kumimoji="1" lang="en-GB" altLang="ja-JP" sz="1800" dirty="0">
                <a:solidFill>
                  <a:prstClr val="black"/>
                </a:solidFill>
                <a:latin typeface="Calibri"/>
                <a:ea typeface="ＭＳ Ｐゴシック"/>
              </a:rPr>
              <a:t>/2/</a:t>
            </a:r>
            <a:r>
              <a:rPr kumimoji="1" lang="en-GB" altLang="ja-JP" sz="1800" i="1" dirty="0">
                <a:solidFill>
                  <a:prstClr val="black"/>
                </a:solidFill>
                <a:latin typeface="Calibri"/>
                <a:ea typeface="ＭＳ Ｐゴシック"/>
              </a:rPr>
              <a:t>(1–ν)</a:t>
            </a:r>
            <a:r>
              <a:rPr kumimoji="1" lang="en-GB" altLang="ja-JP" sz="1800" dirty="0">
                <a:solidFill>
                  <a:prstClr val="black"/>
                </a:solidFill>
                <a:latin typeface="Calibri"/>
                <a:ea typeface="ＭＳ Ｐゴシック"/>
              </a:rPr>
              <a:t>/</a:t>
            </a:r>
            <a:r>
              <a:rPr kumimoji="1" lang="en-GB" altLang="ja-JP" sz="1800" i="1" dirty="0">
                <a:solidFill>
                  <a:prstClr val="black"/>
                </a:solidFill>
                <a:latin typeface="Calibri"/>
                <a:ea typeface="ＭＳ Ｐゴシック"/>
              </a:rPr>
              <a:t>L</a:t>
            </a:r>
            <a:r>
              <a:rPr kumimoji="1" lang="ja-JP" altLang="ja-JP" sz="1800" dirty="0">
                <a:solidFill>
                  <a:prstClr val="black"/>
                </a:solidFill>
                <a:latin typeface="Calibri"/>
                <a:ea typeface="ＭＳ Ｐゴシック"/>
              </a:rPr>
              <a:t> </a:t>
            </a:r>
            <a:r>
              <a:rPr kumimoji="1" lang="en-US" altLang="ja-JP" sz="1800" dirty="0" smtClean="0">
                <a:solidFill>
                  <a:prstClr val="black"/>
                </a:solidFill>
                <a:latin typeface="Calibri"/>
                <a:ea typeface="ＭＳ Ｐゴシック"/>
              </a:rPr>
              <a:t>         (</a:t>
            </a:r>
            <a:r>
              <a:rPr kumimoji="1" lang="en-US" altLang="ja-JP" sz="1800" dirty="0" err="1" smtClean="0">
                <a:solidFill>
                  <a:prstClr val="black"/>
                </a:solidFill>
                <a:latin typeface="Calibri"/>
                <a:ea typeface="ＭＳ Ｐゴシック"/>
              </a:rPr>
              <a:t>Scholz</a:t>
            </a:r>
            <a:r>
              <a:rPr kumimoji="1" lang="en-US" altLang="ja-JP" sz="1800" dirty="0" smtClean="0">
                <a:solidFill>
                  <a:prstClr val="black"/>
                </a:solidFill>
                <a:latin typeface="Calibri"/>
                <a:ea typeface="ＭＳ Ｐゴシック"/>
              </a:rPr>
              <a:t>, 2002)</a:t>
            </a:r>
          </a:p>
          <a:p>
            <a:pPr defTabSz="457200" eaLnBrk="1" fontAlgn="auto" hangingPunct="1">
              <a:spcBef>
                <a:spcPts val="0"/>
              </a:spcBef>
              <a:spcAft>
                <a:spcPts val="0"/>
              </a:spcAft>
            </a:pPr>
            <a:r>
              <a:rPr kumimoji="1" lang="en-GB" altLang="ja-JP" sz="1800" i="1" dirty="0" smtClean="0">
                <a:solidFill>
                  <a:prstClr val="black"/>
                </a:solidFill>
                <a:latin typeface="Calibri"/>
                <a:ea typeface="ＭＳ Ｐゴシック"/>
              </a:rPr>
              <a:t>G,</a:t>
            </a:r>
            <a:r>
              <a:rPr kumimoji="1" lang="en-GB" altLang="ja-JP" sz="1800" dirty="0" smtClean="0">
                <a:solidFill>
                  <a:prstClr val="black"/>
                </a:solidFill>
                <a:latin typeface="Calibri"/>
                <a:ea typeface="ＭＳ Ｐゴシック"/>
              </a:rPr>
              <a:t> shear modulus</a:t>
            </a:r>
            <a:r>
              <a:rPr kumimoji="1" lang="en-US" altLang="ja-JP" sz="1800" dirty="0" smtClean="0">
                <a:solidFill>
                  <a:prstClr val="black"/>
                </a:solidFill>
                <a:latin typeface="Calibri"/>
                <a:ea typeface="ＭＳ Ｐゴシック"/>
              </a:rPr>
              <a:t>:</a:t>
            </a:r>
            <a:r>
              <a:rPr kumimoji="1" lang="en-GB" altLang="ja-JP" sz="1800" dirty="0" smtClean="0">
                <a:solidFill>
                  <a:prstClr val="black"/>
                </a:solidFill>
                <a:latin typeface="Calibri"/>
                <a:ea typeface="ＭＳ Ｐゴシック"/>
              </a:rPr>
              <a:t> 30</a:t>
            </a:r>
            <a:r>
              <a:rPr kumimoji="1" lang="ja-JP" altLang="en-US" sz="1800" dirty="0" smtClean="0">
                <a:solidFill>
                  <a:prstClr val="black"/>
                </a:solidFill>
                <a:latin typeface="Calibri"/>
                <a:ea typeface="ＭＳ Ｐゴシック"/>
              </a:rPr>
              <a:t> </a:t>
            </a:r>
            <a:r>
              <a:rPr kumimoji="1" lang="en-GB" altLang="ja-JP" sz="1800" dirty="0" err="1" smtClean="0">
                <a:solidFill>
                  <a:prstClr val="black"/>
                </a:solidFill>
                <a:latin typeface="Calibri"/>
                <a:ea typeface="ＭＳ Ｐゴシック"/>
              </a:rPr>
              <a:t>GPa</a:t>
            </a:r>
            <a:r>
              <a:rPr kumimoji="1" lang="en-GB" altLang="ja-JP" sz="1800" dirty="0" smtClean="0">
                <a:solidFill>
                  <a:prstClr val="black"/>
                </a:solidFill>
                <a:latin typeface="Calibri"/>
                <a:ea typeface="ＭＳ Ｐゴシック"/>
              </a:rPr>
              <a:t>, </a:t>
            </a:r>
          </a:p>
          <a:p>
            <a:pPr defTabSz="457200" eaLnBrk="1" fontAlgn="auto" hangingPunct="1">
              <a:spcBef>
                <a:spcPts val="0"/>
              </a:spcBef>
              <a:spcAft>
                <a:spcPts val="0"/>
              </a:spcAft>
            </a:pPr>
            <a:r>
              <a:rPr kumimoji="1" lang="en-GB" altLang="ja-JP" sz="1800" i="1" dirty="0" smtClean="0">
                <a:solidFill>
                  <a:prstClr val="black"/>
                </a:solidFill>
                <a:latin typeface="Calibri"/>
                <a:ea typeface="ＭＳ Ｐゴシック"/>
              </a:rPr>
              <a:t>ν ,</a:t>
            </a:r>
            <a:r>
              <a:rPr kumimoji="1" lang="en-US" altLang="en-US" sz="1800" i="1" dirty="0" smtClean="0">
                <a:solidFill>
                  <a:prstClr val="black"/>
                </a:solidFill>
                <a:latin typeface="Calibri"/>
                <a:ea typeface="+mn-ea"/>
              </a:rPr>
              <a:t> </a:t>
            </a:r>
            <a:r>
              <a:rPr kumimoji="1" lang="en-GB" altLang="ja-JP" sz="1800" dirty="0" smtClean="0">
                <a:solidFill>
                  <a:prstClr val="black"/>
                </a:solidFill>
                <a:latin typeface="Calibri"/>
                <a:ea typeface="ＭＳ Ｐゴシック"/>
              </a:rPr>
              <a:t>Poisson’s ratio: 0.25</a:t>
            </a:r>
          </a:p>
          <a:p>
            <a:pPr defTabSz="457200" eaLnBrk="1" fontAlgn="auto" hangingPunct="1">
              <a:spcBef>
                <a:spcPts val="0"/>
              </a:spcBef>
              <a:spcAft>
                <a:spcPts val="0"/>
              </a:spcAft>
            </a:pPr>
            <a:r>
              <a:rPr kumimoji="1" lang="en-GB" altLang="ja-JP" sz="1800" i="1" dirty="0" smtClean="0">
                <a:solidFill>
                  <a:prstClr val="black"/>
                </a:solidFill>
                <a:latin typeface="Calibri"/>
                <a:ea typeface="ＭＳ Ｐゴシック"/>
              </a:rPr>
              <a:t>L,</a:t>
            </a:r>
            <a:r>
              <a:rPr kumimoji="1" lang="en-GB" altLang="ja-JP" sz="1800" dirty="0" smtClean="0">
                <a:solidFill>
                  <a:prstClr val="black"/>
                </a:solidFill>
                <a:latin typeface="Calibri"/>
                <a:ea typeface="ＭＳ Ｐゴシック"/>
              </a:rPr>
              <a:t> length </a:t>
            </a:r>
            <a:r>
              <a:rPr kumimoji="1" lang="en-GB" altLang="ja-JP" sz="1800" dirty="0">
                <a:solidFill>
                  <a:prstClr val="black"/>
                </a:solidFill>
                <a:latin typeface="Calibri"/>
                <a:ea typeface="ＭＳ Ｐゴシック"/>
              </a:rPr>
              <a:t>of the slipping </a:t>
            </a:r>
            <a:r>
              <a:rPr kumimoji="1" lang="en-GB" altLang="ja-JP" sz="1800" dirty="0" smtClean="0">
                <a:solidFill>
                  <a:prstClr val="black"/>
                </a:solidFill>
                <a:latin typeface="Calibri"/>
                <a:ea typeface="ＭＳ Ｐゴシック"/>
              </a:rPr>
              <a:t>region:</a:t>
            </a:r>
          </a:p>
          <a:p>
            <a:pPr defTabSz="457200" eaLnBrk="1" fontAlgn="auto" hangingPunct="1">
              <a:spcBef>
                <a:spcPts val="0"/>
              </a:spcBef>
              <a:spcAft>
                <a:spcPts val="0"/>
              </a:spcAft>
            </a:pPr>
            <a:r>
              <a:rPr kumimoji="1" lang="en-GB" altLang="ja-JP" sz="1800" dirty="0" smtClean="0">
                <a:solidFill>
                  <a:prstClr val="black"/>
                </a:solidFill>
                <a:latin typeface="Calibri"/>
                <a:ea typeface="ＭＳ Ｐゴシック"/>
              </a:rPr>
              <a:t>≈ 30 </a:t>
            </a:r>
            <a:r>
              <a:rPr kumimoji="1" lang="en-GB" altLang="ja-JP" sz="1800" dirty="0">
                <a:solidFill>
                  <a:prstClr val="black"/>
                </a:solidFill>
                <a:latin typeface="Calibri"/>
                <a:ea typeface="ＭＳ Ｐゴシック"/>
              </a:rPr>
              <a:t>m </a:t>
            </a:r>
            <a:r>
              <a:rPr kumimoji="1" lang="en-GB" altLang="ja-JP" sz="1800" dirty="0" smtClean="0">
                <a:solidFill>
                  <a:prstClr val="black"/>
                </a:solidFill>
                <a:latin typeface="Calibri"/>
                <a:ea typeface="ＭＳ Ｐゴシック"/>
              </a:rPr>
              <a:t>for a M1 earthquake</a:t>
            </a:r>
            <a:endParaRPr kumimoji="1" lang="en-US" altLang="ja-JP" sz="2200" b="1" u="sng" dirty="0" smtClean="0">
              <a:solidFill>
                <a:prstClr val="black"/>
              </a:solidFill>
              <a:latin typeface="Calibri"/>
              <a:ea typeface="ＭＳ Ｐゴシック"/>
            </a:endParaRPr>
          </a:p>
        </p:txBody>
      </p:sp>
      <p:pic>
        <p:nvPicPr>
          <p:cNvPr id="12" name="図 3" descr="スクリーンショット 2015-12-10 18.05.3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12" y="623545"/>
            <a:ext cx="5072088" cy="4904234"/>
          </a:xfrm>
          <a:prstGeom prst="rect">
            <a:avLst/>
          </a:prstGeom>
        </p:spPr>
      </p:pic>
      <p:sp>
        <p:nvSpPr>
          <p:cNvPr id="4" name="TextBox 3"/>
          <p:cNvSpPr txBox="1"/>
          <p:nvPr/>
        </p:nvSpPr>
        <p:spPr>
          <a:xfrm>
            <a:off x="0" y="6488668"/>
            <a:ext cx="3249608" cy="369332"/>
          </a:xfrm>
          <a:prstGeom prst="rect">
            <a:avLst/>
          </a:prstGeom>
          <a:noFill/>
        </p:spPr>
        <p:txBody>
          <a:bodyPr wrap="none" rtlCol="0">
            <a:spAutoFit/>
          </a:bodyPr>
          <a:lstStyle/>
          <a:p>
            <a:r>
              <a:rPr lang="en-US" sz="1800" dirty="0" smtClean="0"/>
              <a:t>Okazaki &amp; </a:t>
            </a:r>
            <a:r>
              <a:rPr lang="en-US" sz="1800" dirty="0" err="1" smtClean="0"/>
              <a:t>Hirth</a:t>
            </a:r>
            <a:r>
              <a:rPr lang="en-US" sz="1800" dirty="0" smtClean="0"/>
              <a:t>, Nature, 2016</a:t>
            </a:r>
            <a:endParaRPr lang="en-US" sz="1800" dirty="0"/>
          </a:p>
        </p:txBody>
      </p:sp>
      <p:sp>
        <p:nvSpPr>
          <p:cNvPr id="5" name="TextBox 4"/>
          <p:cNvSpPr txBox="1"/>
          <p:nvPr/>
        </p:nvSpPr>
        <p:spPr>
          <a:xfrm>
            <a:off x="3368358" y="105980"/>
            <a:ext cx="2377574" cy="461665"/>
          </a:xfrm>
          <a:prstGeom prst="rect">
            <a:avLst/>
          </a:prstGeom>
          <a:noFill/>
        </p:spPr>
        <p:txBody>
          <a:bodyPr wrap="none" rtlCol="0">
            <a:spAutoFit/>
          </a:bodyPr>
          <a:lstStyle/>
          <a:p>
            <a:r>
              <a:rPr lang="en-US" dirty="0" smtClean="0"/>
              <a:t>Scaling in Scale</a:t>
            </a:r>
            <a:endParaRPr lang="en-US" dirty="0"/>
          </a:p>
        </p:txBody>
      </p:sp>
    </p:spTree>
    <p:extLst>
      <p:ext uri="{BB962C8B-B14F-4D97-AF65-F5344CB8AC3E}">
        <p14:creationId xmlns:p14="http://schemas.microsoft.com/office/powerpoint/2010/main" val="73639216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idx="4294967295"/>
          </p:nvPr>
        </p:nvSpPr>
        <p:spPr/>
        <p:txBody>
          <a:bodyPr/>
          <a:lstStyle/>
          <a:p>
            <a:pPr eaLnBrk="1" hangingPunct="1"/>
            <a:endParaRPr lang="en-US" smtClean="0"/>
          </a:p>
        </p:txBody>
      </p:sp>
      <p:grpSp>
        <p:nvGrpSpPr>
          <p:cNvPr id="26627" name="Group 3"/>
          <p:cNvGrpSpPr>
            <a:grpSpLocks/>
          </p:cNvGrpSpPr>
          <p:nvPr/>
        </p:nvGrpSpPr>
        <p:grpSpPr bwMode="auto">
          <a:xfrm>
            <a:off x="381000" y="136525"/>
            <a:ext cx="8382000" cy="6569075"/>
            <a:chOff x="228600" y="2202302"/>
            <a:chExt cx="4800600" cy="3698436"/>
          </a:xfrm>
        </p:grpSpPr>
        <p:pic>
          <p:nvPicPr>
            <p:cNvPr id="26630" name="Picture 2" descr="C:\Documents and Settings\Linda Chernak\Desktop\strain stepping 400 7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02302"/>
              <a:ext cx="4800600" cy="3698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rot="5400000">
              <a:off x="1371747" y="4038657"/>
              <a:ext cx="1980603" cy="3045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2034006" y="4090437"/>
              <a:ext cx="2285379" cy="481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633" name="TextBox 7"/>
            <p:cNvSpPr txBox="1">
              <a:spLocks noChangeArrowheads="1"/>
            </p:cNvSpPr>
            <p:nvPr/>
          </p:nvSpPr>
          <p:spPr bwMode="auto">
            <a:xfrm>
              <a:off x="2485727" y="4038600"/>
              <a:ext cx="914400" cy="24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sz="2200">
                  <a:latin typeface="Calibri" pitchFamily="34" charset="0"/>
                </a:rPr>
                <a:t>10</a:t>
              </a:r>
              <a:r>
                <a:rPr lang="en-US" sz="2200" baseline="30000">
                  <a:latin typeface="Calibri" pitchFamily="34" charset="0"/>
                </a:rPr>
                <a:t>-6</a:t>
              </a:r>
              <a:r>
                <a:rPr lang="en-US" sz="2200">
                  <a:latin typeface="Calibri" pitchFamily="34" charset="0"/>
                </a:rPr>
                <a:t> s</a:t>
              </a:r>
              <a:r>
                <a:rPr lang="en-US" sz="2200" baseline="30000">
                  <a:latin typeface="Calibri" pitchFamily="34" charset="0"/>
                </a:rPr>
                <a:t>-1</a:t>
              </a:r>
            </a:p>
          </p:txBody>
        </p:sp>
        <p:sp>
          <p:nvSpPr>
            <p:cNvPr id="26634" name="TextBox 8"/>
            <p:cNvSpPr txBox="1">
              <a:spLocks noChangeArrowheads="1"/>
            </p:cNvSpPr>
            <p:nvPr/>
          </p:nvSpPr>
          <p:spPr bwMode="auto">
            <a:xfrm>
              <a:off x="3322278" y="3875404"/>
              <a:ext cx="914400" cy="24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sz="2200">
                  <a:latin typeface="Calibri" pitchFamily="34" charset="0"/>
                </a:rPr>
                <a:t>10</a:t>
              </a:r>
              <a:r>
                <a:rPr lang="en-US" sz="2200" baseline="30000">
                  <a:latin typeface="Calibri" pitchFamily="34" charset="0"/>
                </a:rPr>
                <a:t>-5</a:t>
              </a:r>
              <a:r>
                <a:rPr lang="en-US" sz="2200">
                  <a:latin typeface="Calibri" pitchFamily="34" charset="0"/>
                </a:rPr>
                <a:t> s</a:t>
              </a:r>
              <a:r>
                <a:rPr lang="en-US" sz="2200" baseline="30000">
                  <a:latin typeface="Calibri" pitchFamily="34" charset="0"/>
                </a:rPr>
                <a:t>-1</a:t>
              </a:r>
            </a:p>
          </p:txBody>
        </p:sp>
        <p:sp>
          <p:nvSpPr>
            <p:cNvPr id="26635" name="TextBox 9"/>
            <p:cNvSpPr txBox="1">
              <a:spLocks noChangeArrowheads="1"/>
            </p:cNvSpPr>
            <p:nvPr/>
          </p:nvSpPr>
          <p:spPr bwMode="auto">
            <a:xfrm>
              <a:off x="1649176" y="4191000"/>
              <a:ext cx="914400" cy="24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sz="2200">
                  <a:latin typeface="Calibri" pitchFamily="34" charset="0"/>
                </a:rPr>
                <a:t>10</a:t>
              </a:r>
              <a:r>
                <a:rPr lang="en-US" sz="2200" baseline="30000">
                  <a:latin typeface="Calibri" pitchFamily="34" charset="0"/>
                </a:rPr>
                <a:t>-5</a:t>
              </a:r>
              <a:r>
                <a:rPr lang="en-US" sz="2200">
                  <a:latin typeface="Calibri" pitchFamily="34" charset="0"/>
                </a:rPr>
                <a:t> s</a:t>
              </a:r>
              <a:r>
                <a:rPr lang="en-US" sz="2200" baseline="30000">
                  <a:latin typeface="Calibri" pitchFamily="34" charset="0"/>
                </a:rPr>
                <a:t>-1</a:t>
              </a:r>
            </a:p>
          </p:txBody>
        </p:sp>
      </p:grpSp>
      <p:sp>
        <p:nvSpPr>
          <p:cNvPr id="11" name="Title 1"/>
          <p:cNvSpPr txBox="1">
            <a:spLocks/>
          </p:cNvSpPr>
          <p:nvPr/>
        </p:nvSpPr>
        <p:spPr>
          <a:xfrm>
            <a:off x="685800" y="-76200"/>
            <a:ext cx="8229600" cy="1143000"/>
          </a:xfrm>
          <a:prstGeom prst="rect">
            <a:avLst/>
          </a:prstGeom>
        </p:spPr>
        <p:txBody>
          <a:bodyPr anchor="ctr">
            <a:normAutofit/>
          </a:bodyPr>
          <a:lstStyle/>
          <a:p>
            <a:pPr algn="ctr" eaLnBrk="1" fontAlgn="auto" hangingPunct="1">
              <a:spcAft>
                <a:spcPts val="0"/>
              </a:spcAft>
              <a:defRPr/>
            </a:pPr>
            <a:r>
              <a:rPr lang="en-US" dirty="0" smtClean="0">
                <a:latin typeface="+mj-lt"/>
                <a:ea typeface="+mj-ea"/>
                <a:cs typeface="+mj-cs"/>
              </a:rPr>
              <a:t>Velocity strengthening prior to and during dehydration</a:t>
            </a:r>
            <a:endParaRPr lang="en-US" dirty="0">
              <a:latin typeface="+mj-lt"/>
              <a:ea typeface="+mj-ea"/>
              <a:cs typeface="+mj-cs"/>
            </a:endParaRPr>
          </a:p>
        </p:txBody>
      </p:sp>
      <p:sp>
        <p:nvSpPr>
          <p:cNvPr id="26629" name="Text Box 13"/>
          <p:cNvSpPr txBox="1">
            <a:spLocks noChangeArrowheads="1"/>
          </p:cNvSpPr>
          <p:nvPr/>
        </p:nvSpPr>
        <p:spPr bwMode="auto">
          <a:xfrm>
            <a:off x="76200" y="6445250"/>
            <a:ext cx="30619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r>
              <a:rPr lang="en-US" sz="1600" dirty="0" err="1"/>
              <a:t>Chernak</a:t>
            </a:r>
            <a:r>
              <a:rPr lang="en-US" sz="1600" dirty="0"/>
              <a:t> &amp; </a:t>
            </a:r>
            <a:r>
              <a:rPr lang="en-US" sz="1600" dirty="0" err="1"/>
              <a:t>Hirth</a:t>
            </a:r>
            <a:r>
              <a:rPr lang="en-US" sz="1600" dirty="0"/>
              <a:t>, Geology, </a:t>
            </a:r>
            <a:r>
              <a:rPr lang="en-US" sz="1600" dirty="0" smtClean="0"/>
              <a:t>2011</a:t>
            </a:r>
            <a:endParaRPr lang="en-US" sz="1600" dirty="0"/>
          </a:p>
        </p:txBody>
      </p:sp>
      <p:sp>
        <p:nvSpPr>
          <p:cNvPr id="2" name="TextBox 1"/>
          <p:cNvSpPr txBox="1"/>
          <p:nvPr/>
        </p:nvSpPr>
        <p:spPr>
          <a:xfrm>
            <a:off x="1524000" y="1023885"/>
            <a:ext cx="1486304" cy="461665"/>
          </a:xfrm>
          <a:prstGeom prst="rect">
            <a:avLst/>
          </a:prstGeom>
          <a:noFill/>
        </p:spPr>
        <p:txBody>
          <a:bodyPr wrap="none" rtlCol="0">
            <a:spAutoFit/>
          </a:bodyPr>
          <a:lstStyle/>
          <a:p>
            <a:r>
              <a:rPr lang="en-US" dirty="0" smtClean="0"/>
              <a:t>Antigorite</a:t>
            </a:r>
            <a:endParaRPr lang="en-US" dirty="0"/>
          </a:p>
        </p:txBody>
      </p:sp>
      <p:sp>
        <p:nvSpPr>
          <p:cNvPr id="3" name="TextBox 2"/>
          <p:cNvSpPr txBox="1"/>
          <p:nvPr/>
        </p:nvSpPr>
        <p:spPr>
          <a:xfrm>
            <a:off x="5322125" y="5474215"/>
            <a:ext cx="3078087" cy="400110"/>
          </a:xfrm>
          <a:prstGeom prst="rect">
            <a:avLst/>
          </a:prstGeom>
          <a:noFill/>
        </p:spPr>
        <p:txBody>
          <a:bodyPr wrap="none" rtlCol="0">
            <a:spAutoFit/>
          </a:bodyPr>
          <a:lstStyle/>
          <a:p>
            <a:r>
              <a:rPr lang="en-US" sz="2000" dirty="0" smtClean="0">
                <a:solidFill>
                  <a:srgbClr val="FF0000"/>
                </a:solidFill>
              </a:rPr>
              <a:t>much weaker than olivine</a:t>
            </a:r>
            <a:endParaRPr lang="en-US" sz="2000" dirty="0">
              <a:solidFill>
                <a:srgbClr val="FF0000"/>
              </a:solidFill>
            </a:endParaRPr>
          </a:p>
        </p:txBody>
      </p:sp>
    </p:spTree>
    <p:extLst>
      <p:ext uri="{BB962C8B-B14F-4D97-AF65-F5344CB8AC3E}">
        <p14:creationId xmlns:p14="http://schemas.microsoft.com/office/powerpoint/2010/main" val="396326522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14800" y="3124200"/>
            <a:ext cx="4864976" cy="3537716"/>
            <a:chOff x="304800" y="317424"/>
            <a:chExt cx="5914438" cy="4158339"/>
          </a:xfrm>
        </p:grpSpPr>
        <p:pic>
          <p:nvPicPr>
            <p:cNvPr id="6" name="Picture 5" descr="cook and crank 2.png"/>
            <p:cNvPicPr>
              <a:picLocks noChangeAspect="1"/>
            </p:cNvPicPr>
            <p:nvPr/>
          </p:nvPicPr>
          <p:blipFill rotWithShape="1">
            <a:blip r:embed="rId2">
              <a:extLst>
                <a:ext uri="{28A0092B-C50C-407E-A947-70E740481C1C}">
                  <a14:useLocalDpi xmlns:a14="http://schemas.microsoft.com/office/drawing/2010/main" val="0"/>
                </a:ext>
              </a:extLst>
            </a:blip>
            <a:srcRect t="8147" r="39221" b="37932"/>
            <a:stretch/>
          </p:blipFill>
          <p:spPr>
            <a:xfrm>
              <a:off x="304800" y="317424"/>
              <a:ext cx="5914438" cy="4136224"/>
            </a:xfrm>
            <a:prstGeom prst="rect">
              <a:avLst/>
            </a:prstGeom>
          </p:spPr>
        </p:pic>
        <p:pic>
          <p:nvPicPr>
            <p:cNvPr id="7" name="Picture 6" descr="cook and crank 2.png"/>
            <p:cNvPicPr>
              <a:picLocks noChangeAspect="1"/>
            </p:cNvPicPr>
            <p:nvPr/>
          </p:nvPicPr>
          <p:blipFill rotWithShape="1">
            <a:blip r:embed="rId2">
              <a:extLst>
                <a:ext uri="{28A0092B-C50C-407E-A947-70E740481C1C}">
                  <a14:useLocalDpi xmlns:a14="http://schemas.microsoft.com/office/drawing/2010/main" val="0"/>
                </a:ext>
              </a:extLst>
            </a:blip>
            <a:srcRect l="54157" t="86963" b="5126"/>
            <a:stretch/>
          </p:blipFill>
          <p:spPr>
            <a:xfrm>
              <a:off x="2128086" y="3866162"/>
              <a:ext cx="4091152" cy="609601"/>
            </a:xfrm>
            <a:prstGeom prst="rect">
              <a:avLst/>
            </a:prstGeom>
          </p:spPr>
        </p:pic>
      </p:grpSp>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193" r="3989"/>
          <a:stretch/>
        </p:blipFill>
        <p:spPr bwMode="auto">
          <a:xfrm>
            <a:off x="147140" y="228600"/>
            <a:ext cx="5184228"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14400" y="24590"/>
            <a:ext cx="2775119" cy="369332"/>
          </a:xfrm>
          <a:prstGeom prst="rect">
            <a:avLst/>
          </a:prstGeom>
          <a:noFill/>
        </p:spPr>
        <p:txBody>
          <a:bodyPr wrap="none" rtlCol="0">
            <a:spAutoFit/>
          </a:bodyPr>
          <a:lstStyle/>
          <a:p>
            <a:r>
              <a:rPr lang="en-US" sz="1800" dirty="0" smtClean="0"/>
              <a:t>Newton &amp; Manning, 2002</a:t>
            </a:r>
            <a:endParaRPr lang="en-US" sz="1800" dirty="0"/>
          </a:p>
        </p:txBody>
      </p:sp>
      <p:sp>
        <p:nvSpPr>
          <p:cNvPr id="3" name="TextBox 2"/>
          <p:cNvSpPr txBox="1"/>
          <p:nvPr/>
        </p:nvSpPr>
        <p:spPr>
          <a:xfrm>
            <a:off x="5346954" y="1177498"/>
            <a:ext cx="3900427" cy="830997"/>
          </a:xfrm>
          <a:prstGeom prst="rect">
            <a:avLst/>
          </a:prstGeom>
          <a:noFill/>
        </p:spPr>
        <p:txBody>
          <a:bodyPr wrap="none" rtlCol="0">
            <a:spAutoFit/>
          </a:bodyPr>
          <a:lstStyle/>
          <a:p>
            <a:r>
              <a:rPr lang="en-US" dirty="0" smtClean="0"/>
              <a:t>Relatively high solubility </a:t>
            </a:r>
          </a:p>
          <a:p>
            <a:r>
              <a:rPr lang="en-US" dirty="0" smtClean="0"/>
              <a:t>promotes pressure solution</a:t>
            </a:r>
            <a:endParaRPr lang="en-US" dirty="0"/>
          </a:p>
        </p:txBody>
      </p:sp>
      <p:sp>
        <p:nvSpPr>
          <p:cNvPr id="10" name="TextBox 9"/>
          <p:cNvSpPr txBox="1"/>
          <p:nvPr/>
        </p:nvSpPr>
        <p:spPr>
          <a:xfrm>
            <a:off x="1507138" y="6400800"/>
            <a:ext cx="2531462" cy="369332"/>
          </a:xfrm>
          <a:prstGeom prst="rect">
            <a:avLst/>
          </a:prstGeom>
          <a:noFill/>
        </p:spPr>
        <p:txBody>
          <a:bodyPr wrap="none" rtlCol="0">
            <a:spAutoFit/>
          </a:bodyPr>
          <a:lstStyle/>
          <a:p>
            <a:r>
              <a:rPr lang="en-US" sz="1800" dirty="0" smtClean="0"/>
              <a:t>Proctor &amp; </a:t>
            </a:r>
            <a:r>
              <a:rPr lang="en-US" sz="1800" dirty="0" err="1" smtClean="0"/>
              <a:t>Hirth</a:t>
            </a:r>
            <a:r>
              <a:rPr lang="en-US" sz="1800" dirty="0" smtClean="0"/>
              <a:t>, in prep</a:t>
            </a:r>
            <a:endParaRPr lang="en-US" sz="1800" dirty="0"/>
          </a:p>
        </p:txBody>
      </p:sp>
    </p:spTree>
    <p:extLst>
      <p:ext uri="{BB962C8B-B14F-4D97-AF65-F5344CB8AC3E}">
        <p14:creationId xmlns:p14="http://schemas.microsoft.com/office/powerpoint/2010/main" val="127498095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6-04-05 10.42.17.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52400"/>
            <a:ext cx="5695157" cy="3124200"/>
          </a:xfrm>
          <a:prstGeom prst="rect">
            <a:avLst/>
          </a:prstGeom>
        </p:spPr>
      </p:pic>
      <p:pic>
        <p:nvPicPr>
          <p:cNvPr id="71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3963" b="3729"/>
          <a:stretch/>
        </p:blipFill>
        <p:spPr bwMode="auto">
          <a:xfrm>
            <a:off x="325439" y="3352800"/>
            <a:ext cx="5715000" cy="3468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56205" y="3505200"/>
            <a:ext cx="2662908" cy="954107"/>
          </a:xfrm>
          <a:prstGeom prst="rect">
            <a:avLst/>
          </a:prstGeom>
          <a:noFill/>
        </p:spPr>
        <p:txBody>
          <a:bodyPr wrap="none" rtlCol="0">
            <a:spAutoFit/>
          </a:bodyPr>
          <a:lstStyle/>
          <a:p>
            <a:r>
              <a:rPr lang="en-US" sz="2800" dirty="0" smtClean="0"/>
              <a:t>P</a:t>
            </a:r>
            <a:r>
              <a:rPr lang="en-US" sz="2800" baseline="-25000" dirty="0" smtClean="0"/>
              <a:t>c</a:t>
            </a:r>
            <a:r>
              <a:rPr lang="en-US" sz="2800" dirty="0" smtClean="0"/>
              <a:t> = 200 MPa</a:t>
            </a:r>
          </a:p>
          <a:p>
            <a:r>
              <a:rPr lang="en-US" sz="2800" dirty="0" smtClean="0"/>
              <a:t>P</a:t>
            </a:r>
            <a:r>
              <a:rPr lang="en-US" sz="2800" baseline="-25000" dirty="0" smtClean="0"/>
              <a:t>H2O</a:t>
            </a:r>
            <a:r>
              <a:rPr lang="en-US" sz="2800" dirty="0" smtClean="0"/>
              <a:t> = 20 MPa</a:t>
            </a:r>
            <a:endParaRPr lang="en-US" sz="2800" dirty="0"/>
          </a:p>
        </p:txBody>
      </p:sp>
      <p:sp>
        <p:nvSpPr>
          <p:cNvPr id="6" name="TextBox 5"/>
          <p:cNvSpPr txBox="1"/>
          <p:nvPr/>
        </p:nvSpPr>
        <p:spPr>
          <a:xfrm>
            <a:off x="6040439" y="5823466"/>
            <a:ext cx="2980303" cy="369332"/>
          </a:xfrm>
          <a:prstGeom prst="rect">
            <a:avLst/>
          </a:prstGeom>
          <a:noFill/>
        </p:spPr>
        <p:txBody>
          <a:bodyPr wrap="none" rtlCol="0">
            <a:spAutoFit/>
          </a:bodyPr>
          <a:lstStyle/>
          <a:p>
            <a:r>
              <a:rPr lang="en-US" sz="1800" dirty="0" smtClean="0"/>
              <a:t>Okazaki &amp; Katayama, 2015</a:t>
            </a:r>
            <a:endParaRPr lang="en-US" sz="1800" dirty="0"/>
          </a:p>
        </p:txBody>
      </p:sp>
    </p:spTree>
    <p:extLst>
      <p:ext uri="{BB962C8B-B14F-4D97-AF65-F5344CB8AC3E}">
        <p14:creationId xmlns:p14="http://schemas.microsoft.com/office/powerpoint/2010/main" val="330543857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8731" y="2724150"/>
            <a:ext cx="6481469" cy="413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図 3" descr="スクリーンショット 2015-12-10 18.05.3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12" y="-41379"/>
            <a:ext cx="4534854" cy="4384779"/>
          </a:xfrm>
          <a:prstGeom prst="rect">
            <a:avLst/>
          </a:prstGeom>
        </p:spPr>
      </p:pic>
      <p:sp>
        <p:nvSpPr>
          <p:cNvPr id="7" name="TextBox 6"/>
          <p:cNvSpPr txBox="1"/>
          <p:nvPr/>
        </p:nvSpPr>
        <p:spPr>
          <a:xfrm>
            <a:off x="5019153" y="2504596"/>
            <a:ext cx="4124847" cy="338554"/>
          </a:xfrm>
          <a:prstGeom prst="rect">
            <a:avLst/>
          </a:prstGeom>
          <a:noFill/>
        </p:spPr>
        <p:txBody>
          <a:bodyPr wrap="none" rtlCol="0">
            <a:spAutoFit/>
          </a:bodyPr>
          <a:lstStyle/>
          <a:p>
            <a:r>
              <a:rPr lang="en-US" sz="1600" dirty="0" err="1" smtClean="0"/>
              <a:t>Abers</a:t>
            </a:r>
            <a:r>
              <a:rPr lang="en-US" sz="1600" dirty="0" smtClean="0"/>
              <a:t> et al., 2013 (after Hirose et al., 2008)</a:t>
            </a:r>
            <a:endParaRPr lang="en-US" sz="1600" dirty="0"/>
          </a:p>
        </p:txBody>
      </p:sp>
      <p:sp>
        <p:nvSpPr>
          <p:cNvPr id="8" name="TextBox 7"/>
          <p:cNvSpPr txBox="1"/>
          <p:nvPr/>
        </p:nvSpPr>
        <p:spPr>
          <a:xfrm>
            <a:off x="5890974" y="2190690"/>
            <a:ext cx="2108269" cy="400110"/>
          </a:xfrm>
          <a:prstGeom prst="rect">
            <a:avLst/>
          </a:prstGeom>
          <a:noFill/>
        </p:spPr>
        <p:txBody>
          <a:bodyPr wrap="none" rtlCol="0">
            <a:spAutoFit/>
          </a:bodyPr>
          <a:lstStyle/>
          <a:p>
            <a:r>
              <a:rPr lang="en-US" sz="2000" dirty="0" smtClean="0"/>
              <a:t>Southeast Japan</a:t>
            </a:r>
            <a:endParaRPr lang="en-US" sz="2000" dirty="0"/>
          </a:p>
        </p:txBody>
      </p:sp>
      <p:sp>
        <p:nvSpPr>
          <p:cNvPr id="2" name="TextBox 1"/>
          <p:cNvSpPr txBox="1"/>
          <p:nvPr/>
        </p:nvSpPr>
        <p:spPr>
          <a:xfrm>
            <a:off x="4792385" y="161835"/>
            <a:ext cx="4427815" cy="1200329"/>
          </a:xfrm>
          <a:prstGeom prst="rect">
            <a:avLst/>
          </a:prstGeom>
          <a:noFill/>
        </p:spPr>
        <p:txBody>
          <a:bodyPr wrap="none" rtlCol="0">
            <a:spAutoFit/>
          </a:bodyPr>
          <a:lstStyle/>
          <a:p>
            <a:pPr algn="ctr"/>
            <a:r>
              <a:rPr lang="en-US" dirty="0" smtClean="0"/>
              <a:t>Experiments conducted at P&amp;T</a:t>
            </a:r>
          </a:p>
          <a:p>
            <a:pPr algn="ctr"/>
            <a:r>
              <a:rPr lang="en-US" dirty="0" smtClean="0"/>
              <a:t>where </a:t>
            </a:r>
            <a:r>
              <a:rPr lang="en-US" dirty="0" smtClean="0"/>
              <a:t>LFEs occur</a:t>
            </a:r>
            <a:endParaRPr lang="en-US" dirty="0" smtClean="0"/>
          </a:p>
          <a:p>
            <a:pPr algn="ctr"/>
            <a:r>
              <a:rPr lang="en-US" dirty="0" smtClean="0"/>
              <a:t> at wedge nose</a:t>
            </a:r>
            <a:endParaRPr lang="en-US" dirty="0"/>
          </a:p>
        </p:txBody>
      </p:sp>
    </p:spTree>
    <p:extLst>
      <p:ext uri="{BB962C8B-B14F-4D97-AF65-F5344CB8AC3E}">
        <p14:creationId xmlns:p14="http://schemas.microsoft.com/office/powerpoint/2010/main" val="287386851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7244</TotalTime>
  <Words>782</Words>
  <Application>Microsoft Office PowerPoint</Application>
  <PresentationFormat>On-screen Show (4:3)</PresentationFormat>
  <Paragraphs>149</Paragraphs>
  <Slides>24</Slides>
  <Notes>6</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Blank Presentation</vt:lpstr>
      <vt:lpstr>PowerPoint Presentation</vt:lpstr>
      <vt:lpstr> Intra-slab seismicity: Dehydration embrittlement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Arjun Kohli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Arjun Kohli</dc:creator>
  <cp:lastModifiedBy>Greg Hirth</cp:lastModifiedBy>
  <cp:revision>282</cp:revision>
  <cp:lastPrinted>2013-11-25T19:41:02Z</cp:lastPrinted>
  <dcterms:created xsi:type="dcterms:W3CDTF">2010-01-21T02:36:29Z</dcterms:created>
  <dcterms:modified xsi:type="dcterms:W3CDTF">2016-09-30T11:54:48Z</dcterms:modified>
</cp:coreProperties>
</file>