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Default Extension="gif" ContentType="image/gif"/>
  <Default Extension="tiff" ContentType="image/tiff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6"/>
  </p:notesMasterIdLst>
  <p:sldIdLst>
    <p:sldId id="259" r:id="rId2"/>
    <p:sldId id="307" r:id="rId3"/>
    <p:sldId id="290" r:id="rId4"/>
    <p:sldId id="289" r:id="rId5"/>
    <p:sldId id="304" r:id="rId6"/>
    <p:sldId id="266" r:id="rId7"/>
    <p:sldId id="312" r:id="rId8"/>
    <p:sldId id="262" r:id="rId9"/>
    <p:sldId id="311" r:id="rId10"/>
    <p:sldId id="299" r:id="rId11"/>
    <p:sldId id="313" r:id="rId12"/>
    <p:sldId id="288" r:id="rId13"/>
    <p:sldId id="297" r:id="rId14"/>
    <p:sldId id="257" r:id="rId15"/>
    <p:sldId id="296" r:id="rId16"/>
    <p:sldId id="282" r:id="rId17"/>
    <p:sldId id="314" r:id="rId18"/>
    <p:sldId id="295" r:id="rId19"/>
    <p:sldId id="286" r:id="rId20"/>
    <p:sldId id="285" r:id="rId21"/>
    <p:sldId id="292" r:id="rId22"/>
    <p:sldId id="308" r:id="rId23"/>
    <p:sldId id="301" r:id="rId24"/>
    <p:sldId id="284" r:id="rId25"/>
    <p:sldId id="283" r:id="rId26"/>
    <p:sldId id="300" r:id="rId27"/>
    <p:sldId id="303" r:id="rId28"/>
    <p:sldId id="309" r:id="rId29"/>
    <p:sldId id="310" r:id="rId30"/>
    <p:sldId id="272" r:id="rId31"/>
    <p:sldId id="273" r:id="rId32"/>
    <p:sldId id="279" r:id="rId33"/>
    <p:sldId id="280" r:id="rId34"/>
    <p:sldId id="281" r:id="rId3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2775"/>
    <p:restoredTop sz="94675"/>
  </p:normalViewPr>
  <p:slideViewPr>
    <p:cSldViewPr snapToGrid="0" snapToObjects="1">
      <p:cViewPr>
        <p:scale>
          <a:sx n="110" d="100"/>
          <a:sy n="110" d="100"/>
        </p:scale>
        <p:origin x="-2106" y="-23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24" d="100"/>
        <a:sy n="124" d="100"/>
      </p:scale>
      <p:origin x="0" y="312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9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0236D48-1238-D144-9995-68DFA9650D3E}" type="datetimeFigureOut">
              <a:rPr lang="en-US" smtClean="0"/>
              <a:pPr/>
              <a:t>9/29/2016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4475222-02BE-E14E-958A-83FA4E5B679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4129805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1" i="0" baseline="0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1" i="0" baseline="0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1" i="0" baseline="0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1" i="0" baseline="0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1" i="0" baseline="0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1" i="0" baseline="0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1" i="0" baseline="0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1" i="0" baseline="0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1" i="0" baseline="0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1" i="0" baseline="0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1" i="0" baseline="0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i="0" baseline="0" dirty="0" smtClean="0"/>
              <a:t>Double subduction systems </a:t>
            </a:r>
            <a:r>
              <a:rPr lang="en-US" b="1" i="0" baseline="0" dirty="0" err="1" smtClean="0"/>
              <a:t>represetn</a:t>
            </a:r>
            <a:endParaRPr lang="en-US" b="1" i="0" baseline="0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i="0" baseline="0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baseline="0" dirty="0" smtClean="0"/>
              <a:t>As mentioned earlier, a couple of locations where we think double subduction is important in producing enigmatic plate kinematic, past or present, are India-Eurasia and the Arcs just to the south of Japan. 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i="0" baseline="0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baseline="0" dirty="0" smtClean="0"/>
              <a:t>We have shown that double subduction, with equivalent slab polarities, may be able to cause the anomalously high rates of pre-collision plate convergence between </a:t>
            </a:r>
            <a:r>
              <a:rPr lang="en-US" i="0" baseline="0" dirty="0" err="1" smtClean="0"/>
              <a:t>india</a:t>
            </a:r>
            <a:r>
              <a:rPr lang="en-US" i="0" baseline="0" dirty="0" smtClean="0"/>
              <a:t> and </a:t>
            </a:r>
            <a:r>
              <a:rPr lang="en-US" i="0" baseline="0" dirty="0" err="1" smtClean="0"/>
              <a:t>eurasia</a:t>
            </a:r>
            <a:r>
              <a:rPr lang="en-US" i="0" baseline="0" dirty="0" smtClean="0"/>
              <a:t> of ~15 cm/yr.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i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90FFA8-31BB-F14D-A07F-9564375EE496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5757305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1" i="0" baseline="0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1" i="0" baseline="0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1" i="0" baseline="0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1" i="0" baseline="0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1" i="0" baseline="0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1" i="0" baseline="0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1" i="0" baseline="0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1" i="0" baseline="0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1" i="0" baseline="0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1" i="0" baseline="0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1" i="0" baseline="0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i="0" baseline="0" dirty="0" smtClean="0"/>
              <a:t>Double subduction systems </a:t>
            </a:r>
            <a:r>
              <a:rPr lang="en-US" b="1" i="0" baseline="0" dirty="0" err="1" smtClean="0"/>
              <a:t>represetn</a:t>
            </a:r>
            <a:endParaRPr lang="en-US" b="1" i="0" baseline="0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i="0" baseline="0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baseline="0" dirty="0" smtClean="0"/>
              <a:t>As mentioned earlier, a couple of locations where we think double subduction is important in producing enigmatic plate kinematic, past or present, are India-Eurasia and the Arcs just to the south of Japan. 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i="0" baseline="0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baseline="0" dirty="0" smtClean="0"/>
              <a:t>We have shown that double subduction, with equivalent slab polarities, may be able to cause the anomalously high rates of pre-collision plate convergence between </a:t>
            </a:r>
            <a:r>
              <a:rPr lang="en-US" i="0" baseline="0" dirty="0" err="1" smtClean="0"/>
              <a:t>india</a:t>
            </a:r>
            <a:r>
              <a:rPr lang="en-US" i="0" baseline="0" dirty="0" smtClean="0"/>
              <a:t> and </a:t>
            </a:r>
            <a:r>
              <a:rPr lang="en-US" i="0" baseline="0" dirty="0" err="1" smtClean="0"/>
              <a:t>eurasia</a:t>
            </a:r>
            <a:r>
              <a:rPr lang="en-US" i="0" baseline="0" dirty="0" smtClean="0"/>
              <a:t> of ~15 cm/yr.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i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90FFA8-31BB-F14D-A07F-9564375EE496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5284229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i="0" baseline="0" dirty="0" smtClean="0"/>
              <a:t>h ~ </a:t>
            </a:r>
            <a:r>
              <a:rPr lang="en-US" b="1" i="0" baseline="0" dirty="0" err="1" smtClean="0"/>
              <a:t>sqrt</a:t>
            </a:r>
            <a:r>
              <a:rPr lang="en-US" b="1" i="0" baseline="0" dirty="0" smtClean="0"/>
              <a:t>(</a:t>
            </a:r>
            <a:r>
              <a:rPr lang="en-US" b="1" i="0" baseline="0" dirty="0" err="1" smtClean="0"/>
              <a:t>kt</a:t>
            </a:r>
            <a:r>
              <a:rPr lang="en-US" b="1" i="0" baseline="0" dirty="0" smtClean="0"/>
              <a:t>)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1" i="0" baseline="0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1" i="0" baseline="0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1" i="0" baseline="0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1" i="0" baseline="0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1" i="0" baseline="0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1" i="0" baseline="0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1" i="0" baseline="0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1" i="0" baseline="0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1" i="0" baseline="0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1" i="0" baseline="0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i="0" baseline="0" dirty="0" smtClean="0"/>
              <a:t>Double subduction systems </a:t>
            </a:r>
            <a:r>
              <a:rPr lang="en-US" b="1" i="0" baseline="0" dirty="0" err="1" smtClean="0"/>
              <a:t>represetn</a:t>
            </a:r>
            <a:endParaRPr lang="en-US" b="1" i="0" baseline="0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i="0" baseline="0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baseline="0" dirty="0" smtClean="0"/>
              <a:t>As mentioned earlier, a couple of locations where we think double subduction is important in producing enigmatic plate kinematic, past or present, are India-Eurasia and the Arcs just to the south of Japan. 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i="0" baseline="0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baseline="0" dirty="0" smtClean="0"/>
              <a:t>We have shown that double subduction, with equivalent slab polarities, may be able to cause the anomalously high rates of pre-collision plate convergence between </a:t>
            </a:r>
            <a:r>
              <a:rPr lang="en-US" i="0" baseline="0" dirty="0" err="1" smtClean="0"/>
              <a:t>india</a:t>
            </a:r>
            <a:r>
              <a:rPr lang="en-US" i="0" baseline="0" dirty="0" smtClean="0"/>
              <a:t> and </a:t>
            </a:r>
            <a:r>
              <a:rPr lang="en-US" i="0" baseline="0" dirty="0" err="1" smtClean="0"/>
              <a:t>eurasia</a:t>
            </a:r>
            <a:r>
              <a:rPr lang="en-US" i="0" baseline="0" dirty="0" smtClean="0"/>
              <a:t> of ~15 cm/yr.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i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90FFA8-31BB-F14D-A07F-9564375EE496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8578389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i="0" baseline="0" dirty="0" smtClean="0"/>
              <a:t>h ~ </a:t>
            </a:r>
            <a:r>
              <a:rPr lang="en-US" b="1" i="0" baseline="0" dirty="0" err="1" smtClean="0"/>
              <a:t>sqrt</a:t>
            </a:r>
            <a:r>
              <a:rPr lang="en-US" b="1" i="0" baseline="0" dirty="0" smtClean="0"/>
              <a:t>(</a:t>
            </a:r>
            <a:r>
              <a:rPr lang="en-US" b="1" i="0" baseline="0" dirty="0" err="1" smtClean="0"/>
              <a:t>kt</a:t>
            </a:r>
            <a:r>
              <a:rPr lang="en-US" b="1" i="0" baseline="0" dirty="0" smtClean="0"/>
              <a:t>)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1" i="0" baseline="0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1" i="0" baseline="0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1" i="0" baseline="0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1" i="0" baseline="0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1" i="0" baseline="0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1" i="0" baseline="0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1" i="0" baseline="0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1" i="0" baseline="0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1" i="0" baseline="0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1" i="0" baseline="0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i="0" baseline="0" dirty="0" smtClean="0"/>
              <a:t>Double subduction systems </a:t>
            </a:r>
            <a:r>
              <a:rPr lang="en-US" b="1" i="0" baseline="0" dirty="0" err="1" smtClean="0"/>
              <a:t>represetn</a:t>
            </a:r>
            <a:endParaRPr lang="en-US" b="1" i="0" baseline="0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i="0" baseline="0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baseline="0" dirty="0" smtClean="0"/>
              <a:t>As mentioned earlier, a couple of locations where we think double subduction is important in producing enigmatic plate kinematic, past or present, are India-Eurasia and the Arcs just to the south of Japan. 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i="0" baseline="0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baseline="0" dirty="0" smtClean="0"/>
              <a:t>We have shown that double subduction, with equivalent slab polarities, may be able to cause the anomalously high rates of pre-collision plate convergence between </a:t>
            </a:r>
            <a:r>
              <a:rPr lang="en-US" i="0" baseline="0" dirty="0" err="1" smtClean="0"/>
              <a:t>india</a:t>
            </a:r>
            <a:r>
              <a:rPr lang="en-US" i="0" baseline="0" dirty="0" smtClean="0"/>
              <a:t> and </a:t>
            </a:r>
            <a:r>
              <a:rPr lang="en-US" i="0" baseline="0" dirty="0" err="1" smtClean="0"/>
              <a:t>eurasia</a:t>
            </a:r>
            <a:r>
              <a:rPr lang="en-US" i="0" baseline="0" dirty="0" smtClean="0"/>
              <a:t> of ~15 cm/yr.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i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90FFA8-31BB-F14D-A07F-9564375EE496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85783895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i="0" baseline="0" dirty="0" smtClean="0"/>
              <a:t>Viscous: 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i="0" baseline="0" dirty="0" err="1" smtClean="0"/>
              <a:t>Rmin</a:t>
            </a:r>
            <a:r>
              <a:rPr lang="en-US" b="0" i="0" baseline="0" dirty="0" smtClean="0"/>
              <a:t> = </a:t>
            </a:r>
            <a:r>
              <a:rPr lang="en-US" b="0" i="0" baseline="0" dirty="0" err="1" smtClean="0"/>
              <a:t>hsp</a:t>
            </a:r>
            <a:r>
              <a:rPr lang="en-US" b="0" i="0" baseline="0" dirty="0" smtClean="0"/>
              <a:t> ^ 0.81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i="0" baseline="0" dirty="0" err="1" smtClean="0"/>
              <a:t>Vsp</a:t>
            </a:r>
            <a:r>
              <a:rPr lang="en-US" b="0" i="0" baseline="0" dirty="0" smtClean="0"/>
              <a:t>   = </a:t>
            </a:r>
            <a:r>
              <a:rPr lang="en-US" b="0" i="0" baseline="0" dirty="0" err="1" smtClean="0"/>
              <a:t>hsp</a:t>
            </a:r>
            <a:r>
              <a:rPr lang="en-US" b="0" i="0" baseline="0" dirty="0" smtClean="0"/>
              <a:t> ^ 0.38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1" i="0" baseline="0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1" i="0" baseline="0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1" i="0" baseline="0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1" i="0" baseline="0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1" i="0" baseline="0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1" i="0" baseline="0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1" i="0" baseline="0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1" i="0" baseline="0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1" i="0" baseline="0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i="0" baseline="0" dirty="0" smtClean="0"/>
              <a:t>Double subduction systems </a:t>
            </a:r>
            <a:r>
              <a:rPr lang="en-US" b="1" i="0" baseline="0" dirty="0" err="1" smtClean="0"/>
              <a:t>represetn</a:t>
            </a:r>
            <a:endParaRPr lang="en-US" b="1" i="0" baseline="0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i="0" baseline="0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baseline="0" dirty="0" smtClean="0"/>
              <a:t>As mentioned earlier, a couple of locations where we think double subduction is important in producing enigmatic plate kinematic, past or present, are India-Eurasia and the Arcs just to the south of Japan. 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i="0" baseline="0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baseline="0" dirty="0" smtClean="0"/>
              <a:t>We have shown that double subduction, with equivalent slab polarities, may be able to cause the anomalously high rates of pre-collision plate convergence between </a:t>
            </a:r>
            <a:r>
              <a:rPr lang="en-US" i="0" baseline="0" dirty="0" err="1" smtClean="0"/>
              <a:t>india</a:t>
            </a:r>
            <a:r>
              <a:rPr lang="en-US" i="0" baseline="0" dirty="0" smtClean="0"/>
              <a:t> and </a:t>
            </a:r>
            <a:r>
              <a:rPr lang="en-US" i="0" baseline="0" dirty="0" err="1" smtClean="0"/>
              <a:t>eurasia</a:t>
            </a:r>
            <a:r>
              <a:rPr lang="en-US" i="0" baseline="0" dirty="0" smtClean="0"/>
              <a:t> of ~15 cm/yr.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i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90FFA8-31BB-F14D-A07F-9564375EE496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08206006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1" i="0" baseline="0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1" i="0" baseline="0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1" i="0" baseline="0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1" i="0" baseline="0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1" i="0" baseline="0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1" i="0" baseline="0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1" i="0" baseline="0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1" i="0" baseline="0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1" i="0" baseline="0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1" i="0" baseline="0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1" i="0" baseline="0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i="0" baseline="0" dirty="0" smtClean="0"/>
              <a:t>Double subduction systems </a:t>
            </a:r>
            <a:r>
              <a:rPr lang="en-US" b="1" i="0" baseline="0" dirty="0" err="1" smtClean="0"/>
              <a:t>represetn</a:t>
            </a:r>
            <a:endParaRPr lang="en-US" b="1" i="0" baseline="0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i="0" baseline="0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baseline="0" dirty="0" smtClean="0"/>
              <a:t>As mentioned earlier, a couple of locations where we think double subduction is important in producing enigmatic plate kinematic, past or present, are India-Eurasia and the Arcs just to the south of Japan. 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i="0" baseline="0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baseline="0" dirty="0" smtClean="0"/>
              <a:t>We have shown that double subduction, with equivalent slab polarities, may be able to cause the anomalously high rates of pre-collision plate convergence between </a:t>
            </a:r>
            <a:r>
              <a:rPr lang="en-US" i="0" baseline="0" dirty="0" err="1" smtClean="0"/>
              <a:t>india</a:t>
            </a:r>
            <a:r>
              <a:rPr lang="en-US" i="0" baseline="0" dirty="0" smtClean="0"/>
              <a:t> and </a:t>
            </a:r>
            <a:r>
              <a:rPr lang="en-US" i="0" baseline="0" dirty="0" err="1" smtClean="0"/>
              <a:t>eurasia</a:t>
            </a:r>
            <a:r>
              <a:rPr lang="en-US" i="0" baseline="0" dirty="0" smtClean="0"/>
              <a:t> of ~15 cm/yr.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i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90FFA8-31BB-F14D-A07F-9564375EE496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5149032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1" i="0" baseline="0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1" i="0" baseline="0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1" i="0" baseline="0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1" i="0" baseline="0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1" i="0" baseline="0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1" i="0" baseline="0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1" i="0" baseline="0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1" i="0" baseline="0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1" i="0" baseline="0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1" i="0" baseline="0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1" i="0" baseline="0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i="0" baseline="0" dirty="0" smtClean="0"/>
              <a:t>Double subduction systems </a:t>
            </a:r>
            <a:r>
              <a:rPr lang="en-US" b="1" i="0" baseline="0" dirty="0" err="1" smtClean="0"/>
              <a:t>represetn</a:t>
            </a:r>
            <a:endParaRPr lang="en-US" b="1" i="0" baseline="0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i="0" baseline="0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baseline="0" dirty="0" smtClean="0"/>
              <a:t>As mentioned earlier, a couple of locations where we think double subduction is important in producing enigmatic plate kinematic, past or present, are India-Eurasia and the Arcs just to the south of Japan. 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i="0" baseline="0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baseline="0" dirty="0" smtClean="0"/>
              <a:t>We have shown that double subduction, with equivalent slab polarities, may be able to cause the anomalously high rates of pre-collision plate convergence between </a:t>
            </a:r>
            <a:r>
              <a:rPr lang="en-US" i="0" baseline="0" dirty="0" err="1" smtClean="0"/>
              <a:t>india</a:t>
            </a:r>
            <a:r>
              <a:rPr lang="en-US" i="0" baseline="0" dirty="0" smtClean="0"/>
              <a:t> and </a:t>
            </a:r>
            <a:r>
              <a:rPr lang="en-US" i="0" baseline="0" dirty="0" err="1" smtClean="0"/>
              <a:t>eurasia</a:t>
            </a:r>
            <a:r>
              <a:rPr lang="en-US" i="0" baseline="0" dirty="0" smtClean="0"/>
              <a:t> of ~15 cm/yr.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i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90FFA8-31BB-F14D-A07F-9564375EE496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72568314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TIMES UPDATED</a:t>
            </a:r>
            <a:r>
              <a:rPr lang="en-US" baseline="0" dirty="0" smtClean="0"/>
              <a:t> ON PANEL PLOT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C34125-E5CA-D245-9790-2DDD57B01FFA}" type="slidenum">
              <a:rPr lang="en-US" smtClean="0"/>
              <a:pPr/>
              <a:t>33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39982272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 smtClean="0"/>
              <a:t>Now looking at the two</a:t>
            </a:r>
            <a:r>
              <a:rPr lang="en-US" b="1" baseline="0" dirty="0" smtClean="0"/>
              <a:t> subduction zones in the same polarity double slab model. The frontal subduction zone shown in lighter colors exhibit the same systematics at the single slab case, owing to having a free OP: strongly time dependence horizontal force and subducting resisting, upwards vertical force. Interestingly, the rear slab behaves differently. The coupling interface has a more negative dynamic pressure due to the slab pull from the frontal slab, which results in an elevated vertical resisting force and, more importantly, a horizontal force which is now directed to the right. </a:t>
            </a:r>
          </a:p>
          <a:p>
            <a:endParaRPr lang="en-US" b="1" baseline="0" dirty="0" smtClean="0"/>
          </a:p>
          <a:p>
            <a:r>
              <a:rPr lang="en-US" b="1" baseline="0" dirty="0" smtClean="0"/>
              <a:t>This, difference in the direction of the horizontal force, in conjunction with the opposite sense asthenospheric pressure gradients, induces opposite sense torques on the two slabs. </a:t>
            </a:r>
          </a:p>
          <a:p>
            <a:endParaRPr lang="en-US" b="1" baseline="0" dirty="0" smtClean="0"/>
          </a:p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C34125-E5CA-D245-9790-2DDD57B01FFA}" type="slidenum">
              <a:rPr lang="en-US" smtClean="0"/>
              <a:pPr/>
              <a:t>34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6663701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566015-D2FB-D34D-95F3-3ABFF10FBB95}" type="datetimeFigureOut">
              <a:rPr lang="en-US" smtClean="0"/>
              <a:pPr/>
              <a:t>9/29/2016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BB7A24-C303-CA49-8C7E-EE9799DDF8B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3372121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566015-D2FB-D34D-95F3-3ABFF10FBB95}" type="datetimeFigureOut">
              <a:rPr lang="en-US" smtClean="0"/>
              <a:pPr/>
              <a:t>9/29/2016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BB7A24-C303-CA49-8C7E-EE9799DDF8B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7469761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566015-D2FB-D34D-95F3-3ABFF10FBB95}" type="datetimeFigureOut">
              <a:rPr lang="en-US" smtClean="0"/>
              <a:pPr/>
              <a:t>9/29/2016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BB7A24-C303-CA49-8C7E-EE9799DDF8B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0447387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566015-D2FB-D34D-95F3-3ABFF10FBB95}" type="datetimeFigureOut">
              <a:rPr lang="en-US" smtClean="0"/>
              <a:pPr/>
              <a:t>9/29/2016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BB7A24-C303-CA49-8C7E-EE9799DDF8B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0523996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566015-D2FB-D34D-95F3-3ABFF10FBB95}" type="datetimeFigureOut">
              <a:rPr lang="en-US" smtClean="0"/>
              <a:pPr/>
              <a:t>9/29/2016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BB7A24-C303-CA49-8C7E-EE9799DDF8B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9369436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566015-D2FB-D34D-95F3-3ABFF10FBB95}" type="datetimeFigureOut">
              <a:rPr lang="en-US" smtClean="0"/>
              <a:pPr/>
              <a:t>9/29/2016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BB7A24-C303-CA49-8C7E-EE9799DDF8B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313076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566015-D2FB-D34D-95F3-3ABFF10FBB95}" type="datetimeFigureOut">
              <a:rPr lang="en-US" smtClean="0"/>
              <a:pPr/>
              <a:t>9/29/2016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BB7A24-C303-CA49-8C7E-EE9799DDF8B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8197170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566015-D2FB-D34D-95F3-3ABFF10FBB95}" type="datetimeFigureOut">
              <a:rPr lang="en-US" smtClean="0"/>
              <a:pPr/>
              <a:t>9/29/2016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BB7A24-C303-CA49-8C7E-EE9799DDF8B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8931416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566015-D2FB-D34D-95F3-3ABFF10FBB95}" type="datetimeFigureOut">
              <a:rPr lang="en-US" smtClean="0"/>
              <a:pPr/>
              <a:t>9/29/2016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BB7A24-C303-CA49-8C7E-EE9799DDF8B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7103972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566015-D2FB-D34D-95F3-3ABFF10FBB95}" type="datetimeFigureOut">
              <a:rPr lang="en-US" smtClean="0"/>
              <a:pPr/>
              <a:t>9/29/2016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BB7A24-C303-CA49-8C7E-EE9799DDF8B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42349797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566015-D2FB-D34D-95F3-3ABFF10FBB95}" type="datetimeFigureOut">
              <a:rPr lang="en-US" smtClean="0"/>
              <a:pPr/>
              <a:t>9/29/2016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BB7A24-C303-CA49-8C7E-EE9799DDF8B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5685371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566015-D2FB-D34D-95F3-3ABFF10FBB95}" type="datetimeFigureOut">
              <a:rPr lang="en-US" smtClean="0"/>
              <a:pPr/>
              <a:t>9/29/2016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BB7A24-C303-CA49-8C7E-EE9799DDF8B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41526643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41.png"/><Relationship Id="rId4" Type="http://schemas.openxmlformats.org/officeDocument/2006/relationships/oleObject" Target="../embeddings/oleObject1.bin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gif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gi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emf"/><Relationship Id="rId7" Type="http://schemas.openxmlformats.org/officeDocument/2006/relationships/image" Target="../media/image5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e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emf"/><Relationship Id="rId3" Type="http://schemas.openxmlformats.org/officeDocument/2006/relationships/image" Target="../media/image62.emf"/><Relationship Id="rId7" Type="http://schemas.openxmlformats.org/officeDocument/2006/relationships/image" Target="../media/image66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emf"/><Relationship Id="rId5" Type="http://schemas.openxmlformats.org/officeDocument/2006/relationships/image" Target="../media/image64.emf"/><Relationship Id="rId4" Type="http://schemas.openxmlformats.org/officeDocument/2006/relationships/image" Target="../media/image63.em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png"/><Relationship Id="rId5" Type="http://schemas.openxmlformats.org/officeDocument/2006/relationships/image" Target="../media/image70.emf"/><Relationship Id="rId4" Type="http://schemas.openxmlformats.org/officeDocument/2006/relationships/image" Target="../media/image69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4.png"/><Relationship Id="rId4" Type="http://schemas.openxmlformats.org/officeDocument/2006/relationships/image" Target="../media/image13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4.pn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Untitled11.png"/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6793174" y="1621419"/>
            <a:ext cx="2350825" cy="227482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 descr="view1-1.png"/>
          <p:cNvPicPr>
            <a:picLocks noChangeAspect="1"/>
          </p:cNvPicPr>
          <p:nvPr/>
        </p:nvPicPr>
        <p:blipFill>
          <a:blip r:embed="rId3">
            <a:alphaModFix amt="25000"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9109" y="1838403"/>
            <a:ext cx="3144974" cy="103001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56723"/>
            <a:ext cx="6858000" cy="17907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Dynamic models of subduction: Tectonics to tremor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21016" y="1791771"/>
            <a:ext cx="6858000" cy="1929548"/>
          </a:xfrm>
        </p:spPr>
        <p:txBody>
          <a:bodyPr>
            <a:normAutofit fontScale="70000" lnSpcReduction="20000"/>
          </a:bodyPr>
          <a:lstStyle/>
          <a:p>
            <a:r>
              <a:rPr lang="en-US" sz="3400" dirty="0">
                <a:solidFill>
                  <a:schemeClr val="tx1"/>
                </a:solidFill>
              </a:rPr>
              <a:t>Thorsten </a:t>
            </a:r>
            <a:r>
              <a:rPr lang="en-US" sz="3400" dirty="0" smtClean="0">
                <a:solidFill>
                  <a:schemeClr val="tx1"/>
                </a:solidFill>
              </a:rPr>
              <a:t>W. Becker</a:t>
            </a:r>
            <a:endParaRPr lang="en-US" sz="3400" dirty="0">
              <a:solidFill>
                <a:schemeClr val="tx1"/>
              </a:solidFill>
            </a:endParaRPr>
          </a:p>
          <a:p>
            <a:r>
              <a:rPr lang="en-US" sz="2600" dirty="0" smtClean="0">
                <a:solidFill>
                  <a:schemeClr val="tx1"/>
                </a:solidFill>
              </a:rPr>
              <a:t>Jackson School of Geosciences</a:t>
            </a:r>
          </a:p>
          <a:p>
            <a:r>
              <a:rPr lang="en-US" sz="2600" dirty="0" smtClean="0">
                <a:solidFill>
                  <a:schemeClr val="tx1"/>
                </a:solidFill>
              </a:rPr>
              <a:t>The University of Texas at Austin</a:t>
            </a:r>
          </a:p>
          <a:p>
            <a:endParaRPr lang="en-US" dirty="0">
              <a:solidFill>
                <a:schemeClr val="tx1"/>
              </a:solidFill>
            </a:endParaRPr>
          </a:p>
          <a:p>
            <a:r>
              <a:rPr lang="en-US" sz="2600" dirty="0" smtClean="0">
                <a:solidFill>
                  <a:schemeClr val="tx1"/>
                </a:solidFill>
              </a:rPr>
              <a:t>Subduction Zone Observatory Workshop</a:t>
            </a:r>
          </a:p>
          <a:p>
            <a:r>
              <a:rPr lang="en-US" sz="2600" dirty="0" smtClean="0">
                <a:solidFill>
                  <a:schemeClr val="tx1"/>
                </a:solidFill>
              </a:rPr>
              <a:t>September 30, 2016</a:t>
            </a:r>
          </a:p>
          <a:p>
            <a:endParaRPr lang="en-US" dirty="0">
              <a:solidFill>
                <a:schemeClr val="tx1"/>
              </a:solidFill>
            </a:endParaRPr>
          </a:p>
          <a:p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465384" y="3721319"/>
            <a:ext cx="10030801" cy="5126664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-206734" y="3273842"/>
            <a:ext cx="2409245" cy="1019862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8001000" y="1621419"/>
            <a:ext cx="769763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 smtClean="0">
                <a:solidFill>
                  <a:schemeClr val="bg1">
                    <a:lumMod val="65000"/>
                  </a:schemeClr>
                </a:solidFill>
              </a:rPr>
              <a:t>Li et al. (2015)</a:t>
            </a:r>
            <a:endParaRPr lang="en-US" sz="8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044453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5275" y="274637"/>
            <a:ext cx="8867955" cy="1511031"/>
          </a:xfrm>
        </p:spPr>
        <p:txBody>
          <a:bodyPr>
            <a:noAutofit/>
          </a:bodyPr>
          <a:lstStyle/>
          <a:p>
            <a:r>
              <a:rPr lang="en-US" sz="4000" dirty="0" smtClean="0"/>
              <a:t>Strange new world: </a:t>
            </a:r>
            <a:br>
              <a:rPr lang="en-US" sz="4000" dirty="0" smtClean="0"/>
            </a:br>
            <a:r>
              <a:rPr lang="en-US" sz="4000" dirty="0" smtClean="0"/>
              <a:t>Interface and overriding plate may matter for long term plate dynamics</a:t>
            </a:r>
            <a:endParaRPr lang="en-US" sz="4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129876"/>
            <a:ext cx="9164243" cy="446623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6488668"/>
            <a:ext cx="28773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modified from Whitney Behr</a:t>
            </a:r>
            <a:endParaRPr lang="en-US" dirty="0">
              <a:solidFill>
                <a:schemeClr val="bg1">
                  <a:lumMod val="85000"/>
                </a:schemeClr>
              </a:solidFill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 flipV="1">
            <a:off x="4675517" y="4813542"/>
            <a:ext cx="1915064" cy="1164564"/>
          </a:xfrm>
          <a:prstGeom prst="straightConnector1">
            <a:avLst/>
          </a:prstGeom>
          <a:ln w="76200"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1303750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98984" y="0"/>
            <a:ext cx="4269565" cy="2080793"/>
          </a:xfrm>
          <a:prstGeom prst="rect">
            <a:avLst/>
          </a:prstGeom>
        </p:spPr>
      </p:pic>
      <p:pic>
        <p:nvPicPr>
          <p:cNvPr id="9" name="Picture 8" descr="Picture1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3298" y="1317892"/>
            <a:ext cx="7323826" cy="554010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77302" y="2080793"/>
            <a:ext cx="1552085" cy="88189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00188" y="3652800"/>
            <a:ext cx="1285740" cy="93419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435609" y="6514546"/>
            <a:ext cx="179671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Behr et al. (in prep)</a:t>
            </a:r>
            <a:endParaRPr lang="en-US" sz="1600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327810" y="162500"/>
            <a:ext cx="8229600" cy="1143000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 smtClean="0"/>
              <a:t>Incoming material</a:t>
            </a:r>
            <a:br>
              <a:rPr lang="en-US" dirty="0" smtClean="0"/>
            </a:br>
            <a:r>
              <a:rPr lang="en-US" dirty="0" smtClean="0"/>
              <a:t>may matter, too!</a:t>
            </a:r>
            <a:endParaRPr lang="en-US" dirty="0"/>
          </a:p>
        </p:txBody>
      </p:sp>
      <p:cxnSp>
        <p:nvCxnSpPr>
          <p:cNvPr id="11" name="Straight Arrow Connector 10"/>
          <p:cNvCxnSpPr/>
          <p:nvPr/>
        </p:nvCxnSpPr>
        <p:spPr>
          <a:xfrm rot="10800000" flipV="1">
            <a:off x="4071669" y="1500995"/>
            <a:ext cx="4028537" cy="57980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1947014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ounded Rectangle 16"/>
          <p:cNvSpPr/>
          <p:nvPr/>
        </p:nvSpPr>
        <p:spPr>
          <a:xfrm>
            <a:off x="5684808" y="5996707"/>
            <a:ext cx="3329796" cy="313366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2836388" y="6357103"/>
            <a:ext cx="57357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convection cell + bending viscous dissipation</a:t>
            </a:r>
            <a:endParaRPr lang="en-US" sz="2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93756"/>
            <a:ext cx="9144000" cy="4657785"/>
          </a:xfrm>
          <a:prstGeom prst="rect">
            <a:avLst/>
          </a:prstGeom>
        </p:spPr>
      </p:pic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457200" y="1625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Interface control on plate velocities?</a:t>
            </a:r>
            <a:r>
              <a:rPr lang="en-US" sz="3600" dirty="0" smtClean="0"/>
              <a:t/>
            </a:r>
            <a:br>
              <a:rPr lang="en-US" sz="3600" dirty="0" smtClean="0"/>
            </a:br>
            <a:r>
              <a:rPr lang="en-US" sz="3600" dirty="0" smtClean="0"/>
              <a:t>(continental erosion, long term cycles)</a:t>
            </a:r>
            <a:endParaRPr lang="en-US" sz="3600" dirty="0"/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3312548" y="3951119"/>
            <a:ext cx="3476441" cy="1367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>
            <a:off x="3204713" y="2596581"/>
            <a:ext cx="4960189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2763677" y="6344577"/>
            <a:ext cx="6146296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379566" y="6031211"/>
            <a:ext cx="254800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plate velocity =  </a:t>
            </a:r>
            <a:endParaRPr lang="en-US" sz="2800" dirty="0"/>
          </a:p>
        </p:txBody>
      </p:sp>
      <p:sp>
        <p:nvSpPr>
          <p:cNvPr id="15" name="Rounded Rectangle 14"/>
          <p:cNvSpPr/>
          <p:nvPr/>
        </p:nvSpPr>
        <p:spPr>
          <a:xfrm>
            <a:off x="4969319" y="6395820"/>
            <a:ext cx="3602806" cy="397070"/>
          </a:xfrm>
          <a:prstGeom prst="roundRect">
            <a:avLst/>
          </a:prstGeom>
          <a:solidFill>
            <a:schemeClr val="bg1">
              <a:alpha val="68000"/>
            </a:schemeClr>
          </a:solidFill>
          <a:ln>
            <a:noFill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2581946" y="5934155"/>
            <a:ext cx="65695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slab  buoyancy release – interface shear dissipation</a:t>
            </a:r>
            <a:endParaRPr lang="en-US" sz="2400" dirty="0"/>
          </a:p>
        </p:txBody>
      </p:sp>
      <p:sp>
        <p:nvSpPr>
          <p:cNvPr id="14" name="TextBox 13"/>
          <p:cNvSpPr txBox="1"/>
          <p:nvPr/>
        </p:nvSpPr>
        <p:spPr>
          <a:xfrm>
            <a:off x="5141346" y="2315578"/>
            <a:ext cx="2113656" cy="461665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2400" dirty="0" smtClean="0"/>
              <a:t>basalt interface</a:t>
            </a:r>
            <a:endParaRPr lang="en-US" sz="2400" dirty="0"/>
          </a:p>
        </p:txBody>
      </p:sp>
      <p:sp>
        <p:nvSpPr>
          <p:cNvPr id="20" name="TextBox 19"/>
          <p:cNvSpPr txBox="1"/>
          <p:nvPr/>
        </p:nvSpPr>
        <p:spPr>
          <a:xfrm>
            <a:off x="3981001" y="4088432"/>
            <a:ext cx="2530757" cy="461665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2400" dirty="0" smtClean="0"/>
              <a:t>sediment interface</a:t>
            </a:r>
            <a:endParaRPr lang="en-US" sz="2400" dirty="0"/>
          </a:p>
        </p:txBody>
      </p:sp>
    </p:spTree>
    <p:extLst>
      <p:ext uri="{BB962C8B-B14F-4D97-AF65-F5344CB8AC3E}">
        <p14:creationId xmlns="" xmlns:p14="http://schemas.microsoft.com/office/powerpoint/2010/main" val="1947014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131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We knew that the interface matters…</a:t>
            </a:r>
            <a:br>
              <a:rPr lang="en-US" dirty="0" smtClean="0"/>
            </a:br>
            <a:r>
              <a:rPr lang="en-US" sz="3600" dirty="0" smtClean="0"/>
              <a:t>Temporal complexity: Transients and </a:t>
            </a:r>
            <a:r>
              <a:rPr lang="en-US" sz="3600" dirty="0" err="1" smtClean="0"/>
              <a:t>supercyles</a:t>
            </a:r>
            <a:endParaRPr lang="en-US" sz="3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111" y="1417638"/>
            <a:ext cx="3447439" cy="470344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4639501"/>
            <a:ext cx="4572000" cy="22185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6121079"/>
            <a:ext cx="272029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Yokota &amp; </a:t>
            </a:r>
            <a:r>
              <a:rPr lang="en-US" sz="2000" dirty="0" err="1" smtClean="0"/>
              <a:t>Koketsu</a:t>
            </a:r>
            <a:r>
              <a:rPr lang="en-US" sz="2000" dirty="0" smtClean="0"/>
              <a:t> (2015)</a:t>
            </a:r>
            <a:endParaRPr lang="en-US" sz="20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23534" y="2224920"/>
            <a:ext cx="4820466" cy="190591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89802" y="4130830"/>
            <a:ext cx="507176" cy="266934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0" y="6488669"/>
            <a:ext cx="31973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cf. </a:t>
            </a:r>
            <a:r>
              <a:rPr lang="en-US" dirty="0" err="1" smtClean="0">
                <a:solidFill>
                  <a:schemeClr val="bg1">
                    <a:lumMod val="65000"/>
                  </a:schemeClr>
                </a:solidFill>
              </a:rPr>
              <a:t>Mavrommatis</a:t>
            </a:r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 et al. (2015)</a:t>
            </a:r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 flipH="1">
            <a:off x="1060612" y="1261060"/>
            <a:ext cx="2136764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pre-seismic transient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 flipH="1">
            <a:off x="5821182" y="4397764"/>
            <a:ext cx="1737240" cy="40011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dirty="0" err="1" smtClean="0"/>
              <a:t>supercycles</a:t>
            </a:r>
            <a:endParaRPr lang="en-US" sz="2000" dirty="0"/>
          </a:p>
        </p:txBody>
      </p:sp>
      <p:sp>
        <p:nvSpPr>
          <p:cNvPr id="13" name="TextBox 12"/>
          <p:cNvSpPr txBox="1"/>
          <p:nvPr/>
        </p:nvSpPr>
        <p:spPr>
          <a:xfrm flipH="1">
            <a:off x="4563367" y="2045360"/>
            <a:ext cx="4502999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rate-and-state fault constitutive law f(depth)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908712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5878" y="3417693"/>
            <a:ext cx="6495691" cy="46166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dirty="0" smtClean="0"/>
              <a:t>Normal fault evolution with rate-and-state friction </a:t>
            </a:r>
            <a:endParaRPr lang="en-US" sz="2400" dirty="0"/>
          </a:p>
        </p:txBody>
      </p:sp>
      <p:sp>
        <p:nvSpPr>
          <p:cNvPr id="3" name="TextBox 2"/>
          <p:cNvSpPr txBox="1"/>
          <p:nvPr/>
        </p:nvSpPr>
        <p:spPr>
          <a:xfrm>
            <a:off x="7319460" y="3159983"/>
            <a:ext cx="18034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Kaus</a:t>
            </a:r>
            <a:r>
              <a:rPr lang="en-US" dirty="0" smtClean="0"/>
              <a:t> et al. (2008)</a:t>
            </a:r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120781" y="545564"/>
            <a:ext cx="8229600" cy="2207115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 smtClean="0"/>
              <a:t>Multi-scale </a:t>
            </a:r>
            <a:br>
              <a:rPr lang="en-US" dirty="0" smtClean="0"/>
            </a:br>
            <a:r>
              <a:rPr lang="en-US" dirty="0" smtClean="0"/>
              <a:t>geodynamic</a:t>
            </a:r>
            <a:br>
              <a:rPr lang="en-US" dirty="0" smtClean="0"/>
            </a:br>
            <a:r>
              <a:rPr lang="en-US" dirty="0" smtClean="0"/>
              <a:t>modeling:</a:t>
            </a:r>
            <a:br>
              <a:rPr lang="en-US" dirty="0" smtClean="0"/>
            </a:br>
            <a:r>
              <a:rPr lang="en-US" sz="3600" dirty="0" smtClean="0"/>
              <a:t>Numerical approaches</a:t>
            </a:r>
            <a:br>
              <a:rPr lang="en-US" sz="3600" dirty="0" smtClean="0"/>
            </a:br>
            <a:r>
              <a:rPr lang="en-US" sz="3600" dirty="0" smtClean="0"/>
              <a:t>to get closer to the complete </a:t>
            </a:r>
            <a:br>
              <a:rPr lang="en-US" sz="3600" dirty="0" smtClean="0"/>
            </a:br>
            <a:r>
              <a:rPr lang="en-US" sz="3600" dirty="0" smtClean="0"/>
              <a:t>physics (no fluids yet…)</a:t>
            </a:r>
            <a:endParaRPr lang="en-US" sz="36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80925" y="3885637"/>
            <a:ext cx="2263075" cy="2883463"/>
          </a:xfrm>
          <a:prstGeom prst="rect">
            <a:avLst/>
          </a:prstGeom>
        </p:spPr>
      </p:pic>
      <p:pic>
        <p:nvPicPr>
          <p:cNvPr id="10" name="Picture 9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3885637"/>
            <a:ext cx="6847073" cy="2507651"/>
          </a:xfrm>
          <a:prstGeom prst="rect">
            <a:avLst/>
          </a:prstGeom>
        </p:spPr>
      </p:pic>
      <p:pic>
        <p:nvPicPr>
          <p:cNvPr id="13" name="Picture 12" descr="kaus1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69047" y="455665"/>
            <a:ext cx="3926608" cy="1325689"/>
          </a:xfrm>
          <a:prstGeom prst="rect">
            <a:avLst/>
          </a:prstGeom>
        </p:spPr>
      </p:pic>
      <p:pic>
        <p:nvPicPr>
          <p:cNvPr id="14" name="Picture 13" descr="kaus2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08766" y="1884871"/>
            <a:ext cx="3926608" cy="1275112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17896" y="6442670"/>
            <a:ext cx="21178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Lavier</a:t>
            </a:r>
            <a:r>
              <a:rPr lang="en-US" dirty="0" smtClean="0"/>
              <a:t> et al. (in prep)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4231671" y="287680"/>
            <a:ext cx="1954189" cy="58477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3200" dirty="0" smtClean="0"/>
              <a:t>no erosion</a:t>
            </a:r>
            <a:endParaRPr lang="en-US" sz="3200" dirty="0"/>
          </a:p>
        </p:txBody>
      </p:sp>
      <p:sp>
        <p:nvSpPr>
          <p:cNvPr id="17" name="TextBox 16"/>
          <p:cNvSpPr txBox="1"/>
          <p:nvPr/>
        </p:nvSpPr>
        <p:spPr>
          <a:xfrm>
            <a:off x="4926736" y="1592483"/>
            <a:ext cx="2129109" cy="58477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3200" dirty="0" smtClean="0"/>
              <a:t>fast erosion</a:t>
            </a:r>
            <a:endParaRPr lang="en-US" sz="3200" dirty="0"/>
          </a:p>
        </p:txBody>
      </p:sp>
      <p:cxnSp>
        <p:nvCxnSpPr>
          <p:cNvPr id="19" name="Straight Arrow Connector 18"/>
          <p:cNvCxnSpPr/>
          <p:nvPr/>
        </p:nvCxnSpPr>
        <p:spPr>
          <a:xfrm flipV="1">
            <a:off x="5208766" y="837951"/>
            <a:ext cx="1977038" cy="257605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V="1">
            <a:off x="5858554" y="2177258"/>
            <a:ext cx="1977038" cy="257605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3684461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6649" y="274638"/>
            <a:ext cx="8755811" cy="1143000"/>
          </a:xfrm>
        </p:spPr>
        <p:txBody>
          <a:bodyPr>
            <a:normAutofit fontScale="90000"/>
          </a:bodyPr>
          <a:lstStyle/>
          <a:p>
            <a:r>
              <a:rPr lang="en-US" sz="3600" dirty="0" smtClean="0"/>
              <a:t>Geodynamic inversions are increasingly powerful: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3600" dirty="0" smtClean="0"/>
              <a:t>Solve for rheology given kinematic constraints</a:t>
            </a:r>
            <a:endParaRPr lang="en-US" sz="3600" dirty="0"/>
          </a:p>
        </p:txBody>
      </p:sp>
      <p:sp>
        <p:nvSpPr>
          <p:cNvPr id="5" name="TextBox 4"/>
          <p:cNvSpPr txBox="1"/>
          <p:nvPr/>
        </p:nvSpPr>
        <p:spPr>
          <a:xfrm>
            <a:off x="6223520" y="6484286"/>
            <a:ext cx="281859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 smtClean="0"/>
              <a:t>Ratnaswamy</a:t>
            </a:r>
            <a:r>
              <a:rPr lang="en-US" sz="2000" dirty="0" smtClean="0"/>
              <a:t> et al. (2015)</a:t>
            </a:r>
            <a:endParaRPr lang="en-US" sz="2000" dirty="0"/>
          </a:p>
        </p:txBody>
      </p:sp>
      <p:pic>
        <p:nvPicPr>
          <p:cNvPr id="6" name="Picture 5" descr="Untitled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90761"/>
            <a:ext cx="9144000" cy="4177402"/>
          </a:xfrm>
          <a:prstGeom prst="rect">
            <a:avLst/>
          </a:prstGeom>
        </p:spPr>
      </p:pic>
      <p:cxnSp>
        <p:nvCxnSpPr>
          <p:cNvPr id="8" name="Straight Arrow Connector 7"/>
          <p:cNvCxnSpPr/>
          <p:nvPr/>
        </p:nvCxnSpPr>
        <p:spPr>
          <a:xfrm rot="5400000">
            <a:off x="2480095" y="2816524"/>
            <a:ext cx="1932316" cy="1820174"/>
          </a:xfrm>
          <a:prstGeom prst="straightConnector1">
            <a:avLst/>
          </a:prstGeom>
          <a:ln w="76200"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 flipH="1">
            <a:off x="2536166" y="1721429"/>
            <a:ext cx="4502999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observed (</a:t>
            </a:r>
            <a:r>
              <a:rPr lang="en-US" dirty="0" smtClean="0">
                <a:solidFill>
                  <a:srgbClr val="002060"/>
                </a:solidFill>
              </a:rPr>
              <a:t>blue</a:t>
            </a:r>
            <a:r>
              <a:rPr lang="en-US" dirty="0" smtClean="0"/>
              <a:t>) and fit (</a:t>
            </a:r>
            <a:r>
              <a:rPr lang="en-US" dirty="0" smtClean="0">
                <a:solidFill>
                  <a:srgbClr val="FF0000"/>
                </a:solidFill>
              </a:rPr>
              <a:t>red</a:t>
            </a:r>
            <a:r>
              <a:rPr lang="en-US" dirty="0" smtClean="0"/>
              <a:t>) plate velocities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 flipH="1">
            <a:off x="610827" y="3830128"/>
            <a:ext cx="1737240" cy="70788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v</a:t>
            </a:r>
            <a:r>
              <a:rPr lang="en-US" sz="2000" dirty="0" smtClean="0"/>
              <a:t>iscosity inference</a:t>
            </a:r>
            <a:endParaRPr lang="en-US" sz="2000" dirty="0"/>
          </a:p>
        </p:txBody>
      </p:sp>
    </p:spTree>
    <p:extLst>
      <p:ext uri="{BB962C8B-B14F-4D97-AF65-F5344CB8AC3E}">
        <p14:creationId xmlns="" xmlns:p14="http://schemas.microsoft.com/office/powerpoint/2010/main" val="3581115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Shape 153"/>
          <p:cNvSpPr/>
          <p:nvPr/>
        </p:nvSpPr>
        <p:spPr>
          <a:xfrm>
            <a:off x="457200" y="1371600"/>
            <a:ext cx="8610833" cy="47298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normAutofit/>
          </a:bodyPr>
          <a:lstStyle/>
          <a:p>
            <a:pPr marL="342900" indent="-342900">
              <a:spcBef>
                <a:spcPts val="400"/>
              </a:spcBef>
              <a:buSzPct val="100000"/>
              <a:defRPr>
                <a:solidFill>
                  <a:srgbClr val="535353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rPr lang="en-US" sz="2800" dirty="0" smtClean="0"/>
              <a:t>For a laboratory thrust fault model, compare stress for</a:t>
            </a:r>
          </a:p>
          <a:p>
            <a:pPr marL="342900" indent="-342900">
              <a:spcBef>
                <a:spcPts val="400"/>
              </a:spcBef>
              <a:buSzPct val="100000"/>
              <a:buFont typeface="Arial" pitchFamily="34" charset="0"/>
              <a:buChar char="•"/>
              <a:defRPr>
                <a:solidFill>
                  <a:srgbClr val="535353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rPr lang="en-US" sz="2800" dirty="0" smtClean="0"/>
              <a:t>numerical model predictions (black)</a:t>
            </a:r>
          </a:p>
          <a:p>
            <a:pPr marL="342900" indent="-342900">
              <a:spcBef>
                <a:spcPts val="400"/>
              </a:spcBef>
              <a:buSzPct val="100000"/>
              <a:buFont typeface="Arial" pitchFamily="34" charset="0"/>
              <a:buChar char="•"/>
              <a:defRPr>
                <a:solidFill>
                  <a:srgbClr val="535353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rPr lang="en-US" sz="2800" dirty="0" smtClean="0"/>
              <a:t>observed behavior (</a:t>
            </a:r>
            <a:r>
              <a:rPr lang="en-US" sz="2800" dirty="0" smtClean="0">
                <a:solidFill>
                  <a:srgbClr val="FF0000"/>
                </a:solidFill>
              </a:rPr>
              <a:t>red, with ranges</a:t>
            </a:r>
            <a:r>
              <a:rPr lang="en-US" sz="2800" dirty="0" smtClean="0"/>
              <a:t>) </a:t>
            </a:r>
            <a:endParaRPr sz="2800" dirty="0"/>
          </a:p>
        </p:txBody>
      </p:sp>
      <p:pic>
        <p:nvPicPr>
          <p:cNvPr id="154" name="ens_pres_startt20_endt400.png"/>
          <p:cNvPicPr>
            <a:picLocks noChangeAspect="1"/>
          </p:cNvPicPr>
          <p:nvPr/>
        </p:nvPicPr>
        <p:blipFill>
          <a:blip r:embed="rId2">
            <a:extLst/>
          </a:blip>
          <a:srcRect l="4964" t="66048" r="6565" b="3483"/>
          <a:stretch>
            <a:fillRect/>
          </a:stretch>
        </p:blipFill>
        <p:spPr>
          <a:xfrm>
            <a:off x="0" y="2883938"/>
            <a:ext cx="9398331" cy="2427533"/>
          </a:xfrm>
          <a:prstGeom prst="rect">
            <a:avLst/>
          </a:prstGeom>
          <a:ln w="12700">
            <a:miter lim="400000"/>
          </a:ln>
        </p:spPr>
      </p:pic>
      <p:sp>
        <p:nvSpPr>
          <p:cNvPr id="7" name="TextBox 6"/>
          <p:cNvSpPr txBox="1"/>
          <p:nvPr/>
        </p:nvSpPr>
        <p:spPr>
          <a:xfrm>
            <a:off x="32634" y="6470827"/>
            <a:ext cx="47429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van </a:t>
            </a:r>
            <a:r>
              <a:rPr lang="en-US" dirty="0" err="1" smtClean="0"/>
              <a:t>Dinther</a:t>
            </a:r>
            <a:r>
              <a:rPr lang="en-US" dirty="0" smtClean="0"/>
              <a:t> et al. (in prep), cf. </a:t>
            </a:r>
            <a:r>
              <a:rPr lang="en-US" dirty="0" err="1" smtClean="0"/>
              <a:t>Colli</a:t>
            </a:r>
            <a:r>
              <a:rPr lang="en-US" dirty="0" smtClean="0"/>
              <a:t> et al. (2014)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3331597" y="2883938"/>
            <a:ext cx="6042881" cy="2427533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 dirty="0" smtClean="0"/>
          </a:p>
          <a:p>
            <a:pPr algn="ctr"/>
            <a:r>
              <a:rPr lang="en-US" sz="2800" dirty="0" smtClean="0"/>
              <a:t>Doesn’t work, but what if we have borehole stress monitoring?</a:t>
            </a:r>
            <a:endParaRPr lang="en-US" sz="2800" dirty="0"/>
          </a:p>
        </p:txBody>
      </p:sp>
      <p:sp>
        <p:nvSpPr>
          <p:cNvPr id="9" name="TextBox 8"/>
          <p:cNvSpPr txBox="1"/>
          <p:nvPr/>
        </p:nvSpPr>
        <p:spPr>
          <a:xfrm>
            <a:off x="1776869" y="5057030"/>
            <a:ext cx="8980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time (s)</a:t>
            </a:r>
            <a:endParaRPr lang="en-US" dirty="0"/>
          </a:p>
        </p:txBody>
      </p:sp>
      <p:pic>
        <p:nvPicPr>
          <p:cNvPr id="10" name="Picture 9" descr="vdpic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39095" y="52785"/>
            <a:ext cx="4128938" cy="1373415"/>
          </a:xfrm>
          <a:prstGeom prst="rect">
            <a:avLst/>
          </a:prstGeom>
        </p:spPr>
      </p:pic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258792" y="52785"/>
            <a:ext cx="8229600" cy="1143000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 err="1" smtClean="0"/>
              <a:t>Seismo</a:t>
            </a:r>
            <a:r>
              <a:rPr lang="en-US" dirty="0" smtClean="0"/>
              <a:t>-thermo-</a:t>
            </a:r>
            <a:br>
              <a:rPr lang="en-US" dirty="0" smtClean="0"/>
            </a:br>
            <a:r>
              <a:rPr lang="en-US" dirty="0" smtClean="0"/>
              <a:t>mechanical modeling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060407862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Shape 153"/>
          <p:cNvSpPr/>
          <p:nvPr/>
        </p:nvSpPr>
        <p:spPr>
          <a:xfrm>
            <a:off x="457200" y="1130060"/>
            <a:ext cx="8610833" cy="49714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normAutofit/>
          </a:bodyPr>
          <a:lstStyle/>
          <a:p>
            <a:pPr marL="342900" indent="-342900">
              <a:spcBef>
                <a:spcPts val="400"/>
              </a:spcBef>
              <a:buSzPct val="100000"/>
              <a:buFont typeface="Arial"/>
              <a:buChar char="•"/>
              <a:defRPr>
                <a:solidFill>
                  <a:srgbClr val="535353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rPr dirty="0"/>
              <a:t>Assimilate observations into physical models to probabilistically estimate state and parameters, while accounting for errors in both sources of information</a:t>
            </a:r>
          </a:p>
          <a:p>
            <a:pPr marL="342900" indent="-342900">
              <a:spcBef>
                <a:spcPts val="400"/>
              </a:spcBef>
              <a:buSzPct val="100000"/>
              <a:buFont typeface="Arial"/>
              <a:buChar char="•"/>
              <a:defRPr>
                <a:solidFill>
                  <a:srgbClr val="535353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dirty="0"/>
          </a:p>
          <a:p>
            <a:pPr marL="342900" indent="-342900">
              <a:spcBef>
                <a:spcPts val="400"/>
              </a:spcBef>
              <a:buSzPct val="100000"/>
              <a:buFont typeface="Arial"/>
              <a:buChar char="•"/>
              <a:defRPr>
                <a:solidFill>
                  <a:srgbClr val="535353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rPr dirty="0"/>
              <a:t>Sequential Data Assimilation </a:t>
            </a:r>
            <a:r>
              <a:rPr/>
              <a:t>(</a:t>
            </a:r>
            <a:r>
              <a:rPr smtClean="0"/>
              <a:t>En</a:t>
            </a:r>
            <a:r>
              <a:rPr lang="en-US" dirty="0" err="1" smtClean="0"/>
              <a:t>semble</a:t>
            </a:r>
            <a:r>
              <a:rPr lang="en-US" dirty="0" smtClean="0"/>
              <a:t> </a:t>
            </a:r>
            <a:r>
              <a:rPr smtClean="0"/>
              <a:t>K</a:t>
            </a:r>
            <a:r>
              <a:rPr lang="en-US" dirty="0" err="1" smtClean="0"/>
              <a:t>alman</a:t>
            </a:r>
            <a:r>
              <a:rPr lang="en-US" dirty="0" smtClean="0"/>
              <a:t> </a:t>
            </a:r>
            <a:r>
              <a:rPr smtClean="0"/>
              <a:t>F</a:t>
            </a:r>
            <a:r>
              <a:rPr lang="en-US" dirty="0" err="1" smtClean="0"/>
              <a:t>ilter</a:t>
            </a:r>
            <a:r>
              <a:rPr smtClean="0"/>
              <a:t>) </a:t>
            </a:r>
            <a:r>
              <a:rPr dirty="0"/>
              <a:t>recovers evolving fault stress </a:t>
            </a:r>
            <a:r>
              <a:rPr/>
              <a:t>and </a:t>
            </a:r>
            <a:r>
              <a:rPr smtClean="0"/>
              <a:t>strength</a:t>
            </a:r>
            <a:r>
              <a:rPr lang="en-US" dirty="0" smtClean="0"/>
              <a:t>, </a:t>
            </a:r>
            <a:r>
              <a:rPr smtClean="0"/>
              <a:t>and </a:t>
            </a:r>
            <a:r>
              <a:rPr dirty="0"/>
              <a:t>thus improves forecasting of </a:t>
            </a:r>
            <a:r>
              <a:rPr/>
              <a:t>analogue </a:t>
            </a:r>
            <a:r>
              <a:rPr smtClean="0"/>
              <a:t>event</a:t>
            </a:r>
            <a:endParaRPr dirty="0"/>
          </a:p>
        </p:txBody>
      </p:sp>
      <p:pic>
        <p:nvPicPr>
          <p:cNvPr id="154" name="ens_pres_startt20_endt400.png"/>
          <p:cNvPicPr>
            <a:picLocks noChangeAspect="1"/>
          </p:cNvPicPr>
          <p:nvPr/>
        </p:nvPicPr>
        <p:blipFill>
          <a:blip r:embed="rId2">
            <a:extLst/>
          </a:blip>
          <a:srcRect l="4964" t="66048" r="6565" b="3483"/>
          <a:stretch>
            <a:fillRect/>
          </a:stretch>
        </p:blipFill>
        <p:spPr>
          <a:xfrm>
            <a:off x="-111314" y="2883938"/>
            <a:ext cx="9398331" cy="2427533"/>
          </a:xfrm>
          <a:prstGeom prst="rect">
            <a:avLst/>
          </a:prstGeom>
          <a:ln w="12700">
            <a:miter lim="400000"/>
          </a:ln>
        </p:spPr>
      </p:pic>
      <p:sp>
        <p:nvSpPr>
          <p:cNvPr id="155" name="Shape 155"/>
          <p:cNvSpPr/>
          <p:nvPr/>
        </p:nvSpPr>
        <p:spPr>
          <a:xfrm>
            <a:off x="2404434" y="2938396"/>
            <a:ext cx="1710368" cy="370841"/>
          </a:xfrm>
          <a:prstGeom prst="rect">
            <a:avLst/>
          </a:prstGeom>
          <a:ln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lIns="45719" rIns="45719">
            <a:spAutoFit/>
          </a:bodyPr>
          <a:lstStyle>
            <a:lvl1pPr>
              <a:defRPr>
                <a:solidFill>
                  <a:srgbClr val="0433FF"/>
                </a:solidFill>
              </a:defRPr>
            </a:lvl1pPr>
          </a:lstStyle>
          <a:p>
            <a:r>
              <a:t>Assimilation start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2634" y="6470827"/>
            <a:ext cx="26563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van </a:t>
            </a:r>
            <a:r>
              <a:rPr lang="en-US" dirty="0" err="1" smtClean="0"/>
              <a:t>Dinther</a:t>
            </a:r>
            <a:r>
              <a:rPr lang="en-US" dirty="0" smtClean="0"/>
              <a:t> et al. (in prep)</a:t>
            </a:r>
            <a:endParaRPr lang="en-US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32633" y="119370"/>
            <a:ext cx="9035399" cy="1143000"/>
          </a:xfrm>
        </p:spPr>
        <p:txBody>
          <a:bodyPr>
            <a:normAutofit/>
          </a:bodyPr>
          <a:lstStyle/>
          <a:p>
            <a:r>
              <a:rPr lang="en-US" sz="3200" dirty="0" smtClean="0"/>
              <a:t>Combine multi-scale modeling and data assimilation</a:t>
            </a:r>
            <a:endParaRPr lang="en-US" sz="3200" dirty="0"/>
          </a:p>
        </p:txBody>
      </p:sp>
    </p:spTree>
    <p:extLst>
      <p:ext uri="{BB962C8B-B14F-4D97-AF65-F5344CB8AC3E}">
        <p14:creationId xmlns="" xmlns:p14="http://schemas.microsoft.com/office/powerpoint/2010/main" val="1060407862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SZO should build GSZMs:</a:t>
            </a:r>
            <a:br>
              <a:rPr lang="en-US" dirty="0" smtClean="0"/>
            </a:br>
            <a:r>
              <a:rPr lang="en-US" dirty="0" smtClean="0"/>
              <a:t>General Subduction Zone Models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686800" cy="4886864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At the verge of seeing 3D, multi-scale geodynamic models spanning mantle convection, tectonics, shear zone (fault) behavior, (and rupture) </a:t>
            </a:r>
          </a:p>
          <a:p>
            <a:r>
              <a:rPr lang="en-US" dirty="0" smtClean="0"/>
              <a:t>Can use these models to</a:t>
            </a:r>
          </a:p>
          <a:p>
            <a:pPr lvl="1"/>
            <a:r>
              <a:rPr lang="en-US" dirty="0" smtClean="0"/>
              <a:t>Optimal experimental design</a:t>
            </a:r>
          </a:p>
          <a:p>
            <a:pPr lvl="2"/>
            <a:r>
              <a:rPr lang="en-US" dirty="0" smtClean="0"/>
              <a:t>e.g., networks designed for geodynamic hypothesis testing</a:t>
            </a:r>
          </a:p>
          <a:p>
            <a:pPr lvl="1"/>
            <a:r>
              <a:rPr lang="en-US" dirty="0" smtClean="0"/>
              <a:t>Explore coarse-graining (homogenization/fudging)</a:t>
            </a:r>
          </a:p>
          <a:p>
            <a:pPr lvl="1"/>
            <a:r>
              <a:rPr lang="en-US" dirty="0" smtClean="0"/>
              <a:t>Evaluate fault constitutive laws</a:t>
            </a:r>
          </a:p>
          <a:p>
            <a:pPr lvl="2"/>
            <a:r>
              <a:rPr lang="en-US" dirty="0" smtClean="0"/>
              <a:t>e.g., parameter sensitivity</a:t>
            </a:r>
          </a:p>
          <a:p>
            <a:pPr lvl="1"/>
            <a:r>
              <a:rPr lang="en-US" dirty="0" smtClean="0"/>
              <a:t>Test system level importance of feedback processes</a:t>
            </a:r>
          </a:p>
          <a:p>
            <a:pPr lvl="2"/>
            <a:r>
              <a:rPr lang="en-US" dirty="0" smtClean="0"/>
              <a:t>e.g., static vs. dynamic heterogeneity on thrust interface</a:t>
            </a:r>
          </a:p>
          <a:p>
            <a:pPr lvl="1"/>
            <a:r>
              <a:rPr lang="en-US" dirty="0" smtClean="0"/>
              <a:t>Improve earthquake forecasting (build earthquake machines!) </a:t>
            </a:r>
          </a:p>
          <a:p>
            <a:pPr lvl="2"/>
            <a:r>
              <a:rPr lang="en-US" dirty="0" smtClean="0"/>
              <a:t>e.g. </a:t>
            </a:r>
            <a:r>
              <a:rPr lang="en-US" dirty="0" err="1" smtClean="0"/>
              <a:t>Lyapunov</a:t>
            </a:r>
            <a:r>
              <a:rPr lang="en-US" dirty="0" smtClean="0"/>
              <a:t> exponents</a:t>
            </a:r>
          </a:p>
          <a:p>
            <a:pPr lvl="1"/>
            <a:r>
              <a:rPr lang="en-US" dirty="0" smtClean="0"/>
              <a:t>Understand long-term Earth evolution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622308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Additional material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764005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mantl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65361" y="1732230"/>
            <a:ext cx="4624402" cy="1811014"/>
          </a:xfrm>
          <a:prstGeom prst="rect">
            <a:avLst/>
          </a:prstGeom>
        </p:spPr>
      </p:pic>
      <p:pic>
        <p:nvPicPr>
          <p:cNvPr id="15" name="Picture 14" descr="Untitled5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17920" y="5392220"/>
            <a:ext cx="2926080" cy="1465780"/>
          </a:xfrm>
          <a:prstGeom prst="rect">
            <a:avLst/>
          </a:prstGeom>
        </p:spPr>
      </p:pic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791155" y="288235"/>
            <a:ext cx="8229600" cy="1143000"/>
          </a:xfrm>
        </p:spPr>
        <p:txBody>
          <a:bodyPr>
            <a:normAutofit fontScale="90000"/>
          </a:bodyPr>
          <a:lstStyle/>
          <a:p>
            <a:pPr algn="r"/>
            <a:r>
              <a:rPr lang="en-US" sz="3100" dirty="0" smtClean="0"/>
              <a:t>Challenge of </a:t>
            </a:r>
            <a:r>
              <a:rPr lang="en-US" sz="3100" dirty="0" err="1" smtClean="0"/>
              <a:t>spatio</a:t>
            </a:r>
            <a:r>
              <a:rPr lang="en-US" sz="3100" dirty="0" smtClean="0"/>
              <a:t>-temporal scales:</a:t>
            </a:r>
            <a:br>
              <a:rPr lang="en-US" sz="3100" dirty="0" smtClean="0"/>
            </a:br>
            <a:r>
              <a:rPr lang="en-US" dirty="0" smtClean="0"/>
              <a:t>Regional subduction dynamics</a:t>
            </a:r>
            <a:br>
              <a:rPr lang="en-US" dirty="0" smtClean="0"/>
            </a:br>
            <a:r>
              <a:rPr lang="en-US" dirty="0" smtClean="0"/>
              <a:t>can have global effects</a:t>
            </a:r>
            <a:endParaRPr lang="en-US" dirty="0"/>
          </a:p>
        </p:txBody>
      </p:sp>
      <p:pic>
        <p:nvPicPr>
          <p:cNvPr id="14" name="Picture 13" descr="Untitled4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59634" y="1391473"/>
            <a:ext cx="5165211" cy="495241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21336" y="5022888"/>
            <a:ext cx="20638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chemeClr val="bg1">
                    <a:lumMod val="65000"/>
                  </a:schemeClr>
                </a:solidFill>
              </a:rPr>
              <a:t>Gerault</a:t>
            </a:r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 et al. (2011)</a:t>
            </a:r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0203" y="5882220"/>
            <a:ext cx="483106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en-US" dirty="0" smtClean="0"/>
              <a:t>pressure difference in mantle </a:t>
            </a:r>
          </a:p>
          <a:p>
            <a:r>
              <a:rPr lang="en-US" dirty="0" smtClean="0"/>
              <a:t>due to interacting subduction zones,</a:t>
            </a:r>
          </a:p>
          <a:p>
            <a:r>
              <a:rPr lang="en-US" dirty="0" smtClean="0"/>
              <a:t>introduces net rotation, depends on slab strength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7138066" y="3456984"/>
            <a:ext cx="202568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 err="1" smtClean="0">
                <a:solidFill>
                  <a:schemeClr val="bg1">
                    <a:lumMod val="65000"/>
                  </a:schemeClr>
                </a:solidFill>
              </a:rPr>
              <a:t>Stadler</a:t>
            </a:r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 et al. (2010)</a:t>
            </a:r>
          </a:p>
          <a:p>
            <a:pPr algn="r"/>
            <a:r>
              <a:rPr lang="en-US" dirty="0" err="1" smtClean="0">
                <a:solidFill>
                  <a:schemeClr val="bg1">
                    <a:lumMod val="65000"/>
                  </a:schemeClr>
                </a:solidFill>
              </a:rPr>
              <a:t>Alisic</a:t>
            </a:r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 et al. (2014)</a:t>
            </a:r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12" name="Picture 11" descr="Untitl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" y="0"/>
            <a:ext cx="2598308" cy="2587925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50203" y="1246569"/>
            <a:ext cx="923138" cy="3693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rollback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634775" y="1547564"/>
            <a:ext cx="963534" cy="36933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rgbClr val="002060"/>
                </a:solidFill>
              </a:rPr>
              <a:t>advance</a:t>
            </a:r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583356" y="4745889"/>
            <a:ext cx="243739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net rotation component</a:t>
            </a:r>
          </a:p>
          <a:p>
            <a:pPr algn="ctr"/>
            <a:r>
              <a:rPr lang="en-US" dirty="0" smtClean="0"/>
              <a:t>of plate motions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422060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Untitled5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93235" y="4295689"/>
            <a:ext cx="5150765" cy="2580206"/>
          </a:xfrm>
          <a:prstGeom prst="rect">
            <a:avLst/>
          </a:prstGeom>
        </p:spPr>
      </p:pic>
      <p:pic>
        <p:nvPicPr>
          <p:cNvPr id="17" name="Picture 16" descr="Untitl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0"/>
            <a:ext cx="4893480" cy="4873925"/>
          </a:xfrm>
          <a:prstGeom prst="rect">
            <a:avLst/>
          </a:prstGeom>
        </p:spPr>
      </p:pic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733232" y="46688"/>
            <a:ext cx="8229600" cy="2767149"/>
          </a:xfrm>
        </p:spPr>
        <p:txBody>
          <a:bodyPr>
            <a:normAutofit fontScale="90000"/>
          </a:bodyPr>
          <a:lstStyle/>
          <a:p>
            <a:pPr algn="r"/>
            <a:r>
              <a:rPr lang="en-US" dirty="0" smtClean="0"/>
              <a:t>Spatial scales:</a:t>
            </a:r>
            <a:br>
              <a:rPr lang="en-US" dirty="0" smtClean="0"/>
            </a:br>
            <a:r>
              <a:rPr lang="en-US" dirty="0" smtClean="0"/>
              <a:t>Local kinematics </a:t>
            </a:r>
            <a:br>
              <a:rPr lang="en-US" dirty="0" smtClean="0"/>
            </a:br>
            <a:r>
              <a:rPr lang="en-US" dirty="0" smtClean="0"/>
              <a:t>depend on</a:t>
            </a:r>
            <a:br>
              <a:rPr lang="en-US" dirty="0" smtClean="0"/>
            </a:br>
            <a:r>
              <a:rPr lang="en-US" dirty="0" smtClean="0"/>
              <a:t>global plate system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391378" y="326006"/>
            <a:ext cx="2879827" cy="83099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en-US" sz="2400" dirty="0" smtClean="0"/>
              <a:t>Trench motions</a:t>
            </a:r>
          </a:p>
          <a:p>
            <a:pPr algn="ctr"/>
            <a:r>
              <a:rPr lang="en-US" sz="2400" dirty="0" smtClean="0"/>
              <a:t>(</a:t>
            </a:r>
            <a:r>
              <a:rPr lang="en-US" sz="2400" dirty="0" smtClean="0">
                <a:solidFill>
                  <a:srgbClr val="0070C0"/>
                </a:solidFill>
              </a:rPr>
              <a:t>advance</a:t>
            </a:r>
            <a:r>
              <a:rPr lang="en-US" sz="2400" dirty="0" smtClean="0"/>
              <a:t> and </a:t>
            </a:r>
            <a:r>
              <a:rPr lang="en-US" sz="2400" dirty="0" smtClean="0">
                <a:solidFill>
                  <a:srgbClr val="FF0000"/>
                </a:solidFill>
              </a:rPr>
              <a:t>retreat</a:t>
            </a:r>
            <a:r>
              <a:rPr lang="en-US" sz="2400" dirty="0" smtClean="0"/>
              <a:t>)</a:t>
            </a:r>
            <a:endParaRPr lang="en-US" sz="2400" dirty="0"/>
          </a:p>
        </p:txBody>
      </p:sp>
      <p:sp>
        <p:nvSpPr>
          <p:cNvPr id="15" name="TextBox 14"/>
          <p:cNvSpPr txBox="1"/>
          <p:nvPr/>
        </p:nvSpPr>
        <p:spPr>
          <a:xfrm>
            <a:off x="4575224" y="3464692"/>
            <a:ext cx="4016164" cy="83099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en-US" sz="2400" dirty="0" smtClean="0"/>
              <a:t>Net rotation of the lithosphere</a:t>
            </a:r>
          </a:p>
          <a:p>
            <a:pPr algn="ctr"/>
            <a:r>
              <a:rPr lang="en-US" sz="2400" dirty="0" err="1" smtClean="0"/>
              <a:t>wrt</a:t>
            </a:r>
            <a:r>
              <a:rPr lang="en-US" sz="2400" dirty="0" smtClean="0"/>
              <a:t>. to mantle (present-day)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91378" y="3279642"/>
            <a:ext cx="923138" cy="3693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rollback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789438" y="2524028"/>
            <a:ext cx="963534" cy="36933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rgbClr val="002060"/>
                </a:solidFill>
              </a:rPr>
              <a:t>advance</a:t>
            </a:r>
            <a:endParaRPr lang="en-US" dirty="0">
              <a:solidFill>
                <a:srgbClr val="002060"/>
              </a:solidFill>
            </a:endParaRPr>
          </a:p>
        </p:txBody>
      </p:sp>
      <p:pic>
        <p:nvPicPr>
          <p:cNvPr id="58" name="Picture 57" descr="Untitl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1032" y="4667345"/>
            <a:ext cx="3441940" cy="220855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22060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TextBox 97"/>
          <p:cNvSpPr txBox="1"/>
          <p:nvPr/>
        </p:nvSpPr>
        <p:spPr>
          <a:xfrm>
            <a:off x="4369437" y="2587785"/>
            <a:ext cx="934069" cy="2980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 smtClean="0">
                <a:solidFill>
                  <a:srgbClr val="008000"/>
                </a:solidFill>
              </a:rPr>
              <a:t>V</a:t>
            </a:r>
            <a:r>
              <a:rPr lang="en-US" sz="2400" i="1" baseline="-25000" dirty="0" smtClean="0">
                <a:solidFill>
                  <a:srgbClr val="008000"/>
                </a:solidFill>
              </a:rPr>
              <a:t>OP</a:t>
            </a:r>
            <a:endParaRPr lang="en-US" sz="2400" i="1" baseline="-25000" dirty="0">
              <a:solidFill>
                <a:srgbClr val="008000"/>
              </a:solidFill>
            </a:endParaRPr>
          </a:p>
        </p:txBody>
      </p:sp>
      <p:sp>
        <p:nvSpPr>
          <p:cNvPr id="99" name="TextBox 98"/>
          <p:cNvSpPr txBox="1"/>
          <p:nvPr/>
        </p:nvSpPr>
        <p:spPr>
          <a:xfrm>
            <a:off x="3010918" y="2352612"/>
            <a:ext cx="934069" cy="2980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 smtClean="0">
                <a:solidFill>
                  <a:srgbClr val="008000"/>
                </a:solidFill>
              </a:rPr>
              <a:t>V</a:t>
            </a:r>
            <a:r>
              <a:rPr lang="en-US" sz="2400" i="1" baseline="-25000" dirty="0">
                <a:solidFill>
                  <a:srgbClr val="008000"/>
                </a:solidFill>
              </a:rPr>
              <a:t>B</a:t>
            </a:r>
          </a:p>
        </p:txBody>
      </p:sp>
      <p:sp>
        <p:nvSpPr>
          <p:cNvPr id="114" name="TextBox 113"/>
          <p:cNvSpPr txBox="1"/>
          <p:nvPr/>
        </p:nvSpPr>
        <p:spPr>
          <a:xfrm>
            <a:off x="616368" y="1769420"/>
            <a:ext cx="4249830" cy="46166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Helvetica"/>
                <a:cs typeface="Helvetica"/>
              </a:rPr>
              <a:t>Dynamics </a:t>
            </a:r>
            <a:r>
              <a:rPr lang="en-US" sz="2400" b="1" dirty="0" smtClean="0">
                <a:latin typeface="Helvetica"/>
                <a:cs typeface="Helvetica"/>
              </a:rPr>
              <a:t>vs. </a:t>
            </a:r>
            <a:r>
              <a:rPr lang="en-US" sz="2400" b="1" dirty="0" smtClean="0">
                <a:solidFill>
                  <a:srgbClr val="008000"/>
                </a:solidFill>
                <a:latin typeface="Helvetica"/>
                <a:cs typeface="Helvetica"/>
              </a:rPr>
              <a:t>kinematics</a:t>
            </a:r>
            <a:endParaRPr lang="en-US" sz="2400" dirty="0" smtClean="0">
              <a:solidFill>
                <a:srgbClr val="008000"/>
              </a:solidFill>
              <a:latin typeface="Helvetica"/>
              <a:cs typeface="Helvetica"/>
            </a:endParaRPr>
          </a:p>
        </p:txBody>
      </p:sp>
      <p:sp>
        <p:nvSpPr>
          <p:cNvPr id="47" name="Title 46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Strategy: Study natural subduction settings to extract driving forces</a:t>
            </a:r>
            <a:endParaRPr lang="en-US" dirty="0"/>
          </a:p>
        </p:txBody>
      </p:sp>
      <p:grpSp>
        <p:nvGrpSpPr>
          <p:cNvPr id="52" name="Group 51"/>
          <p:cNvGrpSpPr/>
          <p:nvPr/>
        </p:nvGrpSpPr>
        <p:grpSpPr>
          <a:xfrm>
            <a:off x="9160" y="2693535"/>
            <a:ext cx="5122379" cy="3175004"/>
            <a:chOff x="9160" y="2693535"/>
            <a:chExt cx="5122379" cy="3175004"/>
          </a:xfrm>
        </p:grpSpPr>
        <p:pic>
          <p:nvPicPr>
            <p:cNvPr id="77" name="Picture 76" descr="Billen_Fig2.png"/>
            <p:cNvPicPr>
              <a:picLocks noChangeAspect="1"/>
            </p:cNvPicPr>
            <p:nvPr/>
          </p:nvPicPr>
          <p:blipFill>
            <a:blip r:embed="rId2">
              <a:alphaModFix amt="10000"/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0866" y="2789612"/>
              <a:ext cx="4670673" cy="3078927"/>
            </a:xfrm>
            <a:prstGeom prst="rect">
              <a:avLst/>
            </a:prstGeom>
          </p:spPr>
        </p:pic>
        <p:sp>
          <p:nvSpPr>
            <p:cNvPr id="78" name="Freeform 77"/>
            <p:cNvSpPr/>
            <p:nvPr/>
          </p:nvSpPr>
          <p:spPr>
            <a:xfrm>
              <a:off x="2014398" y="2828561"/>
              <a:ext cx="2982366" cy="812936"/>
            </a:xfrm>
            <a:custGeom>
              <a:avLst/>
              <a:gdLst>
                <a:gd name="connsiteX0" fmla="*/ 913731 w 4620188"/>
                <a:gd name="connsiteY0" fmla="*/ 1258248 h 1259374"/>
                <a:gd name="connsiteX1" fmla="*/ 1004442 w 4620188"/>
                <a:gd name="connsiteY1" fmla="*/ 1102734 h 1259374"/>
                <a:gd name="connsiteX2" fmla="*/ 1244178 w 4620188"/>
                <a:gd name="connsiteY2" fmla="*/ 966659 h 1259374"/>
                <a:gd name="connsiteX3" fmla="*/ 1542229 w 4620188"/>
                <a:gd name="connsiteY3" fmla="*/ 908342 h 1259374"/>
                <a:gd name="connsiteX4" fmla="*/ 1665337 w 4620188"/>
                <a:gd name="connsiteY4" fmla="*/ 953700 h 1259374"/>
                <a:gd name="connsiteX5" fmla="*/ 2002264 w 4620188"/>
                <a:gd name="connsiteY5" fmla="*/ 1154572 h 1259374"/>
                <a:gd name="connsiteX6" fmla="*/ 2267918 w 4620188"/>
                <a:gd name="connsiteY6" fmla="*/ 1225849 h 1259374"/>
                <a:gd name="connsiteX7" fmla="*/ 3732254 w 4620188"/>
                <a:gd name="connsiteY7" fmla="*/ 1238809 h 1259374"/>
                <a:gd name="connsiteX8" fmla="*/ 4496818 w 4620188"/>
                <a:gd name="connsiteY8" fmla="*/ 1206410 h 1259374"/>
                <a:gd name="connsiteX9" fmla="*/ 4600488 w 4620188"/>
                <a:gd name="connsiteY9" fmla="*/ 1018497 h 1259374"/>
                <a:gd name="connsiteX10" fmla="*/ 4613447 w 4620188"/>
                <a:gd name="connsiteY10" fmla="*/ 700990 h 1259374"/>
                <a:gd name="connsiteX11" fmla="*/ 4522736 w 4620188"/>
                <a:gd name="connsiteY11" fmla="*/ 577875 h 1259374"/>
                <a:gd name="connsiteX12" fmla="*/ 4295958 w 4620188"/>
                <a:gd name="connsiteY12" fmla="*/ 487158 h 1259374"/>
                <a:gd name="connsiteX13" fmla="*/ 3887758 w 4620188"/>
                <a:gd name="connsiteY13" fmla="*/ 448280 h 1259374"/>
                <a:gd name="connsiteX14" fmla="*/ 3110235 w 4620188"/>
                <a:gd name="connsiteY14" fmla="*/ 461239 h 1259374"/>
                <a:gd name="connsiteX15" fmla="*/ 2598365 w 4620188"/>
                <a:gd name="connsiteY15" fmla="*/ 415881 h 1259374"/>
                <a:gd name="connsiteX16" fmla="*/ 2222562 w 4620188"/>
                <a:gd name="connsiteY16" fmla="*/ 370523 h 1259374"/>
                <a:gd name="connsiteX17" fmla="*/ 1969867 w 4620188"/>
                <a:gd name="connsiteY17" fmla="*/ 195570 h 1259374"/>
                <a:gd name="connsiteX18" fmla="*/ 1879156 w 4620188"/>
                <a:gd name="connsiteY18" fmla="*/ 72455 h 1259374"/>
                <a:gd name="connsiteX19" fmla="*/ 1781966 w 4620188"/>
                <a:gd name="connsiteY19" fmla="*/ 1177 h 1259374"/>
                <a:gd name="connsiteX20" fmla="*/ 1665337 w 4620188"/>
                <a:gd name="connsiteY20" fmla="*/ 33576 h 1259374"/>
                <a:gd name="connsiteX21" fmla="*/ 1607023 w 4620188"/>
                <a:gd name="connsiteY21" fmla="*/ 104853 h 1259374"/>
                <a:gd name="connsiteX22" fmla="*/ 1555188 w 4620188"/>
                <a:gd name="connsiteY22" fmla="*/ 195570 h 1259374"/>
                <a:gd name="connsiteX23" fmla="*/ 1438559 w 4620188"/>
                <a:gd name="connsiteY23" fmla="*/ 292766 h 1259374"/>
                <a:gd name="connsiteX24" fmla="*/ 1315451 w 4620188"/>
                <a:gd name="connsiteY24" fmla="*/ 312205 h 1259374"/>
                <a:gd name="connsiteX25" fmla="*/ 1127550 w 4620188"/>
                <a:gd name="connsiteY25" fmla="*/ 299246 h 1259374"/>
                <a:gd name="connsiteX26" fmla="*/ 1010921 w 4620188"/>
                <a:gd name="connsiteY26" fmla="*/ 318685 h 1259374"/>
                <a:gd name="connsiteX27" fmla="*/ 874855 w 4620188"/>
                <a:gd name="connsiteY27" fmla="*/ 325165 h 1259374"/>
                <a:gd name="connsiteX28" fmla="*/ 758226 w 4620188"/>
                <a:gd name="connsiteY28" fmla="*/ 305725 h 1259374"/>
                <a:gd name="connsiteX29" fmla="*/ 654557 w 4620188"/>
                <a:gd name="connsiteY29" fmla="*/ 338124 h 1259374"/>
                <a:gd name="connsiteX30" fmla="*/ 544407 w 4620188"/>
                <a:gd name="connsiteY30" fmla="*/ 435320 h 1259374"/>
                <a:gd name="connsiteX31" fmla="*/ 466655 w 4620188"/>
                <a:gd name="connsiteY31" fmla="*/ 513077 h 1259374"/>
                <a:gd name="connsiteX32" fmla="*/ 291712 w 4620188"/>
                <a:gd name="connsiteY32" fmla="*/ 590834 h 1259374"/>
                <a:gd name="connsiteX33" fmla="*/ 129728 w 4620188"/>
                <a:gd name="connsiteY33" fmla="*/ 590834 h 1259374"/>
                <a:gd name="connsiteX34" fmla="*/ 141 w 4620188"/>
                <a:gd name="connsiteY34" fmla="*/ 636192 h 1259374"/>
                <a:gd name="connsiteX35" fmla="*/ 110290 w 4620188"/>
                <a:gd name="connsiteY35" fmla="*/ 662111 h 1259374"/>
                <a:gd name="connsiteX36" fmla="*/ 362985 w 4620188"/>
                <a:gd name="connsiteY36" fmla="*/ 830585 h 1259374"/>
                <a:gd name="connsiteX37" fmla="*/ 570325 w 4620188"/>
                <a:gd name="connsiteY37" fmla="*/ 1018497 h 1259374"/>
                <a:gd name="connsiteX38" fmla="*/ 913731 w 4620188"/>
                <a:gd name="connsiteY38" fmla="*/ 1258248 h 12593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4620188" h="1259374">
                  <a:moveTo>
                    <a:pt x="913731" y="1258248"/>
                  </a:moveTo>
                  <a:cubicBezTo>
                    <a:pt x="986084" y="1272288"/>
                    <a:pt x="949368" y="1151332"/>
                    <a:pt x="1004442" y="1102734"/>
                  </a:cubicBezTo>
                  <a:cubicBezTo>
                    <a:pt x="1059516" y="1054136"/>
                    <a:pt x="1154547" y="999058"/>
                    <a:pt x="1244178" y="966659"/>
                  </a:cubicBezTo>
                  <a:cubicBezTo>
                    <a:pt x="1333809" y="934260"/>
                    <a:pt x="1472036" y="910502"/>
                    <a:pt x="1542229" y="908342"/>
                  </a:cubicBezTo>
                  <a:cubicBezTo>
                    <a:pt x="1612422" y="906182"/>
                    <a:pt x="1588665" y="912662"/>
                    <a:pt x="1665337" y="953700"/>
                  </a:cubicBezTo>
                  <a:cubicBezTo>
                    <a:pt x="1742010" y="994738"/>
                    <a:pt x="1901834" y="1109214"/>
                    <a:pt x="2002264" y="1154572"/>
                  </a:cubicBezTo>
                  <a:cubicBezTo>
                    <a:pt x="2102694" y="1199930"/>
                    <a:pt x="1979587" y="1211810"/>
                    <a:pt x="2267918" y="1225849"/>
                  </a:cubicBezTo>
                  <a:cubicBezTo>
                    <a:pt x="2556249" y="1239888"/>
                    <a:pt x="3360771" y="1242049"/>
                    <a:pt x="3732254" y="1238809"/>
                  </a:cubicBezTo>
                  <a:cubicBezTo>
                    <a:pt x="4103737" y="1235569"/>
                    <a:pt x="4352112" y="1243129"/>
                    <a:pt x="4496818" y="1206410"/>
                  </a:cubicBezTo>
                  <a:cubicBezTo>
                    <a:pt x="4641524" y="1169691"/>
                    <a:pt x="4581050" y="1102734"/>
                    <a:pt x="4600488" y="1018497"/>
                  </a:cubicBezTo>
                  <a:cubicBezTo>
                    <a:pt x="4619926" y="934260"/>
                    <a:pt x="4626406" y="774427"/>
                    <a:pt x="4613447" y="700990"/>
                  </a:cubicBezTo>
                  <a:cubicBezTo>
                    <a:pt x="4600488" y="627553"/>
                    <a:pt x="4575651" y="613514"/>
                    <a:pt x="4522736" y="577875"/>
                  </a:cubicBezTo>
                  <a:cubicBezTo>
                    <a:pt x="4469821" y="542236"/>
                    <a:pt x="4401788" y="508757"/>
                    <a:pt x="4295958" y="487158"/>
                  </a:cubicBezTo>
                  <a:cubicBezTo>
                    <a:pt x="4190128" y="465559"/>
                    <a:pt x="3887758" y="448280"/>
                    <a:pt x="3887758" y="448280"/>
                  </a:cubicBezTo>
                  <a:cubicBezTo>
                    <a:pt x="3690138" y="443960"/>
                    <a:pt x="3325134" y="466639"/>
                    <a:pt x="3110235" y="461239"/>
                  </a:cubicBezTo>
                  <a:cubicBezTo>
                    <a:pt x="2895336" y="455839"/>
                    <a:pt x="2746310" y="431000"/>
                    <a:pt x="2598365" y="415881"/>
                  </a:cubicBezTo>
                  <a:cubicBezTo>
                    <a:pt x="2450420" y="400762"/>
                    <a:pt x="2327312" y="407241"/>
                    <a:pt x="2222562" y="370523"/>
                  </a:cubicBezTo>
                  <a:cubicBezTo>
                    <a:pt x="2117812" y="333805"/>
                    <a:pt x="2027101" y="245248"/>
                    <a:pt x="1969867" y="195570"/>
                  </a:cubicBezTo>
                  <a:cubicBezTo>
                    <a:pt x="1912633" y="145892"/>
                    <a:pt x="1910473" y="104854"/>
                    <a:pt x="1879156" y="72455"/>
                  </a:cubicBezTo>
                  <a:cubicBezTo>
                    <a:pt x="1847839" y="40056"/>
                    <a:pt x="1817602" y="7657"/>
                    <a:pt x="1781966" y="1177"/>
                  </a:cubicBezTo>
                  <a:cubicBezTo>
                    <a:pt x="1746330" y="-5303"/>
                    <a:pt x="1694494" y="16297"/>
                    <a:pt x="1665337" y="33576"/>
                  </a:cubicBezTo>
                  <a:cubicBezTo>
                    <a:pt x="1636180" y="50855"/>
                    <a:pt x="1625381" y="77854"/>
                    <a:pt x="1607023" y="104853"/>
                  </a:cubicBezTo>
                  <a:cubicBezTo>
                    <a:pt x="1588665" y="131852"/>
                    <a:pt x="1583265" y="164251"/>
                    <a:pt x="1555188" y="195570"/>
                  </a:cubicBezTo>
                  <a:cubicBezTo>
                    <a:pt x="1527111" y="226889"/>
                    <a:pt x="1478515" y="273327"/>
                    <a:pt x="1438559" y="292766"/>
                  </a:cubicBezTo>
                  <a:cubicBezTo>
                    <a:pt x="1398603" y="312205"/>
                    <a:pt x="1367286" y="311125"/>
                    <a:pt x="1315451" y="312205"/>
                  </a:cubicBezTo>
                  <a:cubicBezTo>
                    <a:pt x="1263616" y="313285"/>
                    <a:pt x="1178305" y="298166"/>
                    <a:pt x="1127550" y="299246"/>
                  </a:cubicBezTo>
                  <a:cubicBezTo>
                    <a:pt x="1076795" y="300326"/>
                    <a:pt x="1053037" y="314365"/>
                    <a:pt x="1010921" y="318685"/>
                  </a:cubicBezTo>
                  <a:cubicBezTo>
                    <a:pt x="968805" y="323005"/>
                    <a:pt x="916971" y="327325"/>
                    <a:pt x="874855" y="325165"/>
                  </a:cubicBezTo>
                  <a:cubicBezTo>
                    <a:pt x="832739" y="323005"/>
                    <a:pt x="794942" y="303565"/>
                    <a:pt x="758226" y="305725"/>
                  </a:cubicBezTo>
                  <a:cubicBezTo>
                    <a:pt x="721510" y="307885"/>
                    <a:pt x="690193" y="316525"/>
                    <a:pt x="654557" y="338124"/>
                  </a:cubicBezTo>
                  <a:cubicBezTo>
                    <a:pt x="618921" y="359723"/>
                    <a:pt x="575724" y="406161"/>
                    <a:pt x="544407" y="435320"/>
                  </a:cubicBezTo>
                  <a:cubicBezTo>
                    <a:pt x="513090" y="464479"/>
                    <a:pt x="508771" y="487158"/>
                    <a:pt x="466655" y="513077"/>
                  </a:cubicBezTo>
                  <a:cubicBezTo>
                    <a:pt x="424539" y="538996"/>
                    <a:pt x="347867" y="577874"/>
                    <a:pt x="291712" y="590834"/>
                  </a:cubicBezTo>
                  <a:cubicBezTo>
                    <a:pt x="235557" y="603794"/>
                    <a:pt x="178323" y="583274"/>
                    <a:pt x="129728" y="590834"/>
                  </a:cubicBezTo>
                  <a:cubicBezTo>
                    <a:pt x="81133" y="598394"/>
                    <a:pt x="3381" y="624313"/>
                    <a:pt x="141" y="636192"/>
                  </a:cubicBezTo>
                  <a:cubicBezTo>
                    <a:pt x="-3099" y="648071"/>
                    <a:pt x="49816" y="629712"/>
                    <a:pt x="110290" y="662111"/>
                  </a:cubicBezTo>
                  <a:cubicBezTo>
                    <a:pt x="170764" y="694510"/>
                    <a:pt x="286313" y="771187"/>
                    <a:pt x="362985" y="830585"/>
                  </a:cubicBezTo>
                  <a:cubicBezTo>
                    <a:pt x="439657" y="889983"/>
                    <a:pt x="478534" y="945060"/>
                    <a:pt x="570325" y="1018497"/>
                  </a:cubicBezTo>
                  <a:cubicBezTo>
                    <a:pt x="662116" y="1091934"/>
                    <a:pt x="841378" y="1244208"/>
                    <a:pt x="913731" y="1258248"/>
                  </a:cubicBezTo>
                  <a:close/>
                </a:path>
              </a:pathLst>
            </a:custGeom>
            <a:solidFill>
              <a:schemeClr val="bg1">
                <a:lumMod val="75000"/>
                <a:alpha val="38000"/>
              </a:schemeClr>
            </a:solidFill>
            <a:ln w="28575" cmpd="sng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Freeform 78"/>
            <p:cNvSpPr/>
            <p:nvPr/>
          </p:nvSpPr>
          <p:spPr>
            <a:xfrm>
              <a:off x="582495" y="3232341"/>
              <a:ext cx="3585585" cy="2563760"/>
            </a:xfrm>
            <a:custGeom>
              <a:avLst/>
              <a:gdLst>
                <a:gd name="connsiteX0" fmla="*/ 21897 w 5554676"/>
                <a:gd name="connsiteY0" fmla="*/ 532568 h 3971695"/>
                <a:gd name="connsiteX1" fmla="*/ 237413 w 5554676"/>
                <a:gd name="connsiteY1" fmla="*/ 463295 h 3971695"/>
                <a:gd name="connsiteX2" fmla="*/ 468322 w 5554676"/>
                <a:gd name="connsiteY2" fmla="*/ 470992 h 3971695"/>
                <a:gd name="connsiteX3" fmla="*/ 1291897 w 5554676"/>
                <a:gd name="connsiteY3" fmla="*/ 455598 h 3971695"/>
                <a:gd name="connsiteX4" fmla="*/ 1923049 w 5554676"/>
                <a:gd name="connsiteY4" fmla="*/ 455598 h 3971695"/>
                <a:gd name="connsiteX5" fmla="*/ 2523413 w 5554676"/>
                <a:gd name="connsiteY5" fmla="*/ 755780 h 3971695"/>
                <a:gd name="connsiteX6" fmla="*/ 2877473 w 5554676"/>
                <a:gd name="connsiteY6" fmla="*/ 1209901 h 3971695"/>
                <a:gd name="connsiteX7" fmla="*/ 3162261 w 5554676"/>
                <a:gd name="connsiteY7" fmla="*/ 1856447 h 3971695"/>
                <a:gd name="connsiteX8" fmla="*/ 3500928 w 5554676"/>
                <a:gd name="connsiteY8" fmla="*/ 2495295 h 3971695"/>
                <a:gd name="connsiteX9" fmla="*/ 3993534 w 5554676"/>
                <a:gd name="connsiteY9" fmla="*/ 3087962 h 3971695"/>
                <a:gd name="connsiteX10" fmla="*/ 4570807 w 5554676"/>
                <a:gd name="connsiteY10" fmla="*/ 3465113 h 3971695"/>
                <a:gd name="connsiteX11" fmla="*/ 4894079 w 5554676"/>
                <a:gd name="connsiteY11" fmla="*/ 3873053 h 3971695"/>
                <a:gd name="connsiteX12" fmla="*/ 5094201 w 5554676"/>
                <a:gd name="connsiteY12" fmla="*/ 3965416 h 3971695"/>
                <a:gd name="connsiteX13" fmla="*/ 5494443 w 5554676"/>
                <a:gd name="connsiteY13" fmla="*/ 3957719 h 3971695"/>
                <a:gd name="connsiteX14" fmla="*/ 5540625 w 5554676"/>
                <a:gd name="connsiteY14" fmla="*/ 3911538 h 3971695"/>
                <a:gd name="connsiteX15" fmla="*/ 5371291 w 5554676"/>
                <a:gd name="connsiteY15" fmla="*/ 3619053 h 3971695"/>
                <a:gd name="connsiteX16" fmla="*/ 4717049 w 5554676"/>
                <a:gd name="connsiteY16" fmla="*/ 2934022 h 3971695"/>
                <a:gd name="connsiteX17" fmla="*/ 4116685 w 5554676"/>
                <a:gd name="connsiteY17" fmla="*/ 2433719 h 3971695"/>
                <a:gd name="connsiteX18" fmla="*/ 3793413 w 5554676"/>
                <a:gd name="connsiteY18" fmla="*/ 1948810 h 3971695"/>
                <a:gd name="connsiteX19" fmla="*/ 3677958 w 5554676"/>
                <a:gd name="connsiteY19" fmla="*/ 1764083 h 3971695"/>
                <a:gd name="connsiteX20" fmla="*/ 3570201 w 5554676"/>
                <a:gd name="connsiteY20" fmla="*/ 1517780 h 3971695"/>
                <a:gd name="connsiteX21" fmla="*/ 3362382 w 5554676"/>
                <a:gd name="connsiteY21" fmla="*/ 1071356 h 3971695"/>
                <a:gd name="connsiteX22" fmla="*/ 3131473 w 5554676"/>
                <a:gd name="connsiteY22" fmla="*/ 663416 h 3971695"/>
                <a:gd name="connsiteX23" fmla="*/ 2677352 w 5554676"/>
                <a:gd name="connsiteY23" fmla="*/ 301659 h 3971695"/>
                <a:gd name="connsiteX24" fmla="*/ 2400261 w 5554676"/>
                <a:gd name="connsiteY24" fmla="*/ 70750 h 3971695"/>
                <a:gd name="connsiteX25" fmla="*/ 2192443 w 5554676"/>
                <a:gd name="connsiteY25" fmla="*/ 16871 h 3971695"/>
                <a:gd name="connsiteX26" fmla="*/ 1846079 w 5554676"/>
                <a:gd name="connsiteY26" fmla="*/ 1477 h 3971695"/>
                <a:gd name="connsiteX27" fmla="*/ 1607473 w 5554676"/>
                <a:gd name="connsiteY27" fmla="*/ 47659 h 3971695"/>
                <a:gd name="connsiteX28" fmla="*/ 1538201 w 5554676"/>
                <a:gd name="connsiteY28" fmla="*/ 39962 h 3971695"/>
                <a:gd name="connsiteX29" fmla="*/ 1338079 w 5554676"/>
                <a:gd name="connsiteY29" fmla="*/ 39962 h 3971695"/>
                <a:gd name="connsiteX30" fmla="*/ 1145655 w 5554676"/>
                <a:gd name="connsiteY30" fmla="*/ 86144 h 3971695"/>
                <a:gd name="connsiteX31" fmla="*/ 822382 w 5554676"/>
                <a:gd name="connsiteY31" fmla="*/ 93841 h 3971695"/>
                <a:gd name="connsiteX32" fmla="*/ 468322 w 5554676"/>
                <a:gd name="connsiteY32" fmla="*/ 47659 h 3971695"/>
                <a:gd name="connsiteX33" fmla="*/ 237413 w 5554676"/>
                <a:gd name="connsiteY33" fmla="*/ 93841 h 3971695"/>
                <a:gd name="connsiteX34" fmla="*/ 83473 w 5554676"/>
                <a:gd name="connsiteY34" fmla="*/ 93841 h 3971695"/>
                <a:gd name="connsiteX35" fmla="*/ 14201 w 5554676"/>
                <a:gd name="connsiteY35" fmla="*/ 155416 h 3971695"/>
                <a:gd name="connsiteX36" fmla="*/ 21897 w 5554676"/>
                <a:gd name="connsiteY36" fmla="*/ 532568 h 39716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5554676" h="3971695">
                  <a:moveTo>
                    <a:pt x="21897" y="532568"/>
                  </a:moveTo>
                  <a:cubicBezTo>
                    <a:pt x="59099" y="583881"/>
                    <a:pt x="163009" y="473558"/>
                    <a:pt x="237413" y="463295"/>
                  </a:cubicBezTo>
                  <a:cubicBezTo>
                    <a:pt x="311817" y="453032"/>
                    <a:pt x="292575" y="472275"/>
                    <a:pt x="468322" y="470992"/>
                  </a:cubicBezTo>
                  <a:cubicBezTo>
                    <a:pt x="644069" y="469709"/>
                    <a:pt x="1049443" y="458164"/>
                    <a:pt x="1291897" y="455598"/>
                  </a:cubicBezTo>
                  <a:cubicBezTo>
                    <a:pt x="1534351" y="453032"/>
                    <a:pt x="1717796" y="405568"/>
                    <a:pt x="1923049" y="455598"/>
                  </a:cubicBezTo>
                  <a:cubicBezTo>
                    <a:pt x="2128302" y="505628"/>
                    <a:pt x="2364342" y="630063"/>
                    <a:pt x="2523413" y="755780"/>
                  </a:cubicBezTo>
                  <a:cubicBezTo>
                    <a:pt x="2682484" y="881497"/>
                    <a:pt x="2770998" y="1026457"/>
                    <a:pt x="2877473" y="1209901"/>
                  </a:cubicBezTo>
                  <a:cubicBezTo>
                    <a:pt x="2983948" y="1393345"/>
                    <a:pt x="3058352" y="1642215"/>
                    <a:pt x="3162261" y="1856447"/>
                  </a:cubicBezTo>
                  <a:cubicBezTo>
                    <a:pt x="3266170" y="2070679"/>
                    <a:pt x="3362382" y="2290042"/>
                    <a:pt x="3500928" y="2495295"/>
                  </a:cubicBezTo>
                  <a:cubicBezTo>
                    <a:pt x="3639474" y="2700548"/>
                    <a:pt x="3815221" y="2926326"/>
                    <a:pt x="3993534" y="3087962"/>
                  </a:cubicBezTo>
                  <a:cubicBezTo>
                    <a:pt x="4171847" y="3249598"/>
                    <a:pt x="4420716" y="3334265"/>
                    <a:pt x="4570807" y="3465113"/>
                  </a:cubicBezTo>
                  <a:cubicBezTo>
                    <a:pt x="4720898" y="3595961"/>
                    <a:pt x="4806847" y="3789669"/>
                    <a:pt x="4894079" y="3873053"/>
                  </a:cubicBezTo>
                  <a:cubicBezTo>
                    <a:pt x="4981311" y="3956437"/>
                    <a:pt x="4994140" y="3951305"/>
                    <a:pt x="5094201" y="3965416"/>
                  </a:cubicBezTo>
                  <a:cubicBezTo>
                    <a:pt x="5194262" y="3979527"/>
                    <a:pt x="5420039" y="3966699"/>
                    <a:pt x="5494443" y="3957719"/>
                  </a:cubicBezTo>
                  <a:cubicBezTo>
                    <a:pt x="5568847" y="3948739"/>
                    <a:pt x="5561150" y="3967982"/>
                    <a:pt x="5540625" y="3911538"/>
                  </a:cubicBezTo>
                  <a:cubicBezTo>
                    <a:pt x="5520100" y="3855094"/>
                    <a:pt x="5508554" y="3781972"/>
                    <a:pt x="5371291" y="3619053"/>
                  </a:cubicBezTo>
                  <a:cubicBezTo>
                    <a:pt x="5234028" y="3456134"/>
                    <a:pt x="4926150" y="3131578"/>
                    <a:pt x="4717049" y="2934022"/>
                  </a:cubicBezTo>
                  <a:cubicBezTo>
                    <a:pt x="4507948" y="2736466"/>
                    <a:pt x="4270624" y="2597921"/>
                    <a:pt x="4116685" y="2433719"/>
                  </a:cubicBezTo>
                  <a:cubicBezTo>
                    <a:pt x="3962746" y="2269517"/>
                    <a:pt x="3866534" y="2060416"/>
                    <a:pt x="3793413" y="1948810"/>
                  </a:cubicBezTo>
                  <a:cubicBezTo>
                    <a:pt x="3720292" y="1837204"/>
                    <a:pt x="3715160" y="1835921"/>
                    <a:pt x="3677958" y="1764083"/>
                  </a:cubicBezTo>
                  <a:cubicBezTo>
                    <a:pt x="3640756" y="1692245"/>
                    <a:pt x="3622797" y="1633235"/>
                    <a:pt x="3570201" y="1517780"/>
                  </a:cubicBezTo>
                  <a:cubicBezTo>
                    <a:pt x="3517605" y="1402326"/>
                    <a:pt x="3435503" y="1213750"/>
                    <a:pt x="3362382" y="1071356"/>
                  </a:cubicBezTo>
                  <a:cubicBezTo>
                    <a:pt x="3289261" y="928962"/>
                    <a:pt x="3245645" y="791699"/>
                    <a:pt x="3131473" y="663416"/>
                  </a:cubicBezTo>
                  <a:cubicBezTo>
                    <a:pt x="3017301" y="535133"/>
                    <a:pt x="2799221" y="400437"/>
                    <a:pt x="2677352" y="301659"/>
                  </a:cubicBezTo>
                  <a:cubicBezTo>
                    <a:pt x="2555483" y="202881"/>
                    <a:pt x="2481079" y="118215"/>
                    <a:pt x="2400261" y="70750"/>
                  </a:cubicBezTo>
                  <a:cubicBezTo>
                    <a:pt x="2319443" y="23285"/>
                    <a:pt x="2284807" y="28416"/>
                    <a:pt x="2192443" y="16871"/>
                  </a:cubicBezTo>
                  <a:cubicBezTo>
                    <a:pt x="2100079" y="5326"/>
                    <a:pt x="1943574" y="-3654"/>
                    <a:pt x="1846079" y="1477"/>
                  </a:cubicBezTo>
                  <a:cubicBezTo>
                    <a:pt x="1748584" y="6608"/>
                    <a:pt x="1658786" y="41245"/>
                    <a:pt x="1607473" y="47659"/>
                  </a:cubicBezTo>
                  <a:cubicBezTo>
                    <a:pt x="1556160" y="54073"/>
                    <a:pt x="1583100" y="41245"/>
                    <a:pt x="1538201" y="39962"/>
                  </a:cubicBezTo>
                  <a:cubicBezTo>
                    <a:pt x="1493302" y="38679"/>
                    <a:pt x="1403503" y="32265"/>
                    <a:pt x="1338079" y="39962"/>
                  </a:cubicBezTo>
                  <a:cubicBezTo>
                    <a:pt x="1272655" y="47659"/>
                    <a:pt x="1231604" y="77164"/>
                    <a:pt x="1145655" y="86144"/>
                  </a:cubicBezTo>
                  <a:cubicBezTo>
                    <a:pt x="1059706" y="95124"/>
                    <a:pt x="935271" y="100255"/>
                    <a:pt x="822382" y="93841"/>
                  </a:cubicBezTo>
                  <a:cubicBezTo>
                    <a:pt x="709493" y="87427"/>
                    <a:pt x="565817" y="47659"/>
                    <a:pt x="468322" y="47659"/>
                  </a:cubicBezTo>
                  <a:cubicBezTo>
                    <a:pt x="370827" y="47659"/>
                    <a:pt x="301554" y="86144"/>
                    <a:pt x="237413" y="93841"/>
                  </a:cubicBezTo>
                  <a:cubicBezTo>
                    <a:pt x="173272" y="101538"/>
                    <a:pt x="120675" y="83579"/>
                    <a:pt x="83473" y="93841"/>
                  </a:cubicBezTo>
                  <a:cubicBezTo>
                    <a:pt x="46271" y="104103"/>
                    <a:pt x="24464" y="79729"/>
                    <a:pt x="14201" y="155416"/>
                  </a:cubicBezTo>
                  <a:cubicBezTo>
                    <a:pt x="3938" y="231103"/>
                    <a:pt x="-15305" y="481255"/>
                    <a:pt x="21897" y="532568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tint val="100000"/>
                    <a:shade val="100000"/>
                    <a:satMod val="130000"/>
                    <a:alpha val="27000"/>
                  </a:schemeClr>
                </a:gs>
                <a:gs pos="100000">
                  <a:schemeClr val="accent1">
                    <a:tint val="50000"/>
                    <a:shade val="100000"/>
                    <a:satMod val="350000"/>
                    <a:alpha val="27000"/>
                  </a:schemeClr>
                </a:gs>
              </a:gsLst>
              <a:lin ang="16200000" scaled="0"/>
              <a:tileRect/>
            </a:gradFill>
            <a:ln w="28575" cmpd="sng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80" name="Straight Arrow Connector 79"/>
            <p:cNvCxnSpPr/>
            <p:nvPr/>
          </p:nvCxnSpPr>
          <p:spPr>
            <a:xfrm flipV="1">
              <a:off x="2745982" y="3809635"/>
              <a:ext cx="243454" cy="89433"/>
            </a:xfrm>
            <a:prstGeom prst="straightConnector1">
              <a:avLst/>
            </a:prstGeom>
            <a:ln>
              <a:solidFill>
                <a:srgbClr val="FF0000"/>
              </a:solidFill>
              <a:headEnd type="none"/>
              <a:tailEnd type="triangle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Arrow Connector 80"/>
            <p:cNvCxnSpPr/>
            <p:nvPr/>
          </p:nvCxnSpPr>
          <p:spPr>
            <a:xfrm flipV="1">
              <a:off x="2665493" y="3659588"/>
              <a:ext cx="243454" cy="89433"/>
            </a:xfrm>
            <a:prstGeom prst="straightConnector1">
              <a:avLst/>
            </a:prstGeom>
            <a:ln>
              <a:solidFill>
                <a:srgbClr val="FF0000"/>
              </a:solidFill>
              <a:headEnd type="none"/>
              <a:tailEnd type="triangle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2" name="Freeform 81"/>
            <p:cNvSpPr/>
            <p:nvPr/>
          </p:nvSpPr>
          <p:spPr>
            <a:xfrm>
              <a:off x="1893522" y="3303654"/>
              <a:ext cx="253264" cy="247929"/>
            </a:xfrm>
            <a:custGeom>
              <a:avLst/>
              <a:gdLst>
                <a:gd name="connsiteX0" fmla="*/ 1047681 w 1535541"/>
                <a:gd name="connsiteY0" fmla="*/ 69905 h 1503193"/>
                <a:gd name="connsiteX1" fmla="*/ 1187495 w 1535541"/>
                <a:gd name="connsiteY1" fmla="*/ 133985 h 1503193"/>
                <a:gd name="connsiteX2" fmla="*/ 1403042 w 1535541"/>
                <a:gd name="connsiteY2" fmla="*/ 332050 h 1503193"/>
                <a:gd name="connsiteX3" fmla="*/ 1531205 w 1535541"/>
                <a:gd name="connsiteY3" fmla="*/ 640798 h 1503193"/>
                <a:gd name="connsiteX4" fmla="*/ 1490426 w 1535541"/>
                <a:gd name="connsiteY4" fmla="*/ 996150 h 1503193"/>
                <a:gd name="connsiteX5" fmla="*/ 1344786 w 1535541"/>
                <a:gd name="connsiteY5" fmla="*/ 1240818 h 1503193"/>
                <a:gd name="connsiteX6" fmla="*/ 1076809 w 1535541"/>
                <a:gd name="connsiteY6" fmla="*/ 1438883 h 1503193"/>
                <a:gd name="connsiteX7" fmla="*/ 785529 w 1535541"/>
                <a:gd name="connsiteY7" fmla="*/ 1502963 h 1503193"/>
                <a:gd name="connsiteX8" fmla="*/ 465122 w 1535541"/>
                <a:gd name="connsiteY8" fmla="*/ 1450534 h 1503193"/>
                <a:gd name="connsiteX9" fmla="*/ 185493 w 1535541"/>
                <a:gd name="connsiteY9" fmla="*/ 1234993 h 1503193"/>
                <a:gd name="connsiteX10" fmla="*/ 22376 w 1535541"/>
                <a:gd name="connsiteY10" fmla="*/ 920419 h 1503193"/>
                <a:gd name="connsiteX11" fmla="*/ 10725 w 1535541"/>
                <a:gd name="connsiteY11" fmla="*/ 640798 h 1503193"/>
                <a:gd name="connsiteX12" fmla="*/ 109760 w 1535541"/>
                <a:gd name="connsiteY12" fmla="*/ 384479 h 1503193"/>
                <a:gd name="connsiteX13" fmla="*/ 261226 w 1535541"/>
                <a:gd name="connsiteY13" fmla="*/ 186414 h 1503193"/>
                <a:gd name="connsiteX14" fmla="*/ 342784 w 1535541"/>
                <a:gd name="connsiteY14" fmla="*/ 122334 h 1503193"/>
                <a:gd name="connsiteX15" fmla="*/ 616587 w 1535541"/>
                <a:gd name="connsiteY15" fmla="*/ 0 h 1503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535541" h="1503193">
                  <a:moveTo>
                    <a:pt x="1047681" y="69905"/>
                  </a:moveTo>
                  <a:cubicBezTo>
                    <a:pt x="1087974" y="80099"/>
                    <a:pt x="1128268" y="90294"/>
                    <a:pt x="1187495" y="133985"/>
                  </a:cubicBezTo>
                  <a:cubicBezTo>
                    <a:pt x="1246722" y="177676"/>
                    <a:pt x="1345757" y="247581"/>
                    <a:pt x="1403042" y="332050"/>
                  </a:cubicBezTo>
                  <a:cubicBezTo>
                    <a:pt x="1460327" y="416519"/>
                    <a:pt x="1516641" y="530115"/>
                    <a:pt x="1531205" y="640798"/>
                  </a:cubicBezTo>
                  <a:cubicBezTo>
                    <a:pt x="1545769" y="751481"/>
                    <a:pt x="1521496" y="896147"/>
                    <a:pt x="1490426" y="996150"/>
                  </a:cubicBezTo>
                  <a:cubicBezTo>
                    <a:pt x="1459356" y="1096153"/>
                    <a:pt x="1413722" y="1167029"/>
                    <a:pt x="1344786" y="1240818"/>
                  </a:cubicBezTo>
                  <a:cubicBezTo>
                    <a:pt x="1275850" y="1314607"/>
                    <a:pt x="1170018" y="1395192"/>
                    <a:pt x="1076809" y="1438883"/>
                  </a:cubicBezTo>
                  <a:cubicBezTo>
                    <a:pt x="983600" y="1482574"/>
                    <a:pt x="887477" y="1501021"/>
                    <a:pt x="785529" y="1502963"/>
                  </a:cubicBezTo>
                  <a:cubicBezTo>
                    <a:pt x="683581" y="1504905"/>
                    <a:pt x="565128" y="1495196"/>
                    <a:pt x="465122" y="1450534"/>
                  </a:cubicBezTo>
                  <a:cubicBezTo>
                    <a:pt x="365116" y="1405872"/>
                    <a:pt x="259284" y="1323345"/>
                    <a:pt x="185493" y="1234993"/>
                  </a:cubicBezTo>
                  <a:cubicBezTo>
                    <a:pt x="111702" y="1146641"/>
                    <a:pt x="51504" y="1019452"/>
                    <a:pt x="22376" y="920419"/>
                  </a:cubicBezTo>
                  <a:cubicBezTo>
                    <a:pt x="-6752" y="821386"/>
                    <a:pt x="-3839" y="730121"/>
                    <a:pt x="10725" y="640798"/>
                  </a:cubicBezTo>
                  <a:cubicBezTo>
                    <a:pt x="25289" y="551475"/>
                    <a:pt x="68010" y="460210"/>
                    <a:pt x="109760" y="384479"/>
                  </a:cubicBezTo>
                  <a:cubicBezTo>
                    <a:pt x="151510" y="308748"/>
                    <a:pt x="222389" y="230105"/>
                    <a:pt x="261226" y="186414"/>
                  </a:cubicBezTo>
                  <a:cubicBezTo>
                    <a:pt x="300063" y="142723"/>
                    <a:pt x="283557" y="153403"/>
                    <a:pt x="342784" y="122334"/>
                  </a:cubicBezTo>
                  <a:cubicBezTo>
                    <a:pt x="402011" y="91265"/>
                    <a:pt x="616587" y="0"/>
                    <a:pt x="616587" y="0"/>
                  </a:cubicBezTo>
                </a:path>
              </a:pathLst>
            </a:custGeom>
            <a:ln>
              <a:solidFill>
                <a:srgbClr val="FF0000"/>
              </a:solidFill>
              <a:headEnd type="none"/>
              <a:tailEnd type="triangl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TextBox 82"/>
            <p:cNvSpPr txBox="1"/>
            <p:nvPr/>
          </p:nvSpPr>
          <p:spPr>
            <a:xfrm>
              <a:off x="1461547" y="3141664"/>
              <a:ext cx="934069" cy="2980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i="1" dirty="0" smtClean="0"/>
                <a:t>F</a:t>
              </a:r>
              <a:r>
                <a:rPr lang="en-US" sz="2400" i="1" baseline="-25000" dirty="0" smtClean="0"/>
                <a:t>B</a:t>
              </a:r>
              <a:endParaRPr lang="en-US" sz="2400" i="1" baseline="-25000" dirty="0"/>
            </a:p>
          </p:txBody>
        </p:sp>
        <p:sp>
          <p:nvSpPr>
            <p:cNvPr id="84" name="TextBox 83"/>
            <p:cNvSpPr txBox="1"/>
            <p:nvPr/>
          </p:nvSpPr>
          <p:spPr>
            <a:xfrm>
              <a:off x="2919877" y="3521544"/>
              <a:ext cx="934069" cy="2980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i="1" dirty="0" smtClean="0"/>
                <a:t>F</a:t>
              </a:r>
              <a:r>
                <a:rPr lang="en-US" sz="2400" i="1" baseline="-25000" dirty="0" smtClean="0"/>
                <a:t>ΔP</a:t>
              </a:r>
              <a:endParaRPr lang="en-US" sz="2400" i="1" baseline="-25000" dirty="0"/>
            </a:p>
          </p:txBody>
        </p:sp>
        <p:sp>
          <p:nvSpPr>
            <p:cNvPr id="85" name="TextBox 84"/>
            <p:cNvSpPr txBox="1"/>
            <p:nvPr/>
          </p:nvSpPr>
          <p:spPr>
            <a:xfrm>
              <a:off x="2635682" y="5064666"/>
              <a:ext cx="934069" cy="2980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i="1" dirty="0" err="1" smtClean="0"/>
                <a:t>F</a:t>
              </a:r>
              <a:r>
                <a:rPr lang="en-US" sz="2400" i="1" baseline="-25000" dirty="0" err="1" smtClean="0"/>
                <a:t>slab</a:t>
              </a:r>
              <a:r>
                <a:rPr lang="en-US" sz="2400" i="1" baseline="-25000" dirty="0" smtClean="0"/>
                <a:t> pull</a:t>
              </a:r>
              <a:endParaRPr lang="en-US" sz="2400" i="1" baseline="-25000" dirty="0"/>
            </a:p>
          </p:txBody>
        </p:sp>
        <p:cxnSp>
          <p:nvCxnSpPr>
            <p:cNvPr id="86" name="Straight Arrow Connector 85"/>
            <p:cNvCxnSpPr/>
            <p:nvPr/>
          </p:nvCxnSpPr>
          <p:spPr>
            <a:xfrm flipV="1">
              <a:off x="2161692" y="3918942"/>
              <a:ext cx="243454" cy="89432"/>
            </a:xfrm>
            <a:prstGeom prst="straightConnector1">
              <a:avLst/>
            </a:prstGeom>
            <a:ln>
              <a:solidFill>
                <a:srgbClr val="FF0000"/>
              </a:solidFill>
              <a:headEnd type="none"/>
              <a:tailEnd type="triangle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Arrow Connector 86"/>
            <p:cNvCxnSpPr/>
            <p:nvPr/>
          </p:nvCxnSpPr>
          <p:spPr>
            <a:xfrm flipV="1">
              <a:off x="2230257" y="4070976"/>
              <a:ext cx="243454" cy="89432"/>
            </a:xfrm>
            <a:prstGeom prst="straightConnector1">
              <a:avLst/>
            </a:prstGeom>
            <a:ln>
              <a:solidFill>
                <a:srgbClr val="FF0000"/>
              </a:solidFill>
              <a:headEnd type="none"/>
              <a:tailEnd type="triangle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/>
            <p:cNvCxnSpPr/>
            <p:nvPr/>
          </p:nvCxnSpPr>
          <p:spPr>
            <a:xfrm>
              <a:off x="2264140" y="3303654"/>
              <a:ext cx="109033" cy="2626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Arrow Connector 88"/>
            <p:cNvCxnSpPr/>
            <p:nvPr/>
          </p:nvCxnSpPr>
          <p:spPr>
            <a:xfrm flipH="1" flipV="1">
              <a:off x="2264140" y="3300426"/>
              <a:ext cx="222629" cy="204731"/>
            </a:xfrm>
            <a:prstGeom prst="straightConnector1">
              <a:avLst/>
            </a:prstGeom>
            <a:ln>
              <a:solidFill>
                <a:srgbClr val="FF0000"/>
              </a:solidFill>
              <a:headEnd type="none"/>
              <a:tailEnd type="none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0" name="TextBox 89"/>
            <p:cNvSpPr txBox="1"/>
            <p:nvPr/>
          </p:nvSpPr>
          <p:spPr>
            <a:xfrm>
              <a:off x="2332176" y="2938605"/>
              <a:ext cx="133877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i="1" dirty="0" smtClean="0"/>
                <a:t>F</a:t>
              </a:r>
              <a:r>
                <a:rPr lang="en-US" sz="2400" i="1" baseline="-25000" dirty="0" smtClean="0"/>
                <a:t>coupling</a:t>
              </a:r>
              <a:endParaRPr lang="en-US" sz="2400" i="1" baseline="-25000" dirty="0"/>
            </a:p>
          </p:txBody>
        </p:sp>
        <p:cxnSp>
          <p:nvCxnSpPr>
            <p:cNvPr id="93" name="Straight Arrow Connector 92"/>
            <p:cNvCxnSpPr/>
            <p:nvPr/>
          </p:nvCxnSpPr>
          <p:spPr>
            <a:xfrm flipH="1">
              <a:off x="1586049" y="3162177"/>
              <a:ext cx="379543" cy="0"/>
            </a:xfrm>
            <a:prstGeom prst="straightConnector1">
              <a:avLst/>
            </a:prstGeom>
            <a:ln>
              <a:solidFill>
                <a:srgbClr val="008000"/>
              </a:solidFill>
              <a:headEnd type="none"/>
              <a:tailEnd type="triangle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4" name="TextBox 93"/>
            <p:cNvSpPr txBox="1"/>
            <p:nvPr/>
          </p:nvSpPr>
          <p:spPr>
            <a:xfrm>
              <a:off x="1645879" y="2769794"/>
              <a:ext cx="934069" cy="2980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i="1" dirty="0" smtClean="0">
                  <a:solidFill>
                    <a:srgbClr val="008000"/>
                  </a:solidFill>
                </a:rPr>
                <a:t>V</a:t>
              </a:r>
              <a:r>
                <a:rPr lang="en-US" sz="2400" i="1" baseline="-25000" dirty="0" smtClean="0">
                  <a:solidFill>
                    <a:srgbClr val="008000"/>
                  </a:solidFill>
                </a:rPr>
                <a:t>T</a:t>
              </a:r>
              <a:endParaRPr lang="en-US" sz="2400" i="1" baseline="-25000" dirty="0">
                <a:solidFill>
                  <a:srgbClr val="008000"/>
                </a:solidFill>
              </a:endParaRPr>
            </a:p>
          </p:txBody>
        </p:sp>
        <p:sp>
          <p:nvSpPr>
            <p:cNvPr id="95" name="TextBox 94"/>
            <p:cNvSpPr txBox="1"/>
            <p:nvPr/>
          </p:nvSpPr>
          <p:spPr>
            <a:xfrm>
              <a:off x="555574" y="2777748"/>
              <a:ext cx="934069" cy="2980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i="1" dirty="0" smtClean="0">
                  <a:solidFill>
                    <a:srgbClr val="008000"/>
                  </a:solidFill>
                </a:rPr>
                <a:t>V</a:t>
              </a:r>
              <a:r>
                <a:rPr lang="en-US" sz="2400" i="1" baseline="-25000" dirty="0" smtClean="0">
                  <a:solidFill>
                    <a:srgbClr val="008000"/>
                  </a:solidFill>
                </a:rPr>
                <a:t>P</a:t>
              </a:r>
              <a:endParaRPr lang="en-US" sz="2400" i="1" baseline="-25000" dirty="0">
                <a:solidFill>
                  <a:srgbClr val="008000"/>
                </a:solidFill>
              </a:endParaRPr>
            </a:p>
          </p:txBody>
        </p:sp>
        <p:cxnSp>
          <p:nvCxnSpPr>
            <p:cNvPr id="96" name="Straight Arrow Connector 95"/>
            <p:cNvCxnSpPr/>
            <p:nvPr/>
          </p:nvCxnSpPr>
          <p:spPr>
            <a:xfrm>
              <a:off x="616368" y="3190398"/>
              <a:ext cx="398616" cy="0"/>
            </a:xfrm>
            <a:prstGeom prst="straightConnector1">
              <a:avLst/>
            </a:prstGeom>
            <a:ln>
              <a:solidFill>
                <a:srgbClr val="008000"/>
              </a:solidFill>
              <a:headEnd type="none"/>
              <a:tailEnd type="triangle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Arrow Connector 96"/>
            <p:cNvCxnSpPr/>
            <p:nvPr/>
          </p:nvCxnSpPr>
          <p:spPr>
            <a:xfrm flipH="1">
              <a:off x="4309607" y="3046062"/>
              <a:ext cx="379543" cy="0"/>
            </a:xfrm>
            <a:prstGeom prst="straightConnector1">
              <a:avLst/>
            </a:prstGeom>
            <a:ln>
              <a:solidFill>
                <a:srgbClr val="008000"/>
              </a:solidFill>
              <a:headEnd type="none"/>
              <a:tailEnd type="triangle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0" name="Freeform 99"/>
            <p:cNvSpPr/>
            <p:nvPr/>
          </p:nvSpPr>
          <p:spPr>
            <a:xfrm>
              <a:off x="2600448" y="3404126"/>
              <a:ext cx="2401511" cy="2385664"/>
            </a:xfrm>
            <a:custGeom>
              <a:avLst/>
              <a:gdLst>
                <a:gd name="connsiteX0" fmla="*/ 1826 w 3720345"/>
                <a:gd name="connsiteY0" fmla="*/ 367654 h 3695794"/>
                <a:gd name="connsiteX1" fmla="*/ 127158 w 3720345"/>
                <a:gd name="connsiteY1" fmla="*/ 559837 h 3695794"/>
                <a:gd name="connsiteX2" fmla="*/ 260845 w 3720345"/>
                <a:gd name="connsiteY2" fmla="*/ 843933 h 3695794"/>
                <a:gd name="connsiteX3" fmla="*/ 411243 w 3720345"/>
                <a:gd name="connsiteY3" fmla="*/ 1161453 h 3695794"/>
                <a:gd name="connsiteX4" fmla="*/ 611774 w 3720345"/>
                <a:gd name="connsiteY4" fmla="*/ 1587597 h 3695794"/>
                <a:gd name="connsiteX5" fmla="*/ 753817 w 3720345"/>
                <a:gd name="connsiteY5" fmla="*/ 1796491 h 3695794"/>
                <a:gd name="connsiteX6" fmla="*/ 945992 w 3720345"/>
                <a:gd name="connsiteY6" fmla="*/ 2088943 h 3695794"/>
                <a:gd name="connsiteX7" fmla="*/ 1305277 w 3720345"/>
                <a:gd name="connsiteY7" fmla="*/ 2414818 h 3695794"/>
                <a:gd name="connsiteX8" fmla="*/ 1764827 w 3720345"/>
                <a:gd name="connsiteY8" fmla="*/ 2832607 h 3695794"/>
                <a:gd name="connsiteX9" fmla="*/ 2132467 w 3720345"/>
                <a:gd name="connsiteY9" fmla="*/ 3208617 h 3695794"/>
                <a:gd name="connsiteX10" fmla="*/ 2391486 w 3720345"/>
                <a:gd name="connsiteY10" fmla="*/ 3551203 h 3695794"/>
                <a:gd name="connsiteX11" fmla="*/ 2424908 w 3720345"/>
                <a:gd name="connsiteY11" fmla="*/ 3684896 h 3695794"/>
                <a:gd name="connsiteX12" fmla="*/ 2800903 w 3720345"/>
                <a:gd name="connsiteY12" fmla="*/ 3684896 h 3695794"/>
                <a:gd name="connsiteX13" fmla="*/ 2817614 w 3720345"/>
                <a:gd name="connsiteY13" fmla="*/ 3659829 h 3695794"/>
                <a:gd name="connsiteX14" fmla="*/ 2750770 w 3720345"/>
                <a:gd name="connsiteY14" fmla="*/ 3400800 h 3695794"/>
                <a:gd name="connsiteX15" fmla="*/ 2165889 w 3720345"/>
                <a:gd name="connsiteY15" fmla="*/ 2882742 h 3695794"/>
                <a:gd name="connsiteX16" fmla="*/ 1639495 w 3720345"/>
                <a:gd name="connsiteY16" fmla="*/ 2214280 h 3695794"/>
                <a:gd name="connsiteX17" fmla="*/ 1321988 w 3720345"/>
                <a:gd name="connsiteY17" fmla="*/ 1462260 h 3695794"/>
                <a:gd name="connsiteX18" fmla="*/ 628485 w 3720345"/>
                <a:gd name="connsiteY18" fmla="*/ 843933 h 3695794"/>
                <a:gd name="connsiteX19" fmla="*/ 402888 w 3720345"/>
                <a:gd name="connsiteY19" fmla="*/ 384366 h 3695794"/>
                <a:gd name="connsiteX20" fmla="*/ 586708 w 3720345"/>
                <a:gd name="connsiteY20" fmla="*/ 401077 h 3695794"/>
                <a:gd name="connsiteX21" fmla="*/ 1355410 w 3720345"/>
                <a:gd name="connsiteY21" fmla="*/ 501347 h 3695794"/>
                <a:gd name="connsiteX22" fmla="*/ 2023846 w 3720345"/>
                <a:gd name="connsiteY22" fmla="*/ 752020 h 3695794"/>
                <a:gd name="connsiteX23" fmla="*/ 3494406 w 3720345"/>
                <a:gd name="connsiteY23" fmla="*/ 660106 h 3695794"/>
                <a:gd name="connsiteX24" fmla="*/ 3694937 w 3720345"/>
                <a:gd name="connsiteY24" fmla="*/ 518058 h 3695794"/>
                <a:gd name="connsiteX25" fmla="*/ 3694937 w 3720345"/>
                <a:gd name="connsiteY25" fmla="*/ 384366 h 3695794"/>
                <a:gd name="connsiteX26" fmla="*/ 3686581 w 3720345"/>
                <a:gd name="connsiteY26" fmla="*/ 259029 h 3695794"/>
                <a:gd name="connsiteX27" fmla="*/ 3594671 w 3720345"/>
                <a:gd name="connsiteY27" fmla="*/ 300808 h 3695794"/>
                <a:gd name="connsiteX28" fmla="*/ 2332998 w 3720345"/>
                <a:gd name="connsiteY28" fmla="*/ 334231 h 3695794"/>
                <a:gd name="connsiteX29" fmla="*/ 1263500 w 3720345"/>
                <a:gd name="connsiteY29" fmla="*/ 317520 h 3695794"/>
                <a:gd name="connsiteX30" fmla="*/ 1113101 w 3720345"/>
                <a:gd name="connsiteY30" fmla="*/ 250673 h 3695794"/>
                <a:gd name="connsiteX31" fmla="*/ 895860 w 3720345"/>
                <a:gd name="connsiteY31" fmla="*/ 133693 h 3695794"/>
                <a:gd name="connsiteX32" fmla="*/ 695329 w 3720345"/>
                <a:gd name="connsiteY32" fmla="*/ 0 h 3695794"/>
                <a:gd name="connsiteX33" fmla="*/ 419599 w 3720345"/>
                <a:gd name="connsiteY33" fmla="*/ 25068 h 3695794"/>
                <a:gd name="connsiteX34" fmla="*/ 77025 w 3720345"/>
                <a:gd name="connsiteY34" fmla="*/ 208895 h 3695794"/>
                <a:gd name="connsiteX35" fmla="*/ 1826 w 3720345"/>
                <a:gd name="connsiteY35" fmla="*/ 367654 h 36957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3720345" h="3695794">
                  <a:moveTo>
                    <a:pt x="1826" y="367654"/>
                  </a:moveTo>
                  <a:cubicBezTo>
                    <a:pt x="10181" y="426144"/>
                    <a:pt x="83988" y="480457"/>
                    <a:pt x="127158" y="559837"/>
                  </a:cubicBezTo>
                  <a:cubicBezTo>
                    <a:pt x="170328" y="639217"/>
                    <a:pt x="213498" y="743664"/>
                    <a:pt x="260845" y="843933"/>
                  </a:cubicBezTo>
                  <a:lnTo>
                    <a:pt x="411243" y="1161453"/>
                  </a:lnTo>
                  <a:cubicBezTo>
                    <a:pt x="469731" y="1285397"/>
                    <a:pt x="554678" y="1481757"/>
                    <a:pt x="611774" y="1587597"/>
                  </a:cubicBezTo>
                  <a:cubicBezTo>
                    <a:pt x="668870" y="1693437"/>
                    <a:pt x="753817" y="1796491"/>
                    <a:pt x="753817" y="1796491"/>
                  </a:cubicBezTo>
                  <a:cubicBezTo>
                    <a:pt x="809520" y="1880049"/>
                    <a:pt x="854082" y="1985888"/>
                    <a:pt x="945992" y="2088943"/>
                  </a:cubicBezTo>
                  <a:cubicBezTo>
                    <a:pt x="1037902" y="2191998"/>
                    <a:pt x="1305277" y="2414818"/>
                    <a:pt x="1305277" y="2414818"/>
                  </a:cubicBezTo>
                  <a:cubicBezTo>
                    <a:pt x="1441749" y="2538762"/>
                    <a:pt x="1626962" y="2700307"/>
                    <a:pt x="1764827" y="2832607"/>
                  </a:cubicBezTo>
                  <a:cubicBezTo>
                    <a:pt x="1902692" y="2964907"/>
                    <a:pt x="2028024" y="3088851"/>
                    <a:pt x="2132467" y="3208617"/>
                  </a:cubicBezTo>
                  <a:cubicBezTo>
                    <a:pt x="2236910" y="3328383"/>
                    <a:pt x="2342746" y="3471823"/>
                    <a:pt x="2391486" y="3551203"/>
                  </a:cubicBezTo>
                  <a:cubicBezTo>
                    <a:pt x="2440226" y="3630583"/>
                    <a:pt x="2356672" y="3662614"/>
                    <a:pt x="2424908" y="3684896"/>
                  </a:cubicBezTo>
                  <a:cubicBezTo>
                    <a:pt x="2493144" y="3707178"/>
                    <a:pt x="2735452" y="3689074"/>
                    <a:pt x="2800903" y="3684896"/>
                  </a:cubicBezTo>
                  <a:cubicBezTo>
                    <a:pt x="2866354" y="3680718"/>
                    <a:pt x="2825969" y="3707178"/>
                    <a:pt x="2817614" y="3659829"/>
                  </a:cubicBezTo>
                  <a:cubicBezTo>
                    <a:pt x="2809259" y="3612480"/>
                    <a:pt x="2859391" y="3530314"/>
                    <a:pt x="2750770" y="3400800"/>
                  </a:cubicBezTo>
                  <a:cubicBezTo>
                    <a:pt x="2642149" y="3271286"/>
                    <a:pt x="2351101" y="3080495"/>
                    <a:pt x="2165889" y="2882742"/>
                  </a:cubicBezTo>
                  <a:cubicBezTo>
                    <a:pt x="1980677" y="2684989"/>
                    <a:pt x="1780145" y="2451027"/>
                    <a:pt x="1639495" y="2214280"/>
                  </a:cubicBezTo>
                  <a:cubicBezTo>
                    <a:pt x="1498845" y="1977533"/>
                    <a:pt x="1490490" y="1690651"/>
                    <a:pt x="1321988" y="1462260"/>
                  </a:cubicBezTo>
                  <a:cubicBezTo>
                    <a:pt x="1153486" y="1233869"/>
                    <a:pt x="781668" y="1023582"/>
                    <a:pt x="628485" y="843933"/>
                  </a:cubicBezTo>
                  <a:cubicBezTo>
                    <a:pt x="475302" y="664284"/>
                    <a:pt x="409851" y="458175"/>
                    <a:pt x="402888" y="384366"/>
                  </a:cubicBezTo>
                  <a:cubicBezTo>
                    <a:pt x="395925" y="310557"/>
                    <a:pt x="586708" y="401077"/>
                    <a:pt x="586708" y="401077"/>
                  </a:cubicBezTo>
                  <a:cubicBezTo>
                    <a:pt x="745461" y="420574"/>
                    <a:pt x="1115887" y="442856"/>
                    <a:pt x="1355410" y="501347"/>
                  </a:cubicBezTo>
                  <a:cubicBezTo>
                    <a:pt x="1594933" y="559838"/>
                    <a:pt x="1667347" y="725560"/>
                    <a:pt x="2023846" y="752020"/>
                  </a:cubicBezTo>
                  <a:cubicBezTo>
                    <a:pt x="2380345" y="778480"/>
                    <a:pt x="3215891" y="699100"/>
                    <a:pt x="3494406" y="660106"/>
                  </a:cubicBezTo>
                  <a:cubicBezTo>
                    <a:pt x="3772921" y="621112"/>
                    <a:pt x="3661515" y="564015"/>
                    <a:pt x="3694937" y="518058"/>
                  </a:cubicBezTo>
                  <a:cubicBezTo>
                    <a:pt x="3728359" y="472101"/>
                    <a:pt x="3694937" y="384366"/>
                    <a:pt x="3694937" y="384366"/>
                  </a:cubicBezTo>
                  <a:cubicBezTo>
                    <a:pt x="3693544" y="341195"/>
                    <a:pt x="3703292" y="272955"/>
                    <a:pt x="3686581" y="259029"/>
                  </a:cubicBezTo>
                  <a:cubicBezTo>
                    <a:pt x="3669870" y="245103"/>
                    <a:pt x="3820268" y="288274"/>
                    <a:pt x="3594671" y="300808"/>
                  </a:cubicBezTo>
                  <a:cubicBezTo>
                    <a:pt x="3369074" y="313342"/>
                    <a:pt x="2332998" y="334231"/>
                    <a:pt x="2332998" y="334231"/>
                  </a:cubicBezTo>
                  <a:cubicBezTo>
                    <a:pt x="1944470" y="337016"/>
                    <a:pt x="1466816" y="331446"/>
                    <a:pt x="1263500" y="317520"/>
                  </a:cubicBezTo>
                  <a:cubicBezTo>
                    <a:pt x="1060184" y="303594"/>
                    <a:pt x="1174374" y="281311"/>
                    <a:pt x="1113101" y="250673"/>
                  </a:cubicBezTo>
                  <a:cubicBezTo>
                    <a:pt x="1051828" y="220035"/>
                    <a:pt x="965489" y="175472"/>
                    <a:pt x="895860" y="133693"/>
                  </a:cubicBezTo>
                  <a:cubicBezTo>
                    <a:pt x="826231" y="91914"/>
                    <a:pt x="774706" y="18104"/>
                    <a:pt x="695329" y="0"/>
                  </a:cubicBezTo>
                  <a:cubicBezTo>
                    <a:pt x="615952" y="-18104"/>
                    <a:pt x="522650" y="-9748"/>
                    <a:pt x="419599" y="25068"/>
                  </a:cubicBezTo>
                  <a:cubicBezTo>
                    <a:pt x="316548" y="59884"/>
                    <a:pt x="141084" y="154582"/>
                    <a:pt x="77025" y="208895"/>
                  </a:cubicBezTo>
                  <a:cubicBezTo>
                    <a:pt x="12966" y="263208"/>
                    <a:pt x="-6529" y="309164"/>
                    <a:pt x="1826" y="367654"/>
                  </a:cubicBezTo>
                  <a:close/>
                </a:path>
              </a:pathLst>
            </a:custGeom>
            <a:solidFill>
              <a:srgbClr val="FF6600">
                <a:alpha val="15000"/>
              </a:srgb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1" name="Freeform 100"/>
            <p:cNvSpPr/>
            <p:nvPr/>
          </p:nvSpPr>
          <p:spPr>
            <a:xfrm>
              <a:off x="581539" y="3498313"/>
              <a:ext cx="3230559" cy="2288437"/>
            </a:xfrm>
            <a:custGeom>
              <a:avLst/>
              <a:gdLst>
                <a:gd name="connsiteX0" fmla="*/ 12872 w 5004680"/>
                <a:gd name="connsiteY0" fmla="*/ 138186 h 3545173"/>
                <a:gd name="connsiteX1" fmla="*/ 246824 w 5004680"/>
                <a:gd name="connsiteY1" fmla="*/ 29561 h 3545173"/>
                <a:gd name="connsiteX2" fmla="*/ 656242 w 5004680"/>
                <a:gd name="connsiteY2" fmla="*/ 46272 h 3545173"/>
                <a:gd name="connsiteX3" fmla="*/ 1700673 w 5004680"/>
                <a:gd name="connsiteY3" fmla="*/ 4493 h 3545173"/>
                <a:gd name="connsiteX4" fmla="*/ 2302266 w 5004680"/>
                <a:gd name="connsiteY4" fmla="*/ 171609 h 3545173"/>
                <a:gd name="connsiteX5" fmla="*/ 2603062 w 5004680"/>
                <a:gd name="connsiteY5" fmla="*/ 397214 h 3545173"/>
                <a:gd name="connsiteX6" fmla="*/ 2953992 w 5004680"/>
                <a:gd name="connsiteY6" fmla="*/ 923628 h 3545173"/>
                <a:gd name="connsiteX7" fmla="*/ 3238077 w 5004680"/>
                <a:gd name="connsiteY7" fmla="*/ 1608801 h 3545173"/>
                <a:gd name="connsiteX8" fmla="*/ 3497096 w 5004680"/>
                <a:gd name="connsiteY8" fmla="*/ 2051657 h 3545173"/>
                <a:gd name="connsiteX9" fmla="*/ 3789537 w 5004680"/>
                <a:gd name="connsiteY9" fmla="*/ 2461090 h 3545173"/>
                <a:gd name="connsiteX10" fmla="*/ 4090333 w 5004680"/>
                <a:gd name="connsiteY10" fmla="*/ 2761898 h 3545173"/>
                <a:gd name="connsiteX11" fmla="*/ 4516461 w 5004680"/>
                <a:gd name="connsiteY11" fmla="*/ 2979148 h 3545173"/>
                <a:gd name="connsiteX12" fmla="*/ 4792191 w 5004680"/>
                <a:gd name="connsiteY12" fmla="*/ 3338446 h 3545173"/>
                <a:gd name="connsiteX13" fmla="*/ 4942590 w 5004680"/>
                <a:gd name="connsiteY13" fmla="*/ 3505562 h 3545173"/>
                <a:gd name="connsiteX14" fmla="*/ 4976011 w 5004680"/>
                <a:gd name="connsiteY14" fmla="*/ 3522273 h 3545173"/>
                <a:gd name="connsiteX15" fmla="*/ 4533172 w 5004680"/>
                <a:gd name="connsiteY15" fmla="*/ 3522273 h 3545173"/>
                <a:gd name="connsiteX16" fmla="*/ 4307575 w 5004680"/>
                <a:gd name="connsiteY16" fmla="*/ 3522273 h 3545173"/>
                <a:gd name="connsiteX17" fmla="*/ 3705982 w 5004680"/>
                <a:gd name="connsiteY17" fmla="*/ 3213110 h 3545173"/>
                <a:gd name="connsiteX18" fmla="*/ 3346698 w 5004680"/>
                <a:gd name="connsiteY18" fmla="*/ 3004215 h 3545173"/>
                <a:gd name="connsiteX19" fmla="*/ 3020835 w 5004680"/>
                <a:gd name="connsiteY19" fmla="*/ 2661629 h 3545173"/>
                <a:gd name="connsiteX20" fmla="*/ 2694972 w 5004680"/>
                <a:gd name="connsiteY20" fmla="*/ 1867830 h 3545173"/>
                <a:gd name="connsiteX21" fmla="*/ 2619773 w 5004680"/>
                <a:gd name="connsiteY21" fmla="*/ 1191013 h 3545173"/>
                <a:gd name="connsiteX22" fmla="*/ 2318977 w 5004680"/>
                <a:gd name="connsiteY22" fmla="*/ 714734 h 3545173"/>
                <a:gd name="connsiteX23" fmla="*/ 1725740 w 5004680"/>
                <a:gd name="connsiteY23" fmla="*/ 681311 h 3545173"/>
                <a:gd name="connsiteX24" fmla="*/ 865128 w 5004680"/>
                <a:gd name="connsiteY24" fmla="*/ 840070 h 3545173"/>
                <a:gd name="connsiteX25" fmla="*/ 96426 w 5004680"/>
                <a:gd name="connsiteY25" fmla="*/ 781580 h 3545173"/>
                <a:gd name="connsiteX26" fmla="*/ 21227 w 5004680"/>
                <a:gd name="connsiteY26" fmla="*/ 681311 h 3545173"/>
                <a:gd name="connsiteX27" fmla="*/ 29583 w 5004680"/>
                <a:gd name="connsiteY27" fmla="*/ 489128 h 3545173"/>
                <a:gd name="connsiteX28" fmla="*/ 12872 w 5004680"/>
                <a:gd name="connsiteY28" fmla="*/ 138186 h 35451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5004680" h="3545173">
                  <a:moveTo>
                    <a:pt x="12872" y="138186"/>
                  </a:moveTo>
                  <a:cubicBezTo>
                    <a:pt x="49079" y="61591"/>
                    <a:pt x="139596" y="44880"/>
                    <a:pt x="246824" y="29561"/>
                  </a:cubicBezTo>
                  <a:cubicBezTo>
                    <a:pt x="354052" y="14242"/>
                    <a:pt x="413934" y="50450"/>
                    <a:pt x="656242" y="46272"/>
                  </a:cubicBezTo>
                  <a:cubicBezTo>
                    <a:pt x="898550" y="42094"/>
                    <a:pt x="1426336" y="-16397"/>
                    <a:pt x="1700673" y="4493"/>
                  </a:cubicBezTo>
                  <a:cubicBezTo>
                    <a:pt x="1975010" y="25382"/>
                    <a:pt x="2151868" y="106155"/>
                    <a:pt x="2302266" y="171609"/>
                  </a:cubicBezTo>
                  <a:cubicBezTo>
                    <a:pt x="2452664" y="237063"/>
                    <a:pt x="2494441" y="271878"/>
                    <a:pt x="2603062" y="397214"/>
                  </a:cubicBezTo>
                  <a:cubicBezTo>
                    <a:pt x="2711683" y="522551"/>
                    <a:pt x="2848156" y="721697"/>
                    <a:pt x="2953992" y="923628"/>
                  </a:cubicBezTo>
                  <a:cubicBezTo>
                    <a:pt x="3059828" y="1125559"/>
                    <a:pt x="3147560" y="1420796"/>
                    <a:pt x="3238077" y="1608801"/>
                  </a:cubicBezTo>
                  <a:cubicBezTo>
                    <a:pt x="3328594" y="1796806"/>
                    <a:pt x="3405186" y="1909609"/>
                    <a:pt x="3497096" y="2051657"/>
                  </a:cubicBezTo>
                  <a:cubicBezTo>
                    <a:pt x="3589006" y="2193705"/>
                    <a:pt x="3690664" y="2342717"/>
                    <a:pt x="3789537" y="2461090"/>
                  </a:cubicBezTo>
                  <a:cubicBezTo>
                    <a:pt x="3888410" y="2579464"/>
                    <a:pt x="3969179" y="2675555"/>
                    <a:pt x="4090333" y="2761898"/>
                  </a:cubicBezTo>
                  <a:cubicBezTo>
                    <a:pt x="4211487" y="2848241"/>
                    <a:pt x="4399485" y="2883057"/>
                    <a:pt x="4516461" y="2979148"/>
                  </a:cubicBezTo>
                  <a:cubicBezTo>
                    <a:pt x="4633437" y="3075239"/>
                    <a:pt x="4721170" y="3250710"/>
                    <a:pt x="4792191" y="3338446"/>
                  </a:cubicBezTo>
                  <a:cubicBezTo>
                    <a:pt x="4863213" y="3426182"/>
                    <a:pt x="4911953" y="3474924"/>
                    <a:pt x="4942590" y="3505562"/>
                  </a:cubicBezTo>
                  <a:cubicBezTo>
                    <a:pt x="4973227" y="3536200"/>
                    <a:pt x="5044247" y="3519488"/>
                    <a:pt x="4976011" y="3522273"/>
                  </a:cubicBezTo>
                  <a:cubicBezTo>
                    <a:pt x="4907775" y="3525058"/>
                    <a:pt x="4533172" y="3522273"/>
                    <a:pt x="4533172" y="3522273"/>
                  </a:cubicBezTo>
                  <a:cubicBezTo>
                    <a:pt x="4421766" y="3522273"/>
                    <a:pt x="4445440" y="3573800"/>
                    <a:pt x="4307575" y="3522273"/>
                  </a:cubicBezTo>
                  <a:cubicBezTo>
                    <a:pt x="4169710" y="3470746"/>
                    <a:pt x="3866128" y="3299453"/>
                    <a:pt x="3705982" y="3213110"/>
                  </a:cubicBezTo>
                  <a:cubicBezTo>
                    <a:pt x="3545836" y="3126767"/>
                    <a:pt x="3460889" y="3096129"/>
                    <a:pt x="3346698" y="3004215"/>
                  </a:cubicBezTo>
                  <a:cubicBezTo>
                    <a:pt x="3232507" y="2912302"/>
                    <a:pt x="3129456" y="2851026"/>
                    <a:pt x="3020835" y="2661629"/>
                  </a:cubicBezTo>
                  <a:cubicBezTo>
                    <a:pt x="2912214" y="2472232"/>
                    <a:pt x="2761816" y="2112933"/>
                    <a:pt x="2694972" y="1867830"/>
                  </a:cubicBezTo>
                  <a:cubicBezTo>
                    <a:pt x="2628128" y="1622727"/>
                    <a:pt x="2682439" y="1383196"/>
                    <a:pt x="2619773" y="1191013"/>
                  </a:cubicBezTo>
                  <a:cubicBezTo>
                    <a:pt x="2557107" y="998830"/>
                    <a:pt x="2467983" y="799684"/>
                    <a:pt x="2318977" y="714734"/>
                  </a:cubicBezTo>
                  <a:cubicBezTo>
                    <a:pt x="2169972" y="629784"/>
                    <a:pt x="1968048" y="660422"/>
                    <a:pt x="1725740" y="681311"/>
                  </a:cubicBezTo>
                  <a:cubicBezTo>
                    <a:pt x="1483432" y="702200"/>
                    <a:pt x="1136680" y="823359"/>
                    <a:pt x="865128" y="840070"/>
                  </a:cubicBezTo>
                  <a:cubicBezTo>
                    <a:pt x="593576" y="856781"/>
                    <a:pt x="237076" y="808040"/>
                    <a:pt x="96426" y="781580"/>
                  </a:cubicBezTo>
                  <a:cubicBezTo>
                    <a:pt x="-44224" y="755120"/>
                    <a:pt x="32367" y="730053"/>
                    <a:pt x="21227" y="681311"/>
                  </a:cubicBezTo>
                  <a:cubicBezTo>
                    <a:pt x="10087" y="632569"/>
                    <a:pt x="30975" y="583827"/>
                    <a:pt x="29583" y="489128"/>
                  </a:cubicBezTo>
                  <a:cubicBezTo>
                    <a:pt x="28191" y="394429"/>
                    <a:pt x="-23335" y="214781"/>
                    <a:pt x="12872" y="138186"/>
                  </a:cubicBezTo>
                  <a:close/>
                </a:path>
              </a:pathLst>
            </a:custGeom>
            <a:solidFill>
              <a:srgbClr val="FF6600">
                <a:alpha val="14000"/>
              </a:srgb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02" name="Straight Arrow Connector 101"/>
            <p:cNvCxnSpPr/>
            <p:nvPr/>
          </p:nvCxnSpPr>
          <p:spPr>
            <a:xfrm flipH="1" flipV="1">
              <a:off x="3322956" y="4787024"/>
              <a:ext cx="222629" cy="204731"/>
            </a:xfrm>
            <a:prstGeom prst="straightConnector1">
              <a:avLst/>
            </a:prstGeom>
            <a:ln>
              <a:solidFill>
                <a:srgbClr val="FF0000"/>
              </a:solidFill>
              <a:headEnd type="none"/>
              <a:tailEnd type="none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3" name="TextBox 102"/>
            <p:cNvSpPr txBox="1"/>
            <p:nvPr/>
          </p:nvSpPr>
          <p:spPr>
            <a:xfrm>
              <a:off x="3425333" y="4617201"/>
              <a:ext cx="934069" cy="2980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i="1" dirty="0" err="1" smtClean="0"/>
                <a:t>F</a:t>
              </a:r>
              <a:r>
                <a:rPr lang="en-US" sz="2400" i="1" baseline="-25000" dirty="0" err="1" smtClean="0"/>
                <a:t>shear</a:t>
              </a:r>
              <a:endParaRPr lang="en-US" sz="2400" i="1" baseline="-25000" dirty="0"/>
            </a:p>
          </p:txBody>
        </p:sp>
        <p:sp>
          <p:nvSpPr>
            <p:cNvPr id="104" name="TextBox 103"/>
            <p:cNvSpPr txBox="1"/>
            <p:nvPr/>
          </p:nvSpPr>
          <p:spPr>
            <a:xfrm>
              <a:off x="3614961" y="3687413"/>
              <a:ext cx="934069" cy="2980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i="1" dirty="0" err="1" smtClean="0"/>
                <a:t>F</a:t>
              </a:r>
              <a:r>
                <a:rPr lang="en-US" sz="2400" i="1" baseline="-25000" dirty="0" err="1" smtClean="0"/>
                <a:t>shear</a:t>
              </a:r>
              <a:endParaRPr lang="en-US" sz="2400" i="1" baseline="-25000" dirty="0"/>
            </a:p>
          </p:txBody>
        </p:sp>
        <p:sp>
          <p:nvSpPr>
            <p:cNvPr id="105" name="TextBox 104"/>
            <p:cNvSpPr txBox="1"/>
            <p:nvPr/>
          </p:nvSpPr>
          <p:spPr>
            <a:xfrm>
              <a:off x="1190658" y="3585980"/>
              <a:ext cx="934069" cy="2980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i="1" dirty="0" err="1" smtClean="0"/>
                <a:t>F</a:t>
              </a:r>
              <a:r>
                <a:rPr lang="en-US" sz="2400" i="1" baseline="-25000" dirty="0" err="1" smtClean="0"/>
                <a:t>shear</a:t>
              </a:r>
              <a:endParaRPr lang="en-US" sz="2400" i="1" baseline="-25000" dirty="0"/>
            </a:p>
          </p:txBody>
        </p:sp>
        <p:cxnSp>
          <p:nvCxnSpPr>
            <p:cNvPr id="106" name="Straight Arrow Connector 105"/>
            <p:cNvCxnSpPr/>
            <p:nvPr/>
          </p:nvCxnSpPr>
          <p:spPr>
            <a:xfrm flipH="1">
              <a:off x="3694357" y="3690206"/>
              <a:ext cx="319177" cy="0"/>
            </a:xfrm>
            <a:prstGeom prst="straightConnector1">
              <a:avLst/>
            </a:prstGeom>
            <a:ln>
              <a:solidFill>
                <a:srgbClr val="FF0000"/>
              </a:solidFill>
              <a:headEnd type="none"/>
              <a:tailEnd type="none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Straight Connector 106"/>
            <p:cNvCxnSpPr/>
            <p:nvPr/>
          </p:nvCxnSpPr>
          <p:spPr>
            <a:xfrm>
              <a:off x="3325447" y="4789070"/>
              <a:ext cx="109033" cy="2626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/>
            <p:cNvCxnSpPr/>
            <p:nvPr/>
          </p:nvCxnSpPr>
          <p:spPr>
            <a:xfrm>
              <a:off x="3694357" y="3687714"/>
              <a:ext cx="109033" cy="58815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Straight Arrow Connector 108"/>
            <p:cNvCxnSpPr/>
            <p:nvPr/>
          </p:nvCxnSpPr>
          <p:spPr>
            <a:xfrm flipH="1">
              <a:off x="3158679" y="2777346"/>
              <a:ext cx="174684" cy="0"/>
            </a:xfrm>
            <a:prstGeom prst="straightConnector1">
              <a:avLst/>
            </a:prstGeom>
            <a:ln>
              <a:solidFill>
                <a:srgbClr val="008000"/>
              </a:solidFill>
              <a:headEnd type="none"/>
              <a:tailEnd type="triangle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Straight Arrow Connector 109"/>
            <p:cNvCxnSpPr/>
            <p:nvPr/>
          </p:nvCxnSpPr>
          <p:spPr>
            <a:xfrm>
              <a:off x="2961186" y="2777346"/>
              <a:ext cx="174684" cy="0"/>
            </a:xfrm>
            <a:prstGeom prst="straightConnector1">
              <a:avLst/>
            </a:prstGeom>
            <a:ln>
              <a:solidFill>
                <a:srgbClr val="008000"/>
              </a:solidFill>
              <a:headEnd type="none"/>
              <a:tailEnd type="triangle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Straight Connector 110"/>
            <p:cNvCxnSpPr/>
            <p:nvPr/>
          </p:nvCxnSpPr>
          <p:spPr>
            <a:xfrm flipV="1">
              <a:off x="3147664" y="2693535"/>
              <a:ext cx="0" cy="128701"/>
            </a:xfrm>
            <a:prstGeom prst="line">
              <a:avLst/>
            </a:prstGeom>
            <a:ln w="6350" cmpd="sng">
              <a:solidFill>
                <a:srgbClr val="008000"/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Straight Arrow Connector 111"/>
            <p:cNvCxnSpPr/>
            <p:nvPr/>
          </p:nvCxnSpPr>
          <p:spPr>
            <a:xfrm>
              <a:off x="3670948" y="3437249"/>
              <a:ext cx="497132" cy="0"/>
            </a:xfrm>
            <a:prstGeom prst="straightConnector1">
              <a:avLst/>
            </a:prstGeom>
            <a:ln>
              <a:solidFill>
                <a:srgbClr val="FF0000"/>
              </a:solidFill>
              <a:headEnd type="none"/>
              <a:tailEnd type="triangle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3" name="TextBox 112"/>
            <p:cNvSpPr txBox="1"/>
            <p:nvPr/>
          </p:nvSpPr>
          <p:spPr>
            <a:xfrm>
              <a:off x="3581836" y="2958814"/>
              <a:ext cx="128436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i="1" dirty="0" smtClean="0"/>
                <a:t>F</a:t>
              </a:r>
              <a:r>
                <a:rPr lang="en-US" sz="2400" i="1" baseline="-25000" dirty="0" smtClean="0"/>
                <a:t>far-field</a:t>
              </a:r>
              <a:endParaRPr lang="en-US" sz="2400" i="1" baseline="-25000" dirty="0"/>
            </a:p>
          </p:txBody>
        </p:sp>
        <p:cxnSp>
          <p:nvCxnSpPr>
            <p:cNvPr id="115" name="Straight Arrow Connector 114"/>
            <p:cNvCxnSpPr/>
            <p:nvPr/>
          </p:nvCxnSpPr>
          <p:spPr>
            <a:xfrm flipH="1">
              <a:off x="1274701" y="3585980"/>
              <a:ext cx="340461" cy="0"/>
            </a:xfrm>
            <a:prstGeom prst="straightConnector1">
              <a:avLst/>
            </a:prstGeom>
            <a:ln>
              <a:solidFill>
                <a:srgbClr val="FF0000"/>
              </a:solidFill>
              <a:headEnd type="none"/>
              <a:tailEnd type="none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Straight Arrow Connector 115"/>
            <p:cNvCxnSpPr/>
            <p:nvPr/>
          </p:nvCxnSpPr>
          <p:spPr>
            <a:xfrm flipH="1" flipV="1">
              <a:off x="1285568" y="3587649"/>
              <a:ext cx="117737" cy="59047"/>
            </a:xfrm>
            <a:prstGeom prst="straightConnector1">
              <a:avLst/>
            </a:prstGeom>
            <a:ln>
              <a:solidFill>
                <a:srgbClr val="FF0000"/>
              </a:solidFill>
              <a:headEnd type="none"/>
              <a:tailEnd type="none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Straight Arrow Connector 116"/>
            <p:cNvCxnSpPr/>
            <p:nvPr/>
          </p:nvCxnSpPr>
          <p:spPr>
            <a:xfrm>
              <a:off x="2899010" y="4519131"/>
              <a:ext cx="0" cy="641924"/>
            </a:xfrm>
            <a:prstGeom prst="straightConnector1">
              <a:avLst/>
            </a:prstGeom>
            <a:ln w="38100" cmpd="sng">
              <a:solidFill>
                <a:srgbClr val="FF0000"/>
              </a:solidFill>
              <a:headEnd type="none"/>
              <a:tailEnd type="triangle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Straight Arrow Connector 117"/>
            <p:cNvCxnSpPr/>
            <p:nvPr/>
          </p:nvCxnSpPr>
          <p:spPr>
            <a:xfrm>
              <a:off x="2899010" y="4519131"/>
              <a:ext cx="0" cy="641924"/>
            </a:xfrm>
            <a:prstGeom prst="straightConnector1">
              <a:avLst/>
            </a:prstGeom>
            <a:ln w="57150" cmpd="sng">
              <a:solidFill>
                <a:srgbClr val="FF0000"/>
              </a:solidFill>
              <a:headEnd type="none"/>
              <a:tailEnd type="triangle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Straight Arrow Connector 118"/>
            <p:cNvCxnSpPr/>
            <p:nvPr/>
          </p:nvCxnSpPr>
          <p:spPr>
            <a:xfrm>
              <a:off x="124438" y="3447458"/>
              <a:ext cx="266197" cy="0"/>
            </a:xfrm>
            <a:prstGeom prst="straightConnector1">
              <a:avLst/>
            </a:prstGeom>
            <a:ln>
              <a:solidFill>
                <a:srgbClr val="FF0000"/>
              </a:solidFill>
              <a:headEnd type="none"/>
              <a:tailEnd type="triangle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0" name="TextBox 119"/>
            <p:cNvSpPr txBox="1"/>
            <p:nvPr/>
          </p:nvSpPr>
          <p:spPr>
            <a:xfrm>
              <a:off x="9160" y="2912020"/>
              <a:ext cx="934069" cy="2980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i="1" dirty="0" smtClean="0"/>
                <a:t>F</a:t>
              </a:r>
              <a:r>
                <a:rPr lang="en-US" sz="2400" i="1" baseline="-25000" dirty="0" smtClean="0"/>
                <a:t>ridge</a:t>
              </a:r>
              <a:endParaRPr lang="en-US" sz="2400" i="1" baseline="-25000" dirty="0"/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560711" y="5325084"/>
              <a:ext cx="198047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Modified from </a:t>
              </a:r>
              <a:r>
                <a:rPr lang="en-US" sz="1200" dirty="0" err="1" smtClean="0"/>
                <a:t>Billen</a:t>
              </a:r>
              <a:r>
                <a:rPr lang="en-US" sz="1200" dirty="0" smtClean="0"/>
                <a:t> (2007),</a:t>
              </a:r>
            </a:p>
            <a:p>
              <a:r>
                <a:rPr lang="en-US" sz="1200" dirty="0" smtClean="0"/>
                <a:t>cf. Forsyth and </a:t>
              </a:r>
              <a:r>
                <a:rPr lang="en-US" sz="1200" dirty="0" err="1" smtClean="0"/>
                <a:t>Uyeda</a:t>
              </a:r>
              <a:r>
                <a:rPr lang="en-US" sz="1200" dirty="0" smtClean="0"/>
                <a:t> (1979)</a:t>
              </a:r>
              <a:endParaRPr lang="en-US" sz="1200" dirty="0"/>
            </a:p>
          </p:txBody>
        </p:sp>
      </p:grpSp>
      <p:pic>
        <p:nvPicPr>
          <p:cNvPr id="49" name="Picture 48" descr="Untitled7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81911" y="2352612"/>
            <a:ext cx="3304889" cy="3400174"/>
          </a:xfrm>
          <a:prstGeom prst="rect">
            <a:avLst/>
          </a:prstGeom>
        </p:spPr>
      </p:pic>
      <p:sp>
        <p:nvSpPr>
          <p:cNvPr id="50" name="TextBox 49"/>
          <p:cNvSpPr txBox="1"/>
          <p:nvPr/>
        </p:nvSpPr>
        <p:spPr>
          <a:xfrm>
            <a:off x="6058890" y="1785321"/>
            <a:ext cx="1945020" cy="46166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2400" dirty="0" smtClean="0"/>
              <a:t>Slab pull force</a:t>
            </a:r>
            <a:endParaRPr lang="en-US" sz="2400" dirty="0"/>
          </a:p>
        </p:txBody>
      </p:sp>
      <p:sp>
        <p:nvSpPr>
          <p:cNvPr id="51" name="TextBox 50"/>
          <p:cNvSpPr txBox="1"/>
          <p:nvPr/>
        </p:nvSpPr>
        <p:spPr>
          <a:xfrm>
            <a:off x="5456140" y="5109491"/>
            <a:ext cx="3532592" cy="1200329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Potential energy change due to the thermal buoyancy of </a:t>
            </a:r>
          </a:p>
          <a:p>
            <a:pPr algn="ctr"/>
            <a:r>
              <a:rPr lang="en-US" dirty="0" smtClean="0"/>
              <a:t>a subducting half-space</a:t>
            </a:r>
          </a:p>
          <a:p>
            <a:pPr algn="ctr"/>
            <a:r>
              <a:rPr lang="en-US" dirty="0" smtClean="0"/>
              <a:t>cooling layer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614276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41552" y="2322115"/>
            <a:ext cx="3845572" cy="392835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826126" y="6413290"/>
            <a:ext cx="21234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Cruciani</a:t>
            </a:r>
            <a:r>
              <a:rPr lang="en-US" dirty="0" smtClean="0"/>
              <a:t> et al. (2005)</a:t>
            </a:r>
            <a:endParaRPr lang="en-US" dirty="0"/>
          </a:p>
        </p:txBody>
      </p:sp>
      <p:sp>
        <p:nvSpPr>
          <p:cNvPr id="47" name="Title 46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Subduction zone diversity presents a challenge for isolating mechanisms</a:t>
            </a:r>
            <a:endParaRPr lang="en-US" dirty="0"/>
          </a:p>
        </p:txBody>
      </p:sp>
      <p:grpSp>
        <p:nvGrpSpPr>
          <p:cNvPr id="56" name="Group 55"/>
          <p:cNvGrpSpPr/>
          <p:nvPr/>
        </p:nvGrpSpPr>
        <p:grpSpPr>
          <a:xfrm>
            <a:off x="11033" y="2193981"/>
            <a:ext cx="4921700" cy="3753990"/>
            <a:chOff x="460865" y="2352612"/>
            <a:chExt cx="4921700" cy="3753990"/>
          </a:xfrm>
        </p:grpSpPr>
        <p:grpSp>
          <p:nvGrpSpPr>
            <p:cNvPr id="2" name="Group 75"/>
            <p:cNvGrpSpPr/>
            <p:nvPr/>
          </p:nvGrpSpPr>
          <p:grpSpPr>
            <a:xfrm>
              <a:off x="460865" y="2352612"/>
              <a:ext cx="4670672" cy="3753990"/>
              <a:chOff x="936527" y="279319"/>
              <a:chExt cx="7235659" cy="5815563"/>
            </a:xfrm>
          </p:grpSpPr>
          <p:pic>
            <p:nvPicPr>
              <p:cNvPr id="77" name="Picture 76" descr="Billen_Fig2.png"/>
              <p:cNvPicPr>
                <a:picLocks noChangeAspect="1"/>
              </p:cNvPicPr>
              <p:nvPr/>
            </p:nvPicPr>
            <p:blipFill>
              <a:blip r:embed="rId3">
                <a:alphaModFix amt="10000"/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36527" y="956306"/>
                <a:ext cx="7235659" cy="4769775"/>
              </a:xfrm>
              <a:prstGeom prst="rect">
                <a:avLst/>
              </a:prstGeom>
            </p:spPr>
          </p:pic>
          <p:sp>
            <p:nvSpPr>
              <p:cNvPr id="78" name="Freeform 77"/>
              <p:cNvSpPr/>
              <p:nvPr/>
            </p:nvSpPr>
            <p:spPr>
              <a:xfrm>
                <a:off x="3343210" y="1016645"/>
                <a:ext cx="4620188" cy="1259374"/>
              </a:xfrm>
              <a:custGeom>
                <a:avLst/>
                <a:gdLst>
                  <a:gd name="connsiteX0" fmla="*/ 913731 w 4620188"/>
                  <a:gd name="connsiteY0" fmla="*/ 1258248 h 1259374"/>
                  <a:gd name="connsiteX1" fmla="*/ 1004442 w 4620188"/>
                  <a:gd name="connsiteY1" fmla="*/ 1102734 h 1259374"/>
                  <a:gd name="connsiteX2" fmla="*/ 1244178 w 4620188"/>
                  <a:gd name="connsiteY2" fmla="*/ 966659 h 1259374"/>
                  <a:gd name="connsiteX3" fmla="*/ 1542229 w 4620188"/>
                  <a:gd name="connsiteY3" fmla="*/ 908342 h 1259374"/>
                  <a:gd name="connsiteX4" fmla="*/ 1665337 w 4620188"/>
                  <a:gd name="connsiteY4" fmla="*/ 953700 h 1259374"/>
                  <a:gd name="connsiteX5" fmla="*/ 2002264 w 4620188"/>
                  <a:gd name="connsiteY5" fmla="*/ 1154572 h 1259374"/>
                  <a:gd name="connsiteX6" fmla="*/ 2267918 w 4620188"/>
                  <a:gd name="connsiteY6" fmla="*/ 1225849 h 1259374"/>
                  <a:gd name="connsiteX7" fmla="*/ 3732254 w 4620188"/>
                  <a:gd name="connsiteY7" fmla="*/ 1238809 h 1259374"/>
                  <a:gd name="connsiteX8" fmla="*/ 4496818 w 4620188"/>
                  <a:gd name="connsiteY8" fmla="*/ 1206410 h 1259374"/>
                  <a:gd name="connsiteX9" fmla="*/ 4600488 w 4620188"/>
                  <a:gd name="connsiteY9" fmla="*/ 1018497 h 1259374"/>
                  <a:gd name="connsiteX10" fmla="*/ 4613447 w 4620188"/>
                  <a:gd name="connsiteY10" fmla="*/ 700990 h 1259374"/>
                  <a:gd name="connsiteX11" fmla="*/ 4522736 w 4620188"/>
                  <a:gd name="connsiteY11" fmla="*/ 577875 h 1259374"/>
                  <a:gd name="connsiteX12" fmla="*/ 4295958 w 4620188"/>
                  <a:gd name="connsiteY12" fmla="*/ 487158 h 1259374"/>
                  <a:gd name="connsiteX13" fmla="*/ 3887758 w 4620188"/>
                  <a:gd name="connsiteY13" fmla="*/ 448280 h 1259374"/>
                  <a:gd name="connsiteX14" fmla="*/ 3110235 w 4620188"/>
                  <a:gd name="connsiteY14" fmla="*/ 461239 h 1259374"/>
                  <a:gd name="connsiteX15" fmla="*/ 2598365 w 4620188"/>
                  <a:gd name="connsiteY15" fmla="*/ 415881 h 1259374"/>
                  <a:gd name="connsiteX16" fmla="*/ 2222562 w 4620188"/>
                  <a:gd name="connsiteY16" fmla="*/ 370523 h 1259374"/>
                  <a:gd name="connsiteX17" fmla="*/ 1969867 w 4620188"/>
                  <a:gd name="connsiteY17" fmla="*/ 195570 h 1259374"/>
                  <a:gd name="connsiteX18" fmla="*/ 1879156 w 4620188"/>
                  <a:gd name="connsiteY18" fmla="*/ 72455 h 1259374"/>
                  <a:gd name="connsiteX19" fmla="*/ 1781966 w 4620188"/>
                  <a:gd name="connsiteY19" fmla="*/ 1177 h 1259374"/>
                  <a:gd name="connsiteX20" fmla="*/ 1665337 w 4620188"/>
                  <a:gd name="connsiteY20" fmla="*/ 33576 h 1259374"/>
                  <a:gd name="connsiteX21" fmla="*/ 1607023 w 4620188"/>
                  <a:gd name="connsiteY21" fmla="*/ 104853 h 1259374"/>
                  <a:gd name="connsiteX22" fmla="*/ 1555188 w 4620188"/>
                  <a:gd name="connsiteY22" fmla="*/ 195570 h 1259374"/>
                  <a:gd name="connsiteX23" fmla="*/ 1438559 w 4620188"/>
                  <a:gd name="connsiteY23" fmla="*/ 292766 h 1259374"/>
                  <a:gd name="connsiteX24" fmla="*/ 1315451 w 4620188"/>
                  <a:gd name="connsiteY24" fmla="*/ 312205 h 1259374"/>
                  <a:gd name="connsiteX25" fmla="*/ 1127550 w 4620188"/>
                  <a:gd name="connsiteY25" fmla="*/ 299246 h 1259374"/>
                  <a:gd name="connsiteX26" fmla="*/ 1010921 w 4620188"/>
                  <a:gd name="connsiteY26" fmla="*/ 318685 h 1259374"/>
                  <a:gd name="connsiteX27" fmla="*/ 874855 w 4620188"/>
                  <a:gd name="connsiteY27" fmla="*/ 325165 h 1259374"/>
                  <a:gd name="connsiteX28" fmla="*/ 758226 w 4620188"/>
                  <a:gd name="connsiteY28" fmla="*/ 305725 h 1259374"/>
                  <a:gd name="connsiteX29" fmla="*/ 654557 w 4620188"/>
                  <a:gd name="connsiteY29" fmla="*/ 338124 h 1259374"/>
                  <a:gd name="connsiteX30" fmla="*/ 544407 w 4620188"/>
                  <a:gd name="connsiteY30" fmla="*/ 435320 h 1259374"/>
                  <a:gd name="connsiteX31" fmla="*/ 466655 w 4620188"/>
                  <a:gd name="connsiteY31" fmla="*/ 513077 h 1259374"/>
                  <a:gd name="connsiteX32" fmla="*/ 291712 w 4620188"/>
                  <a:gd name="connsiteY32" fmla="*/ 590834 h 1259374"/>
                  <a:gd name="connsiteX33" fmla="*/ 129728 w 4620188"/>
                  <a:gd name="connsiteY33" fmla="*/ 590834 h 1259374"/>
                  <a:gd name="connsiteX34" fmla="*/ 141 w 4620188"/>
                  <a:gd name="connsiteY34" fmla="*/ 636192 h 1259374"/>
                  <a:gd name="connsiteX35" fmla="*/ 110290 w 4620188"/>
                  <a:gd name="connsiteY35" fmla="*/ 662111 h 1259374"/>
                  <a:gd name="connsiteX36" fmla="*/ 362985 w 4620188"/>
                  <a:gd name="connsiteY36" fmla="*/ 830585 h 1259374"/>
                  <a:gd name="connsiteX37" fmla="*/ 570325 w 4620188"/>
                  <a:gd name="connsiteY37" fmla="*/ 1018497 h 1259374"/>
                  <a:gd name="connsiteX38" fmla="*/ 913731 w 4620188"/>
                  <a:gd name="connsiteY38" fmla="*/ 1258248 h 12593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</a:cxnLst>
                <a:rect l="l" t="t" r="r" b="b"/>
                <a:pathLst>
                  <a:path w="4620188" h="1259374">
                    <a:moveTo>
                      <a:pt x="913731" y="1258248"/>
                    </a:moveTo>
                    <a:cubicBezTo>
                      <a:pt x="986084" y="1272288"/>
                      <a:pt x="949368" y="1151332"/>
                      <a:pt x="1004442" y="1102734"/>
                    </a:cubicBezTo>
                    <a:cubicBezTo>
                      <a:pt x="1059516" y="1054136"/>
                      <a:pt x="1154547" y="999058"/>
                      <a:pt x="1244178" y="966659"/>
                    </a:cubicBezTo>
                    <a:cubicBezTo>
                      <a:pt x="1333809" y="934260"/>
                      <a:pt x="1472036" y="910502"/>
                      <a:pt x="1542229" y="908342"/>
                    </a:cubicBezTo>
                    <a:cubicBezTo>
                      <a:pt x="1612422" y="906182"/>
                      <a:pt x="1588665" y="912662"/>
                      <a:pt x="1665337" y="953700"/>
                    </a:cubicBezTo>
                    <a:cubicBezTo>
                      <a:pt x="1742010" y="994738"/>
                      <a:pt x="1901834" y="1109214"/>
                      <a:pt x="2002264" y="1154572"/>
                    </a:cubicBezTo>
                    <a:cubicBezTo>
                      <a:pt x="2102694" y="1199930"/>
                      <a:pt x="1979587" y="1211810"/>
                      <a:pt x="2267918" y="1225849"/>
                    </a:cubicBezTo>
                    <a:cubicBezTo>
                      <a:pt x="2556249" y="1239888"/>
                      <a:pt x="3360771" y="1242049"/>
                      <a:pt x="3732254" y="1238809"/>
                    </a:cubicBezTo>
                    <a:cubicBezTo>
                      <a:pt x="4103737" y="1235569"/>
                      <a:pt x="4352112" y="1243129"/>
                      <a:pt x="4496818" y="1206410"/>
                    </a:cubicBezTo>
                    <a:cubicBezTo>
                      <a:pt x="4641524" y="1169691"/>
                      <a:pt x="4581050" y="1102734"/>
                      <a:pt x="4600488" y="1018497"/>
                    </a:cubicBezTo>
                    <a:cubicBezTo>
                      <a:pt x="4619926" y="934260"/>
                      <a:pt x="4626406" y="774427"/>
                      <a:pt x="4613447" y="700990"/>
                    </a:cubicBezTo>
                    <a:cubicBezTo>
                      <a:pt x="4600488" y="627553"/>
                      <a:pt x="4575651" y="613514"/>
                      <a:pt x="4522736" y="577875"/>
                    </a:cubicBezTo>
                    <a:cubicBezTo>
                      <a:pt x="4469821" y="542236"/>
                      <a:pt x="4401788" y="508757"/>
                      <a:pt x="4295958" y="487158"/>
                    </a:cubicBezTo>
                    <a:cubicBezTo>
                      <a:pt x="4190128" y="465559"/>
                      <a:pt x="3887758" y="448280"/>
                      <a:pt x="3887758" y="448280"/>
                    </a:cubicBezTo>
                    <a:cubicBezTo>
                      <a:pt x="3690138" y="443960"/>
                      <a:pt x="3325134" y="466639"/>
                      <a:pt x="3110235" y="461239"/>
                    </a:cubicBezTo>
                    <a:cubicBezTo>
                      <a:pt x="2895336" y="455839"/>
                      <a:pt x="2746310" y="431000"/>
                      <a:pt x="2598365" y="415881"/>
                    </a:cubicBezTo>
                    <a:cubicBezTo>
                      <a:pt x="2450420" y="400762"/>
                      <a:pt x="2327312" y="407241"/>
                      <a:pt x="2222562" y="370523"/>
                    </a:cubicBezTo>
                    <a:cubicBezTo>
                      <a:pt x="2117812" y="333805"/>
                      <a:pt x="2027101" y="245248"/>
                      <a:pt x="1969867" y="195570"/>
                    </a:cubicBezTo>
                    <a:cubicBezTo>
                      <a:pt x="1912633" y="145892"/>
                      <a:pt x="1910473" y="104854"/>
                      <a:pt x="1879156" y="72455"/>
                    </a:cubicBezTo>
                    <a:cubicBezTo>
                      <a:pt x="1847839" y="40056"/>
                      <a:pt x="1817602" y="7657"/>
                      <a:pt x="1781966" y="1177"/>
                    </a:cubicBezTo>
                    <a:cubicBezTo>
                      <a:pt x="1746330" y="-5303"/>
                      <a:pt x="1694494" y="16297"/>
                      <a:pt x="1665337" y="33576"/>
                    </a:cubicBezTo>
                    <a:cubicBezTo>
                      <a:pt x="1636180" y="50855"/>
                      <a:pt x="1625381" y="77854"/>
                      <a:pt x="1607023" y="104853"/>
                    </a:cubicBezTo>
                    <a:cubicBezTo>
                      <a:pt x="1588665" y="131852"/>
                      <a:pt x="1583265" y="164251"/>
                      <a:pt x="1555188" y="195570"/>
                    </a:cubicBezTo>
                    <a:cubicBezTo>
                      <a:pt x="1527111" y="226889"/>
                      <a:pt x="1478515" y="273327"/>
                      <a:pt x="1438559" y="292766"/>
                    </a:cubicBezTo>
                    <a:cubicBezTo>
                      <a:pt x="1398603" y="312205"/>
                      <a:pt x="1367286" y="311125"/>
                      <a:pt x="1315451" y="312205"/>
                    </a:cubicBezTo>
                    <a:cubicBezTo>
                      <a:pt x="1263616" y="313285"/>
                      <a:pt x="1178305" y="298166"/>
                      <a:pt x="1127550" y="299246"/>
                    </a:cubicBezTo>
                    <a:cubicBezTo>
                      <a:pt x="1076795" y="300326"/>
                      <a:pt x="1053037" y="314365"/>
                      <a:pt x="1010921" y="318685"/>
                    </a:cubicBezTo>
                    <a:cubicBezTo>
                      <a:pt x="968805" y="323005"/>
                      <a:pt x="916971" y="327325"/>
                      <a:pt x="874855" y="325165"/>
                    </a:cubicBezTo>
                    <a:cubicBezTo>
                      <a:pt x="832739" y="323005"/>
                      <a:pt x="794942" y="303565"/>
                      <a:pt x="758226" y="305725"/>
                    </a:cubicBezTo>
                    <a:cubicBezTo>
                      <a:pt x="721510" y="307885"/>
                      <a:pt x="690193" y="316525"/>
                      <a:pt x="654557" y="338124"/>
                    </a:cubicBezTo>
                    <a:cubicBezTo>
                      <a:pt x="618921" y="359723"/>
                      <a:pt x="575724" y="406161"/>
                      <a:pt x="544407" y="435320"/>
                    </a:cubicBezTo>
                    <a:cubicBezTo>
                      <a:pt x="513090" y="464479"/>
                      <a:pt x="508771" y="487158"/>
                      <a:pt x="466655" y="513077"/>
                    </a:cubicBezTo>
                    <a:cubicBezTo>
                      <a:pt x="424539" y="538996"/>
                      <a:pt x="347867" y="577874"/>
                      <a:pt x="291712" y="590834"/>
                    </a:cubicBezTo>
                    <a:cubicBezTo>
                      <a:pt x="235557" y="603794"/>
                      <a:pt x="178323" y="583274"/>
                      <a:pt x="129728" y="590834"/>
                    </a:cubicBezTo>
                    <a:cubicBezTo>
                      <a:pt x="81133" y="598394"/>
                      <a:pt x="3381" y="624313"/>
                      <a:pt x="141" y="636192"/>
                    </a:cubicBezTo>
                    <a:cubicBezTo>
                      <a:pt x="-3099" y="648071"/>
                      <a:pt x="49816" y="629712"/>
                      <a:pt x="110290" y="662111"/>
                    </a:cubicBezTo>
                    <a:cubicBezTo>
                      <a:pt x="170764" y="694510"/>
                      <a:pt x="286313" y="771187"/>
                      <a:pt x="362985" y="830585"/>
                    </a:cubicBezTo>
                    <a:cubicBezTo>
                      <a:pt x="439657" y="889983"/>
                      <a:pt x="478534" y="945060"/>
                      <a:pt x="570325" y="1018497"/>
                    </a:cubicBezTo>
                    <a:cubicBezTo>
                      <a:pt x="662116" y="1091934"/>
                      <a:pt x="841378" y="1244208"/>
                      <a:pt x="913731" y="1258248"/>
                    </a:cubicBezTo>
                    <a:close/>
                  </a:path>
                </a:pathLst>
              </a:custGeom>
              <a:solidFill>
                <a:schemeClr val="bg1">
                  <a:lumMod val="75000"/>
                  <a:alpha val="38000"/>
                </a:schemeClr>
              </a:solidFill>
              <a:ln w="28575" cmpd="sng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" name="Freeform 78"/>
              <p:cNvSpPr/>
              <p:nvPr/>
            </p:nvSpPr>
            <p:spPr>
              <a:xfrm>
                <a:off x="1124951" y="1642168"/>
                <a:ext cx="5554676" cy="3971695"/>
              </a:xfrm>
              <a:custGeom>
                <a:avLst/>
                <a:gdLst>
                  <a:gd name="connsiteX0" fmla="*/ 21897 w 5554676"/>
                  <a:gd name="connsiteY0" fmla="*/ 532568 h 3971695"/>
                  <a:gd name="connsiteX1" fmla="*/ 237413 w 5554676"/>
                  <a:gd name="connsiteY1" fmla="*/ 463295 h 3971695"/>
                  <a:gd name="connsiteX2" fmla="*/ 468322 w 5554676"/>
                  <a:gd name="connsiteY2" fmla="*/ 470992 h 3971695"/>
                  <a:gd name="connsiteX3" fmla="*/ 1291897 w 5554676"/>
                  <a:gd name="connsiteY3" fmla="*/ 455598 h 3971695"/>
                  <a:gd name="connsiteX4" fmla="*/ 1923049 w 5554676"/>
                  <a:gd name="connsiteY4" fmla="*/ 455598 h 3971695"/>
                  <a:gd name="connsiteX5" fmla="*/ 2523413 w 5554676"/>
                  <a:gd name="connsiteY5" fmla="*/ 755780 h 3971695"/>
                  <a:gd name="connsiteX6" fmla="*/ 2877473 w 5554676"/>
                  <a:gd name="connsiteY6" fmla="*/ 1209901 h 3971695"/>
                  <a:gd name="connsiteX7" fmla="*/ 3162261 w 5554676"/>
                  <a:gd name="connsiteY7" fmla="*/ 1856447 h 3971695"/>
                  <a:gd name="connsiteX8" fmla="*/ 3500928 w 5554676"/>
                  <a:gd name="connsiteY8" fmla="*/ 2495295 h 3971695"/>
                  <a:gd name="connsiteX9" fmla="*/ 3993534 w 5554676"/>
                  <a:gd name="connsiteY9" fmla="*/ 3087962 h 3971695"/>
                  <a:gd name="connsiteX10" fmla="*/ 4570807 w 5554676"/>
                  <a:gd name="connsiteY10" fmla="*/ 3465113 h 3971695"/>
                  <a:gd name="connsiteX11" fmla="*/ 4894079 w 5554676"/>
                  <a:gd name="connsiteY11" fmla="*/ 3873053 h 3971695"/>
                  <a:gd name="connsiteX12" fmla="*/ 5094201 w 5554676"/>
                  <a:gd name="connsiteY12" fmla="*/ 3965416 h 3971695"/>
                  <a:gd name="connsiteX13" fmla="*/ 5494443 w 5554676"/>
                  <a:gd name="connsiteY13" fmla="*/ 3957719 h 3971695"/>
                  <a:gd name="connsiteX14" fmla="*/ 5540625 w 5554676"/>
                  <a:gd name="connsiteY14" fmla="*/ 3911538 h 3971695"/>
                  <a:gd name="connsiteX15" fmla="*/ 5371291 w 5554676"/>
                  <a:gd name="connsiteY15" fmla="*/ 3619053 h 3971695"/>
                  <a:gd name="connsiteX16" fmla="*/ 4717049 w 5554676"/>
                  <a:gd name="connsiteY16" fmla="*/ 2934022 h 3971695"/>
                  <a:gd name="connsiteX17" fmla="*/ 4116685 w 5554676"/>
                  <a:gd name="connsiteY17" fmla="*/ 2433719 h 3971695"/>
                  <a:gd name="connsiteX18" fmla="*/ 3793413 w 5554676"/>
                  <a:gd name="connsiteY18" fmla="*/ 1948810 h 3971695"/>
                  <a:gd name="connsiteX19" fmla="*/ 3677958 w 5554676"/>
                  <a:gd name="connsiteY19" fmla="*/ 1764083 h 3971695"/>
                  <a:gd name="connsiteX20" fmla="*/ 3570201 w 5554676"/>
                  <a:gd name="connsiteY20" fmla="*/ 1517780 h 3971695"/>
                  <a:gd name="connsiteX21" fmla="*/ 3362382 w 5554676"/>
                  <a:gd name="connsiteY21" fmla="*/ 1071356 h 3971695"/>
                  <a:gd name="connsiteX22" fmla="*/ 3131473 w 5554676"/>
                  <a:gd name="connsiteY22" fmla="*/ 663416 h 3971695"/>
                  <a:gd name="connsiteX23" fmla="*/ 2677352 w 5554676"/>
                  <a:gd name="connsiteY23" fmla="*/ 301659 h 3971695"/>
                  <a:gd name="connsiteX24" fmla="*/ 2400261 w 5554676"/>
                  <a:gd name="connsiteY24" fmla="*/ 70750 h 3971695"/>
                  <a:gd name="connsiteX25" fmla="*/ 2192443 w 5554676"/>
                  <a:gd name="connsiteY25" fmla="*/ 16871 h 3971695"/>
                  <a:gd name="connsiteX26" fmla="*/ 1846079 w 5554676"/>
                  <a:gd name="connsiteY26" fmla="*/ 1477 h 3971695"/>
                  <a:gd name="connsiteX27" fmla="*/ 1607473 w 5554676"/>
                  <a:gd name="connsiteY27" fmla="*/ 47659 h 3971695"/>
                  <a:gd name="connsiteX28" fmla="*/ 1538201 w 5554676"/>
                  <a:gd name="connsiteY28" fmla="*/ 39962 h 3971695"/>
                  <a:gd name="connsiteX29" fmla="*/ 1338079 w 5554676"/>
                  <a:gd name="connsiteY29" fmla="*/ 39962 h 3971695"/>
                  <a:gd name="connsiteX30" fmla="*/ 1145655 w 5554676"/>
                  <a:gd name="connsiteY30" fmla="*/ 86144 h 3971695"/>
                  <a:gd name="connsiteX31" fmla="*/ 822382 w 5554676"/>
                  <a:gd name="connsiteY31" fmla="*/ 93841 h 3971695"/>
                  <a:gd name="connsiteX32" fmla="*/ 468322 w 5554676"/>
                  <a:gd name="connsiteY32" fmla="*/ 47659 h 3971695"/>
                  <a:gd name="connsiteX33" fmla="*/ 237413 w 5554676"/>
                  <a:gd name="connsiteY33" fmla="*/ 93841 h 3971695"/>
                  <a:gd name="connsiteX34" fmla="*/ 83473 w 5554676"/>
                  <a:gd name="connsiteY34" fmla="*/ 93841 h 3971695"/>
                  <a:gd name="connsiteX35" fmla="*/ 14201 w 5554676"/>
                  <a:gd name="connsiteY35" fmla="*/ 155416 h 3971695"/>
                  <a:gd name="connsiteX36" fmla="*/ 21897 w 5554676"/>
                  <a:gd name="connsiteY36" fmla="*/ 532568 h 39716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</a:cxnLst>
                <a:rect l="l" t="t" r="r" b="b"/>
                <a:pathLst>
                  <a:path w="5554676" h="3971695">
                    <a:moveTo>
                      <a:pt x="21897" y="532568"/>
                    </a:moveTo>
                    <a:cubicBezTo>
                      <a:pt x="59099" y="583881"/>
                      <a:pt x="163009" y="473558"/>
                      <a:pt x="237413" y="463295"/>
                    </a:cubicBezTo>
                    <a:cubicBezTo>
                      <a:pt x="311817" y="453032"/>
                      <a:pt x="292575" y="472275"/>
                      <a:pt x="468322" y="470992"/>
                    </a:cubicBezTo>
                    <a:cubicBezTo>
                      <a:pt x="644069" y="469709"/>
                      <a:pt x="1049443" y="458164"/>
                      <a:pt x="1291897" y="455598"/>
                    </a:cubicBezTo>
                    <a:cubicBezTo>
                      <a:pt x="1534351" y="453032"/>
                      <a:pt x="1717796" y="405568"/>
                      <a:pt x="1923049" y="455598"/>
                    </a:cubicBezTo>
                    <a:cubicBezTo>
                      <a:pt x="2128302" y="505628"/>
                      <a:pt x="2364342" y="630063"/>
                      <a:pt x="2523413" y="755780"/>
                    </a:cubicBezTo>
                    <a:cubicBezTo>
                      <a:pt x="2682484" y="881497"/>
                      <a:pt x="2770998" y="1026457"/>
                      <a:pt x="2877473" y="1209901"/>
                    </a:cubicBezTo>
                    <a:cubicBezTo>
                      <a:pt x="2983948" y="1393345"/>
                      <a:pt x="3058352" y="1642215"/>
                      <a:pt x="3162261" y="1856447"/>
                    </a:cubicBezTo>
                    <a:cubicBezTo>
                      <a:pt x="3266170" y="2070679"/>
                      <a:pt x="3362382" y="2290042"/>
                      <a:pt x="3500928" y="2495295"/>
                    </a:cubicBezTo>
                    <a:cubicBezTo>
                      <a:pt x="3639474" y="2700548"/>
                      <a:pt x="3815221" y="2926326"/>
                      <a:pt x="3993534" y="3087962"/>
                    </a:cubicBezTo>
                    <a:cubicBezTo>
                      <a:pt x="4171847" y="3249598"/>
                      <a:pt x="4420716" y="3334265"/>
                      <a:pt x="4570807" y="3465113"/>
                    </a:cubicBezTo>
                    <a:cubicBezTo>
                      <a:pt x="4720898" y="3595961"/>
                      <a:pt x="4806847" y="3789669"/>
                      <a:pt x="4894079" y="3873053"/>
                    </a:cubicBezTo>
                    <a:cubicBezTo>
                      <a:pt x="4981311" y="3956437"/>
                      <a:pt x="4994140" y="3951305"/>
                      <a:pt x="5094201" y="3965416"/>
                    </a:cubicBezTo>
                    <a:cubicBezTo>
                      <a:pt x="5194262" y="3979527"/>
                      <a:pt x="5420039" y="3966699"/>
                      <a:pt x="5494443" y="3957719"/>
                    </a:cubicBezTo>
                    <a:cubicBezTo>
                      <a:pt x="5568847" y="3948739"/>
                      <a:pt x="5561150" y="3967982"/>
                      <a:pt x="5540625" y="3911538"/>
                    </a:cubicBezTo>
                    <a:cubicBezTo>
                      <a:pt x="5520100" y="3855094"/>
                      <a:pt x="5508554" y="3781972"/>
                      <a:pt x="5371291" y="3619053"/>
                    </a:cubicBezTo>
                    <a:cubicBezTo>
                      <a:pt x="5234028" y="3456134"/>
                      <a:pt x="4926150" y="3131578"/>
                      <a:pt x="4717049" y="2934022"/>
                    </a:cubicBezTo>
                    <a:cubicBezTo>
                      <a:pt x="4507948" y="2736466"/>
                      <a:pt x="4270624" y="2597921"/>
                      <a:pt x="4116685" y="2433719"/>
                    </a:cubicBezTo>
                    <a:cubicBezTo>
                      <a:pt x="3962746" y="2269517"/>
                      <a:pt x="3866534" y="2060416"/>
                      <a:pt x="3793413" y="1948810"/>
                    </a:cubicBezTo>
                    <a:cubicBezTo>
                      <a:pt x="3720292" y="1837204"/>
                      <a:pt x="3715160" y="1835921"/>
                      <a:pt x="3677958" y="1764083"/>
                    </a:cubicBezTo>
                    <a:cubicBezTo>
                      <a:pt x="3640756" y="1692245"/>
                      <a:pt x="3622797" y="1633235"/>
                      <a:pt x="3570201" y="1517780"/>
                    </a:cubicBezTo>
                    <a:cubicBezTo>
                      <a:pt x="3517605" y="1402326"/>
                      <a:pt x="3435503" y="1213750"/>
                      <a:pt x="3362382" y="1071356"/>
                    </a:cubicBezTo>
                    <a:cubicBezTo>
                      <a:pt x="3289261" y="928962"/>
                      <a:pt x="3245645" y="791699"/>
                      <a:pt x="3131473" y="663416"/>
                    </a:cubicBezTo>
                    <a:cubicBezTo>
                      <a:pt x="3017301" y="535133"/>
                      <a:pt x="2799221" y="400437"/>
                      <a:pt x="2677352" y="301659"/>
                    </a:cubicBezTo>
                    <a:cubicBezTo>
                      <a:pt x="2555483" y="202881"/>
                      <a:pt x="2481079" y="118215"/>
                      <a:pt x="2400261" y="70750"/>
                    </a:cubicBezTo>
                    <a:cubicBezTo>
                      <a:pt x="2319443" y="23285"/>
                      <a:pt x="2284807" y="28416"/>
                      <a:pt x="2192443" y="16871"/>
                    </a:cubicBezTo>
                    <a:cubicBezTo>
                      <a:pt x="2100079" y="5326"/>
                      <a:pt x="1943574" y="-3654"/>
                      <a:pt x="1846079" y="1477"/>
                    </a:cubicBezTo>
                    <a:cubicBezTo>
                      <a:pt x="1748584" y="6608"/>
                      <a:pt x="1658786" y="41245"/>
                      <a:pt x="1607473" y="47659"/>
                    </a:cubicBezTo>
                    <a:cubicBezTo>
                      <a:pt x="1556160" y="54073"/>
                      <a:pt x="1583100" y="41245"/>
                      <a:pt x="1538201" y="39962"/>
                    </a:cubicBezTo>
                    <a:cubicBezTo>
                      <a:pt x="1493302" y="38679"/>
                      <a:pt x="1403503" y="32265"/>
                      <a:pt x="1338079" y="39962"/>
                    </a:cubicBezTo>
                    <a:cubicBezTo>
                      <a:pt x="1272655" y="47659"/>
                      <a:pt x="1231604" y="77164"/>
                      <a:pt x="1145655" y="86144"/>
                    </a:cubicBezTo>
                    <a:cubicBezTo>
                      <a:pt x="1059706" y="95124"/>
                      <a:pt x="935271" y="100255"/>
                      <a:pt x="822382" y="93841"/>
                    </a:cubicBezTo>
                    <a:cubicBezTo>
                      <a:pt x="709493" y="87427"/>
                      <a:pt x="565817" y="47659"/>
                      <a:pt x="468322" y="47659"/>
                    </a:cubicBezTo>
                    <a:cubicBezTo>
                      <a:pt x="370827" y="47659"/>
                      <a:pt x="301554" y="86144"/>
                      <a:pt x="237413" y="93841"/>
                    </a:cubicBezTo>
                    <a:cubicBezTo>
                      <a:pt x="173272" y="101538"/>
                      <a:pt x="120675" y="83579"/>
                      <a:pt x="83473" y="93841"/>
                    </a:cubicBezTo>
                    <a:cubicBezTo>
                      <a:pt x="46271" y="104103"/>
                      <a:pt x="24464" y="79729"/>
                      <a:pt x="14201" y="155416"/>
                    </a:cubicBezTo>
                    <a:cubicBezTo>
                      <a:pt x="3938" y="231103"/>
                      <a:pt x="-15305" y="481255"/>
                      <a:pt x="21897" y="532568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accent1">
                      <a:tint val="100000"/>
                      <a:shade val="100000"/>
                      <a:satMod val="130000"/>
                      <a:alpha val="27000"/>
                    </a:schemeClr>
                  </a:gs>
                  <a:gs pos="100000">
                    <a:schemeClr val="accent1">
                      <a:tint val="50000"/>
                      <a:shade val="100000"/>
                      <a:satMod val="350000"/>
                      <a:alpha val="27000"/>
                    </a:schemeClr>
                  </a:gs>
                </a:gsLst>
                <a:lin ang="16200000" scaled="0"/>
                <a:tileRect/>
              </a:gradFill>
              <a:ln w="28575" cmpd="sng"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2" name="Freeform 81"/>
              <p:cNvSpPr/>
              <p:nvPr/>
            </p:nvSpPr>
            <p:spPr>
              <a:xfrm>
                <a:off x="3155954" y="1752643"/>
                <a:ext cx="392349" cy="384084"/>
              </a:xfrm>
              <a:custGeom>
                <a:avLst/>
                <a:gdLst>
                  <a:gd name="connsiteX0" fmla="*/ 1047681 w 1535541"/>
                  <a:gd name="connsiteY0" fmla="*/ 69905 h 1503193"/>
                  <a:gd name="connsiteX1" fmla="*/ 1187495 w 1535541"/>
                  <a:gd name="connsiteY1" fmla="*/ 133985 h 1503193"/>
                  <a:gd name="connsiteX2" fmla="*/ 1403042 w 1535541"/>
                  <a:gd name="connsiteY2" fmla="*/ 332050 h 1503193"/>
                  <a:gd name="connsiteX3" fmla="*/ 1531205 w 1535541"/>
                  <a:gd name="connsiteY3" fmla="*/ 640798 h 1503193"/>
                  <a:gd name="connsiteX4" fmla="*/ 1490426 w 1535541"/>
                  <a:gd name="connsiteY4" fmla="*/ 996150 h 1503193"/>
                  <a:gd name="connsiteX5" fmla="*/ 1344786 w 1535541"/>
                  <a:gd name="connsiteY5" fmla="*/ 1240818 h 1503193"/>
                  <a:gd name="connsiteX6" fmla="*/ 1076809 w 1535541"/>
                  <a:gd name="connsiteY6" fmla="*/ 1438883 h 1503193"/>
                  <a:gd name="connsiteX7" fmla="*/ 785529 w 1535541"/>
                  <a:gd name="connsiteY7" fmla="*/ 1502963 h 1503193"/>
                  <a:gd name="connsiteX8" fmla="*/ 465122 w 1535541"/>
                  <a:gd name="connsiteY8" fmla="*/ 1450534 h 1503193"/>
                  <a:gd name="connsiteX9" fmla="*/ 185493 w 1535541"/>
                  <a:gd name="connsiteY9" fmla="*/ 1234993 h 1503193"/>
                  <a:gd name="connsiteX10" fmla="*/ 22376 w 1535541"/>
                  <a:gd name="connsiteY10" fmla="*/ 920419 h 1503193"/>
                  <a:gd name="connsiteX11" fmla="*/ 10725 w 1535541"/>
                  <a:gd name="connsiteY11" fmla="*/ 640798 h 1503193"/>
                  <a:gd name="connsiteX12" fmla="*/ 109760 w 1535541"/>
                  <a:gd name="connsiteY12" fmla="*/ 384479 h 1503193"/>
                  <a:gd name="connsiteX13" fmla="*/ 261226 w 1535541"/>
                  <a:gd name="connsiteY13" fmla="*/ 186414 h 1503193"/>
                  <a:gd name="connsiteX14" fmla="*/ 342784 w 1535541"/>
                  <a:gd name="connsiteY14" fmla="*/ 122334 h 1503193"/>
                  <a:gd name="connsiteX15" fmla="*/ 616587 w 1535541"/>
                  <a:gd name="connsiteY15" fmla="*/ 0 h 15031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535541" h="1503193">
                    <a:moveTo>
                      <a:pt x="1047681" y="69905"/>
                    </a:moveTo>
                    <a:cubicBezTo>
                      <a:pt x="1087974" y="80099"/>
                      <a:pt x="1128268" y="90294"/>
                      <a:pt x="1187495" y="133985"/>
                    </a:cubicBezTo>
                    <a:cubicBezTo>
                      <a:pt x="1246722" y="177676"/>
                      <a:pt x="1345757" y="247581"/>
                      <a:pt x="1403042" y="332050"/>
                    </a:cubicBezTo>
                    <a:cubicBezTo>
                      <a:pt x="1460327" y="416519"/>
                      <a:pt x="1516641" y="530115"/>
                      <a:pt x="1531205" y="640798"/>
                    </a:cubicBezTo>
                    <a:cubicBezTo>
                      <a:pt x="1545769" y="751481"/>
                      <a:pt x="1521496" y="896147"/>
                      <a:pt x="1490426" y="996150"/>
                    </a:cubicBezTo>
                    <a:cubicBezTo>
                      <a:pt x="1459356" y="1096153"/>
                      <a:pt x="1413722" y="1167029"/>
                      <a:pt x="1344786" y="1240818"/>
                    </a:cubicBezTo>
                    <a:cubicBezTo>
                      <a:pt x="1275850" y="1314607"/>
                      <a:pt x="1170018" y="1395192"/>
                      <a:pt x="1076809" y="1438883"/>
                    </a:cubicBezTo>
                    <a:cubicBezTo>
                      <a:pt x="983600" y="1482574"/>
                      <a:pt x="887477" y="1501021"/>
                      <a:pt x="785529" y="1502963"/>
                    </a:cubicBezTo>
                    <a:cubicBezTo>
                      <a:pt x="683581" y="1504905"/>
                      <a:pt x="565128" y="1495196"/>
                      <a:pt x="465122" y="1450534"/>
                    </a:cubicBezTo>
                    <a:cubicBezTo>
                      <a:pt x="365116" y="1405872"/>
                      <a:pt x="259284" y="1323345"/>
                      <a:pt x="185493" y="1234993"/>
                    </a:cubicBezTo>
                    <a:cubicBezTo>
                      <a:pt x="111702" y="1146641"/>
                      <a:pt x="51504" y="1019452"/>
                      <a:pt x="22376" y="920419"/>
                    </a:cubicBezTo>
                    <a:cubicBezTo>
                      <a:pt x="-6752" y="821386"/>
                      <a:pt x="-3839" y="730121"/>
                      <a:pt x="10725" y="640798"/>
                    </a:cubicBezTo>
                    <a:cubicBezTo>
                      <a:pt x="25289" y="551475"/>
                      <a:pt x="68010" y="460210"/>
                      <a:pt x="109760" y="384479"/>
                    </a:cubicBezTo>
                    <a:cubicBezTo>
                      <a:pt x="151510" y="308748"/>
                      <a:pt x="222389" y="230105"/>
                      <a:pt x="261226" y="186414"/>
                    </a:cubicBezTo>
                    <a:cubicBezTo>
                      <a:pt x="300063" y="142723"/>
                      <a:pt x="283557" y="153403"/>
                      <a:pt x="342784" y="122334"/>
                    </a:cubicBezTo>
                    <a:cubicBezTo>
                      <a:pt x="402011" y="91265"/>
                      <a:pt x="616587" y="0"/>
                      <a:pt x="616587" y="0"/>
                    </a:cubicBezTo>
                  </a:path>
                </a:pathLst>
              </a:custGeom>
              <a:ln>
                <a:solidFill>
                  <a:srgbClr val="FF0000"/>
                </a:solidFill>
                <a:headEnd type="none"/>
                <a:tailEnd type="triangle" w="lg" len="lg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5" name="TextBox 84"/>
              <p:cNvSpPr txBox="1"/>
              <p:nvPr/>
            </p:nvSpPr>
            <p:spPr>
              <a:xfrm>
                <a:off x="3343212" y="4664488"/>
                <a:ext cx="4733798" cy="143039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5400" i="1" dirty="0" err="1" smtClean="0"/>
                  <a:t>F</a:t>
                </a:r>
                <a:r>
                  <a:rPr lang="en-US" sz="5400" i="1" baseline="-25000" dirty="0" err="1" smtClean="0"/>
                  <a:t>slab</a:t>
                </a:r>
                <a:r>
                  <a:rPr lang="en-US" sz="2400" i="1" baseline="-25000" dirty="0" smtClean="0"/>
                  <a:t> </a:t>
                </a:r>
                <a:r>
                  <a:rPr lang="en-US" sz="6000" i="1" baseline="-25000" dirty="0" smtClean="0"/>
                  <a:t>pull</a:t>
                </a:r>
                <a:endParaRPr lang="en-US" sz="6000" i="1" baseline="-25000" dirty="0"/>
              </a:p>
            </p:txBody>
          </p:sp>
          <p:cxnSp>
            <p:nvCxnSpPr>
              <p:cNvPr id="86" name="Straight Arrow Connector 85"/>
              <p:cNvCxnSpPr/>
              <p:nvPr/>
            </p:nvCxnSpPr>
            <p:spPr>
              <a:xfrm flipV="1">
                <a:off x="3571394" y="2705827"/>
                <a:ext cx="377151" cy="138545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headEnd type="none"/>
                <a:tailEnd type="triangle" w="lg" len="lg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7" name="Straight Arrow Connector 86"/>
              <p:cNvCxnSpPr/>
              <p:nvPr/>
            </p:nvCxnSpPr>
            <p:spPr>
              <a:xfrm flipV="1">
                <a:off x="3677612" y="2941354"/>
                <a:ext cx="377151" cy="138545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headEnd type="none"/>
                <a:tailEnd type="triangle" w="lg" len="lg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8" name="Straight Connector 87"/>
              <p:cNvCxnSpPr/>
              <p:nvPr/>
            </p:nvCxnSpPr>
            <p:spPr>
              <a:xfrm>
                <a:off x="3730103" y="1752643"/>
                <a:ext cx="168911" cy="40681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9" name="Straight Arrow Connector 88"/>
              <p:cNvCxnSpPr/>
              <p:nvPr/>
            </p:nvCxnSpPr>
            <p:spPr>
              <a:xfrm flipH="1" flipV="1">
                <a:off x="3730103" y="1747643"/>
                <a:ext cx="344890" cy="317162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headEnd type="none"/>
                <a:tailEnd type="none" w="lg" len="lg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9" name="TextBox 98"/>
              <p:cNvSpPr txBox="1"/>
              <p:nvPr/>
            </p:nvSpPr>
            <p:spPr>
              <a:xfrm>
                <a:off x="4886988" y="279319"/>
                <a:ext cx="1447030" cy="5244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endParaRPr lang="en-US" sz="2400" i="1" baseline="-25000" dirty="0">
                  <a:solidFill>
                    <a:srgbClr val="008000"/>
                  </a:solidFill>
                </a:endParaRPr>
              </a:p>
            </p:txBody>
          </p:sp>
          <p:sp>
            <p:nvSpPr>
              <p:cNvPr id="101" name="Freeform 100"/>
              <p:cNvSpPr/>
              <p:nvPr/>
            </p:nvSpPr>
            <p:spPr>
              <a:xfrm>
                <a:off x="1123470" y="2054203"/>
                <a:ext cx="5004680" cy="3545173"/>
              </a:xfrm>
              <a:custGeom>
                <a:avLst/>
                <a:gdLst>
                  <a:gd name="connsiteX0" fmla="*/ 12872 w 5004680"/>
                  <a:gd name="connsiteY0" fmla="*/ 138186 h 3545173"/>
                  <a:gd name="connsiteX1" fmla="*/ 246824 w 5004680"/>
                  <a:gd name="connsiteY1" fmla="*/ 29561 h 3545173"/>
                  <a:gd name="connsiteX2" fmla="*/ 656242 w 5004680"/>
                  <a:gd name="connsiteY2" fmla="*/ 46272 h 3545173"/>
                  <a:gd name="connsiteX3" fmla="*/ 1700673 w 5004680"/>
                  <a:gd name="connsiteY3" fmla="*/ 4493 h 3545173"/>
                  <a:gd name="connsiteX4" fmla="*/ 2302266 w 5004680"/>
                  <a:gd name="connsiteY4" fmla="*/ 171609 h 3545173"/>
                  <a:gd name="connsiteX5" fmla="*/ 2603062 w 5004680"/>
                  <a:gd name="connsiteY5" fmla="*/ 397214 h 3545173"/>
                  <a:gd name="connsiteX6" fmla="*/ 2953992 w 5004680"/>
                  <a:gd name="connsiteY6" fmla="*/ 923628 h 3545173"/>
                  <a:gd name="connsiteX7" fmla="*/ 3238077 w 5004680"/>
                  <a:gd name="connsiteY7" fmla="*/ 1608801 h 3545173"/>
                  <a:gd name="connsiteX8" fmla="*/ 3497096 w 5004680"/>
                  <a:gd name="connsiteY8" fmla="*/ 2051657 h 3545173"/>
                  <a:gd name="connsiteX9" fmla="*/ 3789537 w 5004680"/>
                  <a:gd name="connsiteY9" fmla="*/ 2461090 h 3545173"/>
                  <a:gd name="connsiteX10" fmla="*/ 4090333 w 5004680"/>
                  <a:gd name="connsiteY10" fmla="*/ 2761898 h 3545173"/>
                  <a:gd name="connsiteX11" fmla="*/ 4516461 w 5004680"/>
                  <a:gd name="connsiteY11" fmla="*/ 2979148 h 3545173"/>
                  <a:gd name="connsiteX12" fmla="*/ 4792191 w 5004680"/>
                  <a:gd name="connsiteY12" fmla="*/ 3338446 h 3545173"/>
                  <a:gd name="connsiteX13" fmla="*/ 4942590 w 5004680"/>
                  <a:gd name="connsiteY13" fmla="*/ 3505562 h 3545173"/>
                  <a:gd name="connsiteX14" fmla="*/ 4976011 w 5004680"/>
                  <a:gd name="connsiteY14" fmla="*/ 3522273 h 3545173"/>
                  <a:gd name="connsiteX15" fmla="*/ 4533172 w 5004680"/>
                  <a:gd name="connsiteY15" fmla="*/ 3522273 h 3545173"/>
                  <a:gd name="connsiteX16" fmla="*/ 4307575 w 5004680"/>
                  <a:gd name="connsiteY16" fmla="*/ 3522273 h 3545173"/>
                  <a:gd name="connsiteX17" fmla="*/ 3705982 w 5004680"/>
                  <a:gd name="connsiteY17" fmla="*/ 3213110 h 3545173"/>
                  <a:gd name="connsiteX18" fmla="*/ 3346698 w 5004680"/>
                  <a:gd name="connsiteY18" fmla="*/ 3004215 h 3545173"/>
                  <a:gd name="connsiteX19" fmla="*/ 3020835 w 5004680"/>
                  <a:gd name="connsiteY19" fmla="*/ 2661629 h 3545173"/>
                  <a:gd name="connsiteX20" fmla="*/ 2694972 w 5004680"/>
                  <a:gd name="connsiteY20" fmla="*/ 1867830 h 3545173"/>
                  <a:gd name="connsiteX21" fmla="*/ 2619773 w 5004680"/>
                  <a:gd name="connsiteY21" fmla="*/ 1191013 h 3545173"/>
                  <a:gd name="connsiteX22" fmla="*/ 2318977 w 5004680"/>
                  <a:gd name="connsiteY22" fmla="*/ 714734 h 3545173"/>
                  <a:gd name="connsiteX23" fmla="*/ 1725740 w 5004680"/>
                  <a:gd name="connsiteY23" fmla="*/ 681311 h 3545173"/>
                  <a:gd name="connsiteX24" fmla="*/ 865128 w 5004680"/>
                  <a:gd name="connsiteY24" fmla="*/ 840070 h 3545173"/>
                  <a:gd name="connsiteX25" fmla="*/ 96426 w 5004680"/>
                  <a:gd name="connsiteY25" fmla="*/ 781580 h 3545173"/>
                  <a:gd name="connsiteX26" fmla="*/ 21227 w 5004680"/>
                  <a:gd name="connsiteY26" fmla="*/ 681311 h 3545173"/>
                  <a:gd name="connsiteX27" fmla="*/ 29583 w 5004680"/>
                  <a:gd name="connsiteY27" fmla="*/ 489128 h 3545173"/>
                  <a:gd name="connsiteX28" fmla="*/ 12872 w 5004680"/>
                  <a:gd name="connsiteY28" fmla="*/ 138186 h 35451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5004680" h="3545173">
                    <a:moveTo>
                      <a:pt x="12872" y="138186"/>
                    </a:moveTo>
                    <a:cubicBezTo>
                      <a:pt x="49079" y="61591"/>
                      <a:pt x="139596" y="44880"/>
                      <a:pt x="246824" y="29561"/>
                    </a:cubicBezTo>
                    <a:cubicBezTo>
                      <a:pt x="354052" y="14242"/>
                      <a:pt x="413934" y="50450"/>
                      <a:pt x="656242" y="46272"/>
                    </a:cubicBezTo>
                    <a:cubicBezTo>
                      <a:pt x="898550" y="42094"/>
                      <a:pt x="1426336" y="-16397"/>
                      <a:pt x="1700673" y="4493"/>
                    </a:cubicBezTo>
                    <a:cubicBezTo>
                      <a:pt x="1975010" y="25382"/>
                      <a:pt x="2151868" y="106155"/>
                      <a:pt x="2302266" y="171609"/>
                    </a:cubicBezTo>
                    <a:cubicBezTo>
                      <a:pt x="2452664" y="237063"/>
                      <a:pt x="2494441" y="271878"/>
                      <a:pt x="2603062" y="397214"/>
                    </a:cubicBezTo>
                    <a:cubicBezTo>
                      <a:pt x="2711683" y="522551"/>
                      <a:pt x="2848156" y="721697"/>
                      <a:pt x="2953992" y="923628"/>
                    </a:cubicBezTo>
                    <a:cubicBezTo>
                      <a:pt x="3059828" y="1125559"/>
                      <a:pt x="3147560" y="1420796"/>
                      <a:pt x="3238077" y="1608801"/>
                    </a:cubicBezTo>
                    <a:cubicBezTo>
                      <a:pt x="3328594" y="1796806"/>
                      <a:pt x="3405186" y="1909609"/>
                      <a:pt x="3497096" y="2051657"/>
                    </a:cubicBezTo>
                    <a:cubicBezTo>
                      <a:pt x="3589006" y="2193705"/>
                      <a:pt x="3690664" y="2342717"/>
                      <a:pt x="3789537" y="2461090"/>
                    </a:cubicBezTo>
                    <a:cubicBezTo>
                      <a:pt x="3888410" y="2579464"/>
                      <a:pt x="3969179" y="2675555"/>
                      <a:pt x="4090333" y="2761898"/>
                    </a:cubicBezTo>
                    <a:cubicBezTo>
                      <a:pt x="4211487" y="2848241"/>
                      <a:pt x="4399485" y="2883057"/>
                      <a:pt x="4516461" y="2979148"/>
                    </a:cubicBezTo>
                    <a:cubicBezTo>
                      <a:pt x="4633437" y="3075239"/>
                      <a:pt x="4721170" y="3250710"/>
                      <a:pt x="4792191" y="3338446"/>
                    </a:cubicBezTo>
                    <a:cubicBezTo>
                      <a:pt x="4863213" y="3426182"/>
                      <a:pt x="4911953" y="3474924"/>
                      <a:pt x="4942590" y="3505562"/>
                    </a:cubicBezTo>
                    <a:cubicBezTo>
                      <a:pt x="4973227" y="3536200"/>
                      <a:pt x="5044247" y="3519488"/>
                      <a:pt x="4976011" y="3522273"/>
                    </a:cubicBezTo>
                    <a:cubicBezTo>
                      <a:pt x="4907775" y="3525058"/>
                      <a:pt x="4533172" y="3522273"/>
                      <a:pt x="4533172" y="3522273"/>
                    </a:cubicBezTo>
                    <a:cubicBezTo>
                      <a:pt x="4421766" y="3522273"/>
                      <a:pt x="4445440" y="3573800"/>
                      <a:pt x="4307575" y="3522273"/>
                    </a:cubicBezTo>
                    <a:cubicBezTo>
                      <a:pt x="4169710" y="3470746"/>
                      <a:pt x="3866128" y="3299453"/>
                      <a:pt x="3705982" y="3213110"/>
                    </a:cubicBezTo>
                    <a:cubicBezTo>
                      <a:pt x="3545836" y="3126767"/>
                      <a:pt x="3460889" y="3096129"/>
                      <a:pt x="3346698" y="3004215"/>
                    </a:cubicBezTo>
                    <a:cubicBezTo>
                      <a:pt x="3232507" y="2912302"/>
                      <a:pt x="3129456" y="2851026"/>
                      <a:pt x="3020835" y="2661629"/>
                    </a:cubicBezTo>
                    <a:cubicBezTo>
                      <a:pt x="2912214" y="2472232"/>
                      <a:pt x="2761816" y="2112933"/>
                      <a:pt x="2694972" y="1867830"/>
                    </a:cubicBezTo>
                    <a:cubicBezTo>
                      <a:pt x="2628128" y="1622727"/>
                      <a:pt x="2682439" y="1383196"/>
                      <a:pt x="2619773" y="1191013"/>
                    </a:cubicBezTo>
                    <a:cubicBezTo>
                      <a:pt x="2557107" y="998830"/>
                      <a:pt x="2467983" y="799684"/>
                      <a:pt x="2318977" y="714734"/>
                    </a:cubicBezTo>
                    <a:cubicBezTo>
                      <a:pt x="2169972" y="629784"/>
                      <a:pt x="1968048" y="660422"/>
                      <a:pt x="1725740" y="681311"/>
                    </a:cubicBezTo>
                    <a:cubicBezTo>
                      <a:pt x="1483432" y="702200"/>
                      <a:pt x="1136680" y="823359"/>
                      <a:pt x="865128" y="840070"/>
                    </a:cubicBezTo>
                    <a:cubicBezTo>
                      <a:pt x="593576" y="856781"/>
                      <a:pt x="237076" y="808040"/>
                      <a:pt x="96426" y="781580"/>
                    </a:cubicBezTo>
                    <a:cubicBezTo>
                      <a:pt x="-44224" y="755120"/>
                      <a:pt x="32367" y="730053"/>
                      <a:pt x="21227" y="681311"/>
                    </a:cubicBezTo>
                    <a:cubicBezTo>
                      <a:pt x="10087" y="632569"/>
                      <a:pt x="30975" y="583827"/>
                      <a:pt x="29583" y="489128"/>
                    </a:cubicBezTo>
                    <a:cubicBezTo>
                      <a:pt x="28191" y="394429"/>
                      <a:pt x="-23335" y="214781"/>
                      <a:pt x="12872" y="138186"/>
                    </a:cubicBezTo>
                    <a:close/>
                  </a:path>
                </a:pathLst>
              </a:custGeom>
              <a:solidFill>
                <a:srgbClr val="FF6600">
                  <a:alpha val="14000"/>
                </a:srgb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15" name="Straight Arrow Connector 114"/>
              <p:cNvCxnSpPr/>
              <p:nvPr/>
            </p:nvCxnSpPr>
            <p:spPr>
              <a:xfrm flipH="1">
                <a:off x="2197295" y="2190013"/>
                <a:ext cx="527432" cy="0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headEnd type="none"/>
                <a:tailEnd type="none" w="lg" len="lg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6" name="Straight Arrow Connector 115"/>
              <p:cNvCxnSpPr/>
              <p:nvPr/>
            </p:nvCxnSpPr>
            <p:spPr>
              <a:xfrm flipH="1" flipV="1">
                <a:off x="2214130" y="2192599"/>
                <a:ext cx="182395" cy="91473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headEnd type="none"/>
                <a:tailEnd type="none" w="lg" len="lg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8" name="Straight Arrow Connector 117"/>
              <p:cNvCxnSpPr/>
              <p:nvPr/>
            </p:nvCxnSpPr>
            <p:spPr>
              <a:xfrm rot="16200000" flipH="1">
                <a:off x="4039518" y="4483088"/>
                <a:ext cx="1694937" cy="3"/>
              </a:xfrm>
              <a:prstGeom prst="straightConnector1">
                <a:avLst/>
              </a:prstGeom>
              <a:ln w="57150" cmpd="sng">
                <a:solidFill>
                  <a:srgbClr val="FF0000"/>
                </a:solidFill>
                <a:headEnd type="none"/>
                <a:tailEnd type="triangle" w="lg" len="lg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50" name="Straight Connector 49"/>
            <p:cNvCxnSpPr/>
            <p:nvPr/>
          </p:nvCxnSpPr>
          <p:spPr>
            <a:xfrm>
              <a:off x="2661740" y="3652238"/>
              <a:ext cx="2141444" cy="2454364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52" name="Straight Connector 51"/>
            <p:cNvCxnSpPr/>
            <p:nvPr/>
          </p:nvCxnSpPr>
          <p:spPr>
            <a:xfrm>
              <a:off x="2661740" y="3641498"/>
              <a:ext cx="2579812" cy="10740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sp>
          <p:nvSpPr>
            <p:cNvPr id="55" name="TextBox 54"/>
            <p:cNvSpPr txBox="1"/>
            <p:nvPr/>
          </p:nvSpPr>
          <p:spPr>
            <a:xfrm>
              <a:off x="3559630" y="3811244"/>
              <a:ext cx="1822935" cy="707886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n-US" sz="4000" dirty="0" smtClean="0">
                  <a:solidFill>
                    <a:srgbClr val="C00000"/>
                  </a:solidFill>
                </a:rPr>
                <a:t>Slab dip</a:t>
              </a:r>
              <a:endParaRPr lang="en-US" sz="4000" dirty="0">
                <a:solidFill>
                  <a:srgbClr val="C00000"/>
                </a:solidFill>
              </a:endParaRPr>
            </a:p>
          </p:txBody>
        </p:sp>
      </p:grpSp>
      <p:cxnSp>
        <p:nvCxnSpPr>
          <p:cNvPr id="59" name="Straight Arrow Connector 58"/>
          <p:cNvCxnSpPr/>
          <p:nvPr/>
        </p:nvCxnSpPr>
        <p:spPr>
          <a:xfrm flipV="1">
            <a:off x="4932733" y="3652613"/>
            <a:ext cx="308819" cy="197129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61" name="Straight Arrow Connector 60"/>
          <p:cNvCxnSpPr>
            <a:stCxn id="79" idx="14"/>
          </p:cNvCxnSpPr>
          <p:nvPr/>
        </p:nvCxnSpPr>
        <p:spPr>
          <a:xfrm flipV="1">
            <a:off x="3709176" y="4360500"/>
            <a:ext cx="3502657" cy="123813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1614276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2496219" y="5607437"/>
            <a:ext cx="57357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convection cell + bending viscous dissipation</a:t>
            </a:r>
            <a:endParaRPr lang="en-US" sz="24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Lithospheric bending: bye </a:t>
            </a:r>
            <a:r>
              <a:rPr lang="en-US" dirty="0" err="1" smtClean="0"/>
              <a:t>bye</a:t>
            </a:r>
            <a:r>
              <a:rPr lang="en-US" dirty="0" smtClean="0"/>
              <a:t>?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537366"/>
            <a:ext cx="4189310" cy="308809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57200" y="4625459"/>
            <a:ext cx="25392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Conrad and Hager (1999)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6796842" y="4810125"/>
            <a:ext cx="22609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Funiciello</a:t>
            </a:r>
            <a:r>
              <a:rPr lang="en-US" dirty="0" smtClean="0"/>
              <a:t> et al. (2008)</a:t>
            </a:r>
            <a:endParaRPr lang="en-US" dirty="0"/>
          </a:p>
        </p:txBody>
      </p:sp>
      <p:graphicFrame>
        <p:nvGraphicFramePr>
          <p:cNvPr id="11" name="Object 10"/>
          <p:cNvGraphicFramePr>
            <a:graphicFrameLocks noChangeAspect="1"/>
          </p:cNvGraphicFramePr>
          <p:nvPr/>
        </p:nvGraphicFramePr>
        <p:xfrm>
          <a:off x="4514850" y="3321050"/>
          <a:ext cx="114300" cy="215900"/>
        </p:xfrm>
        <a:graphic>
          <a:graphicData uri="http://schemas.openxmlformats.org/presentationml/2006/ole">
            <p:oleObj spid="_x0000_s1026" name="Equation" r:id="rId4" imgW="114120" imgH="215640" progId="Equation.3">
              <p:embed/>
            </p:oleObj>
          </a:graphicData>
        </a:graphic>
      </p:graphicFrame>
      <p:cxnSp>
        <p:nvCxnSpPr>
          <p:cNvPr id="15" name="Straight Connector 14"/>
          <p:cNvCxnSpPr/>
          <p:nvPr/>
        </p:nvCxnSpPr>
        <p:spPr>
          <a:xfrm>
            <a:off x="2423508" y="5594911"/>
            <a:ext cx="6146296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117031" y="5316049"/>
            <a:ext cx="254800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plate velocity =  </a:t>
            </a:r>
            <a:endParaRPr lang="en-US" sz="2800" dirty="0"/>
          </a:p>
        </p:txBody>
      </p:sp>
      <p:sp>
        <p:nvSpPr>
          <p:cNvPr id="13" name="TextBox 12"/>
          <p:cNvSpPr txBox="1"/>
          <p:nvPr/>
        </p:nvSpPr>
        <p:spPr>
          <a:xfrm>
            <a:off x="2241777" y="5158611"/>
            <a:ext cx="65695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slab  buoyancy release – interface shear dissipation</a:t>
            </a:r>
            <a:endParaRPr lang="en-US" sz="2400" dirty="0"/>
          </a:p>
        </p:txBody>
      </p:sp>
      <p:pic>
        <p:nvPicPr>
          <p:cNvPr id="14" name="Picture 13" descr="Untitled12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89310" y="1537366"/>
            <a:ext cx="4868472" cy="3327932"/>
          </a:xfrm>
          <a:prstGeom prst="rect">
            <a:avLst/>
          </a:prstGeom>
        </p:spPr>
      </p:pic>
      <p:sp>
        <p:nvSpPr>
          <p:cNvPr id="20" name="Rounded Rectangle 19"/>
          <p:cNvSpPr/>
          <p:nvPr/>
        </p:nvSpPr>
        <p:spPr>
          <a:xfrm>
            <a:off x="4629150" y="5672032"/>
            <a:ext cx="3602806" cy="397070"/>
          </a:xfrm>
          <a:prstGeom prst="roundRect">
            <a:avLst/>
          </a:prstGeom>
          <a:solidFill>
            <a:schemeClr val="bg1">
              <a:alpha val="68000"/>
            </a:schemeClr>
          </a:solidFill>
          <a:ln>
            <a:noFill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229015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22570" y="1346690"/>
            <a:ext cx="5087975" cy="544036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87177"/>
            <a:ext cx="8229600" cy="1143000"/>
          </a:xfrm>
        </p:spPr>
        <p:txBody>
          <a:bodyPr>
            <a:noAutofit/>
          </a:bodyPr>
          <a:lstStyle/>
          <a:p>
            <a:r>
              <a:rPr lang="en-US" sz="3600" dirty="0" smtClean="0"/>
              <a:t>Subduction and orogeny: links between </a:t>
            </a:r>
            <a:br>
              <a:rPr lang="en-US" sz="3600" dirty="0" smtClean="0"/>
            </a:br>
            <a:r>
              <a:rPr lang="en-US" sz="3600" dirty="0" smtClean="0"/>
              <a:t>convection and continental geology</a:t>
            </a:r>
            <a:endParaRPr lang="en-US" sz="3600" dirty="0"/>
          </a:p>
        </p:txBody>
      </p:sp>
      <p:sp>
        <p:nvSpPr>
          <p:cNvPr id="6" name="TextBox 5"/>
          <p:cNvSpPr txBox="1"/>
          <p:nvPr/>
        </p:nvSpPr>
        <p:spPr>
          <a:xfrm>
            <a:off x="2284089" y="3796784"/>
            <a:ext cx="22402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Faccenna et al. (2013)</a:t>
            </a:r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415753" y="6488668"/>
            <a:ext cx="27282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Faccenna et al. (submitted)</a:t>
            </a:r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8" name="Picture 7" descr="Untitled2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33601" y="2798859"/>
            <a:ext cx="5014119" cy="3379304"/>
          </a:xfrm>
          <a:prstGeom prst="rect">
            <a:avLst/>
          </a:prstGeom>
        </p:spPr>
      </p:pic>
      <p:pic>
        <p:nvPicPr>
          <p:cNvPr id="9" name="Picture 8" descr="Untitled3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46025" y="1243324"/>
            <a:ext cx="4301656" cy="1817116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cxnSp>
        <p:nvCxnSpPr>
          <p:cNvPr id="11" name="Straight Connector 10"/>
          <p:cNvCxnSpPr/>
          <p:nvPr/>
        </p:nvCxnSpPr>
        <p:spPr>
          <a:xfrm>
            <a:off x="4889500" y="5124450"/>
            <a:ext cx="4165600" cy="1588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8267581" y="5082173"/>
            <a:ext cx="8002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660 km</a:t>
            </a:r>
            <a:endParaRPr lang="en-US" sz="1600" dirty="0"/>
          </a:p>
        </p:txBody>
      </p:sp>
    </p:spTree>
    <p:extLst>
      <p:ext uri="{BB962C8B-B14F-4D97-AF65-F5344CB8AC3E}">
        <p14:creationId xmlns="" xmlns:p14="http://schemas.microsoft.com/office/powerpoint/2010/main" val="1696008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0" y="93492"/>
            <a:ext cx="8229600" cy="1143000"/>
          </a:xfrm>
        </p:spPr>
        <p:txBody>
          <a:bodyPr/>
          <a:lstStyle/>
          <a:p>
            <a:r>
              <a:rPr lang="en-US" dirty="0" err="1" smtClean="0"/>
              <a:t>Seismo</a:t>
            </a:r>
            <a:r>
              <a:rPr lang="en-US" dirty="0" smtClean="0"/>
              <a:t>-thermo-mechanical models</a:t>
            </a:r>
            <a:endParaRPr lang="en-US" dirty="0"/>
          </a:p>
        </p:txBody>
      </p:sp>
      <p:sp>
        <p:nvSpPr>
          <p:cNvPr id="137" name="Shape 137"/>
          <p:cNvSpPr>
            <a:spLocks noGrp="1"/>
          </p:cNvSpPr>
          <p:nvPr>
            <p:ph type="body" idx="4294967295"/>
          </p:nvPr>
        </p:nvSpPr>
        <p:spPr>
          <a:xfrm>
            <a:off x="543438" y="1041400"/>
            <a:ext cx="8229600" cy="5059363"/>
          </a:xfrm>
          <a:prstGeom prst="rect">
            <a:avLst/>
          </a:prstGeom>
        </p:spPr>
        <p:txBody>
          <a:bodyPr/>
          <a:lstStyle/>
          <a:p>
            <a:pPr>
              <a:spcBef>
                <a:spcPts val="400"/>
              </a:spcBef>
              <a:defRPr sz="1800">
                <a:solidFill>
                  <a:srgbClr val="535353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rPr dirty="0"/>
              <a:t>Physically-consistent long-term dynamics of subduction and faulting </a:t>
            </a:r>
          </a:p>
          <a:p>
            <a:pPr>
              <a:spcBef>
                <a:spcPts val="400"/>
              </a:spcBef>
              <a:defRPr sz="1800">
                <a:solidFill>
                  <a:srgbClr val="535353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rPr dirty="0"/>
              <a:t>Extended with short-term ‘dynamics’ through rate-dep. friction and inertia</a:t>
            </a:r>
          </a:p>
          <a:p>
            <a:pPr>
              <a:spcBef>
                <a:spcPts val="400"/>
              </a:spcBef>
              <a:defRPr sz="1800">
                <a:solidFill>
                  <a:srgbClr val="535353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rPr dirty="0"/>
              <a:t>Visco-elasticity allows for secondary zone of </a:t>
            </a:r>
            <a:r>
              <a:rPr/>
              <a:t>coseismic </a:t>
            </a:r>
            <a:r>
              <a:rPr smtClean="0"/>
              <a:t>uplift</a:t>
            </a:r>
            <a:endParaRPr dirty="0"/>
          </a:p>
        </p:txBody>
      </p:sp>
      <p:pic>
        <p:nvPicPr>
          <p:cNvPr id="138" name="Screen Shot 2016-09-05 at 17.32.58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57200" y="1995779"/>
            <a:ext cx="7843985" cy="4735700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TextBox 4"/>
          <p:cNvSpPr txBox="1"/>
          <p:nvPr/>
        </p:nvSpPr>
        <p:spPr>
          <a:xfrm>
            <a:off x="0" y="6528022"/>
            <a:ext cx="30392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van </a:t>
            </a:r>
            <a:r>
              <a:rPr lang="en-US" dirty="0" err="1" smtClean="0"/>
              <a:t>Dinther</a:t>
            </a:r>
            <a:r>
              <a:rPr lang="en-US" dirty="0" smtClean="0"/>
              <a:t> et al. (2014, 2015)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50373508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150" y="341906"/>
            <a:ext cx="8381418" cy="5978631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616618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power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68996"/>
            <a:ext cx="9144000" cy="2920008"/>
          </a:xfrm>
          <a:prstGeom prst="rect">
            <a:avLst/>
          </a:prstGeom>
        </p:spPr>
      </p:pic>
      <p:sp>
        <p:nvSpPr>
          <p:cNvPr id="78" name="TextShape 2"/>
          <p:cNvSpPr txBox="1"/>
          <p:nvPr/>
        </p:nvSpPr>
        <p:spPr>
          <a:xfrm>
            <a:off x="131672" y="6585172"/>
            <a:ext cx="5187753" cy="225122"/>
          </a:xfrm>
          <a:prstGeom prst="rect">
            <a:avLst/>
          </a:prstGeom>
          <a:noFill/>
          <a:ln>
            <a:noFill/>
          </a:ln>
        </p:spPr>
        <p:txBody>
          <a:bodyPr lIns="81639" tIns="40820" rIns="81639" bIns="40820"/>
          <a:lstStyle/>
          <a:p>
            <a:r>
              <a:rPr lang="en-US" sz="1100" spc="-1" dirty="0">
                <a:solidFill>
                  <a:srgbClr val="999999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Holt and Becker (</a:t>
            </a:r>
            <a:r>
              <a:rPr lang="en-US" sz="1100" spc="-1" dirty="0" smtClean="0">
                <a:solidFill>
                  <a:srgbClr val="999999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submitted)</a:t>
            </a:r>
            <a:r>
              <a:rPr lang="en-US" sz="11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1100" spc="-1" dirty="0" smtClean="0">
                <a:solidFill>
                  <a:srgbClr val="999999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cf</a:t>
            </a:r>
            <a:r>
              <a:rPr lang="en-US" sz="1100" spc="-1" dirty="0">
                <a:solidFill>
                  <a:srgbClr val="999999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. </a:t>
            </a:r>
            <a:r>
              <a:rPr lang="en-US" sz="1100" spc="-1" dirty="0" err="1">
                <a:solidFill>
                  <a:srgbClr val="999999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Billen</a:t>
            </a:r>
            <a:r>
              <a:rPr lang="en-US" sz="1100" spc="-1" dirty="0">
                <a:solidFill>
                  <a:srgbClr val="999999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and </a:t>
            </a:r>
            <a:r>
              <a:rPr lang="en-US" sz="1100" spc="-1" dirty="0" err="1">
                <a:solidFill>
                  <a:srgbClr val="999999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Hirth</a:t>
            </a:r>
            <a:r>
              <a:rPr lang="en-US" sz="1100" spc="-1" dirty="0">
                <a:solidFill>
                  <a:srgbClr val="999999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(2003</a:t>
            </a:r>
            <a:r>
              <a:rPr lang="en-US" sz="1100" spc="-1" dirty="0" smtClean="0">
                <a:solidFill>
                  <a:srgbClr val="999999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),</a:t>
            </a:r>
            <a:r>
              <a:rPr lang="en-US" sz="1100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1100" spc="-1" dirty="0" err="1" smtClean="0">
                <a:solidFill>
                  <a:srgbClr val="999999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Jadamec</a:t>
            </a:r>
            <a:r>
              <a:rPr lang="en-US" sz="1100" spc="-1" dirty="0" smtClean="0">
                <a:solidFill>
                  <a:srgbClr val="999999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1100" spc="-1" dirty="0">
                <a:solidFill>
                  <a:srgbClr val="999999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and </a:t>
            </a:r>
            <a:r>
              <a:rPr lang="en-US" sz="1100" spc="-1" dirty="0" err="1">
                <a:solidFill>
                  <a:srgbClr val="999999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Billen</a:t>
            </a:r>
            <a:r>
              <a:rPr lang="en-US" sz="1100" spc="-1" dirty="0">
                <a:solidFill>
                  <a:srgbClr val="999999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(2012)</a:t>
            </a:r>
            <a:endParaRPr lang="en-US" sz="11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0" name="TextShape 3"/>
          <p:cNvSpPr txBox="1"/>
          <p:nvPr/>
        </p:nvSpPr>
        <p:spPr>
          <a:xfrm>
            <a:off x="5770813" y="3730913"/>
            <a:ext cx="2319166" cy="314175"/>
          </a:xfrm>
          <a:prstGeom prst="rect">
            <a:avLst/>
          </a:prstGeom>
          <a:noFill/>
          <a:ln>
            <a:noFill/>
          </a:ln>
        </p:spPr>
        <p:txBody>
          <a:bodyPr lIns="81639" tIns="40820" rIns="81639" bIns="40820"/>
          <a:lstStyle/>
          <a:p>
            <a:r>
              <a:rPr lang="en-US" sz="16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horizontal plate velocity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Complications: Rollback affected by mantle rheology (uncertain)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203" y="0"/>
            <a:ext cx="2931408" cy="4356642"/>
          </a:xfrm>
          <a:prstGeom prst="rect">
            <a:avLst/>
          </a:prstGeom>
        </p:spPr>
      </p:pic>
      <p:pic>
        <p:nvPicPr>
          <p:cNvPr id="2" name="Picture 1" descr="nr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7884" y="4471318"/>
            <a:ext cx="3273552" cy="2292096"/>
          </a:xfrm>
          <a:prstGeom prst="rect">
            <a:avLst/>
          </a:prstGeom>
        </p:spPr>
      </p:pic>
      <p:pic>
        <p:nvPicPr>
          <p:cNvPr id="3" name="Picture 2" descr="seton15age.mov1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3744" y="4471318"/>
            <a:ext cx="3712615" cy="2386681"/>
          </a:xfrm>
          <a:prstGeom prst="rect">
            <a:avLst/>
          </a:prstGeom>
        </p:spPr>
      </p:pic>
      <p:pic>
        <p:nvPicPr>
          <p:cNvPr id="6" name="Picture 5" descr="Untitled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0128" y="212260"/>
            <a:ext cx="2391989" cy="414438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28548" y="808303"/>
            <a:ext cx="3571380" cy="3548339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3060489" y="615297"/>
            <a:ext cx="528487" cy="433864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422060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" y="1360167"/>
            <a:ext cx="5853806" cy="406650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5897345" y="4218285"/>
            <a:ext cx="490707" cy="44582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108094" y="3565553"/>
            <a:ext cx="1986208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300" dirty="0" smtClean="0"/>
              <a:t>For viscous SP:</a:t>
            </a:r>
            <a:endParaRPr lang="en-US" sz="2300" baseline="-25000" dirty="0"/>
          </a:p>
        </p:txBody>
      </p:sp>
      <p:pic>
        <p:nvPicPr>
          <p:cNvPr id="19" name="Picture 18" descr="FigS3.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458272" y="-844104"/>
            <a:ext cx="2893608" cy="5759302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5804002" y="3778246"/>
            <a:ext cx="490707" cy="44582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4536162" y="461316"/>
            <a:ext cx="383216" cy="28534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2311965" y="3678480"/>
            <a:ext cx="4941018" cy="2626296"/>
          </a:xfrm>
          <a:prstGeom prst="rect">
            <a:avLst/>
          </a:prstGeom>
          <a:solidFill>
            <a:srgbClr val="FFFFFF"/>
          </a:solidFill>
          <a:ln w="28575" cmpd="sng">
            <a:solidFill>
              <a:schemeClr val="bg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Screen Shot 2016-05-05 at 11.27.33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3108" y="4023567"/>
            <a:ext cx="3502553" cy="1062178"/>
          </a:xfrm>
          <a:prstGeom prst="rect">
            <a:avLst/>
          </a:prstGeom>
        </p:spPr>
      </p:pic>
      <p:grpSp>
        <p:nvGrpSpPr>
          <p:cNvPr id="7" name="Group 12"/>
          <p:cNvGrpSpPr/>
          <p:nvPr/>
        </p:nvGrpSpPr>
        <p:grpSpPr>
          <a:xfrm>
            <a:off x="3626041" y="4955358"/>
            <a:ext cx="2155100" cy="663112"/>
            <a:chOff x="1596300" y="2713479"/>
            <a:chExt cx="2155100" cy="663112"/>
          </a:xfrm>
        </p:grpSpPr>
        <p:pic>
          <p:nvPicPr>
            <p:cNvPr id="10" name="Picture 9" descr="Screen Shot 2016-05-05 at 11.27.37 AM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96300" y="2713479"/>
              <a:ext cx="2143760" cy="663112"/>
            </a:xfrm>
            <a:prstGeom prst="rect">
              <a:avLst/>
            </a:prstGeom>
          </p:spPr>
        </p:pic>
        <p:sp>
          <p:nvSpPr>
            <p:cNvPr id="12" name="Rectangle 11"/>
            <p:cNvSpPr/>
            <p:nvPr/>
          </p:nvSpPr>
          <p:spPr>
            <a:xfrm>
              <a:off x="3504798" y="3066225"/>
              <a:ext cx="246602" cy="22648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2617560" y="3724219"/>
            <a:ext cx="492373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Helvetica"/>
                <a:cs typeface="Helvetica"/>
              </a:rPr>
              <a:t>b</a:t>
            </a:r>
            <a:r>
              <a:rPr lang="en-US" sz="2000" dirty="0" smtClean="0">
                <a:latin typeface="Helvetica"/>
                <a:cs typeface="Helvetica"/>
              </a:rPr>
              <a:t>uoyancy flux       bending dissipation </a:t>
            </a:r>
            <a:endParaRPr lang="en-US" sz="2000" baseline="-25000" dirty="0">
              <a:latin typeface="Helvetica"/>
              <a:cs typeface="Helvetica"/>
            </a:endParaRPr>
          </a:p>
        </p:txBody>
      </p:sp>
      <p:pic>
        <p:nvPicPr>
          <p:cNvPr id="17" name="Picture 16" descr="Screen Shot 2016-05-05 at 11.44.21 AM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7881" y="3847604"/>
            <a:ext cx="268307" cy="213067"/>
          </a:xfrm>
          <a:prstGeom prst="rect">
            <a:avLst/>
          </a:prstGeom>
        </p:spPr>
      </p:pic>
      <p:pic>
        <p:nvPicPr>
          <p:cNvPr id="23" name="Picture 22" descr="Screen Shot 2016-05-05 at 11.54.00 AM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3546" y="5760783"/>
            <a:ext cx="1349332" cy="419692"/>
          </a:xfrm>
          <a:prstGeom prst="rect">
            <a:avLst/>
          </a:prstGeom>
        </p:spPr>
      </p:pic>
      <p:sp>
        <p:nvSpPr>
          <p:cNvPr id="24" name="Rectangle 23"/>
          <p:cNvSpPr/>
          <p:nvPr/>
        </p:nvSpPr>
        <p:spPr>
          <a:xfrm>
            <a:off x="1616117" y="443710"/>
            <a:ext cx="383216" cy="28534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75249" y="731763"/>
            <a:ext cx="2136170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i="1" dirty="0" smtClean="0"/>
              <a:t>R</a:t>
            </a:r>
            <a:r>
              <a:rPr lang="en-US" sz="2500" dirty="0" smtClean="0"/>
              <a:t> dependence on </a:t>
            </a:r>
            <a:r>
              <a:rPr lang="en-US" sz="2500" b="1" dirty="0" smtClean="0"/>
              <a:t>SP thickness:</a:t>
            </a:r>
            <a:endParaRPr lang="en-US" sz="2500" b="1" baseline="-25000" dirty="0"/>
          </a:p>
        </p:txBody>
      </p:sp>
      <p:sp>
        <p:nvSpPr>
          <p:cNvPr id="4" name="Rectangle 3"/>
          <p:cNvSpPr/>
          <p:nvPr/>
        </p:nvSpPr>
        <p:spPr>
          <a:xfrm>
            <a:off x="1926893" y="488336"/>
            <a:ext cx="6180089" cy="285342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/>
          <p:cNvSpPr txBox="1"/>
          <p:nvPr/>
        </p:nvSpPr>
        <p:spPr>
          <a:xfrm>
            <a:off x="2423856" y="401601"/>
            <a:ext cx="240887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 smtClean="0"/>
              <a:t>Curvature, </a:t>
            </a:r>
            <a:r>
              <a:rPr lang="en-US" sz="2200" b="1" i="1" dirty="0" err="1" smtClean="0"/>
              <a:t>R</a:t>
            </a:r>
            <a:r>
              <a:rPr lang="en-US" sz="2200" b="1" i="1" baseline="-25000" dirty="0" err="1" smtClean="0"/>
              <a:t>min</a:t>
            </a:r>
            <a:r>
              <a:rPr lang="en-US" sz="2200" b="1" i="1" dirty="0" smtClean="0"/>
              <a:t> </a:t>
            </a:r>
            <a:endParaRPr lang="en-US" sz="2200" b="1" i="1" baseline="-25000" dirty="0"/>
          </a:p>
        </p:txBody>
      </p:sp>
      <p:sp>
        <p:nvSpPr>
          <p:cNvPr id="26" name="TextBox 25"/>
          <p:cNvSpPr txBox="1"/>
          <p:nvPr/>
        </p:nvSpPr>
        <p:spPr>
          <a:xfrm>
            <a:off x="5340553" y="397116"/>
            <a:ext cx="240887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 smtClean="0"/>
              <a:t>Plate velocity, </a:t>
            </a:r>
            <a:r>
              <a:rPr lang="en-US" sz="2200" b="1" i="1" dirty="0" err="1" smtClean="0"/>
              <a:t>v</a:t>
            </a:r>
            <a:r>
              <a:rPr lang="en-US" sz="2200" b="1" i="1" baseline="-25000" dirty="0" err="1" smtClean="0"/>
              <a:t>SP</a:t>
            </a:r>
            <a:r>
              <a:rPr lang="en-US" sz="2200" b="1" i="1" dirty="0" smtClean="0"/>
              <a:t> </a:t>
            </a:r>
            <a:endParaRPr lang="en-US" sz="2200" b="1" i="1" baseline="-25000" dirty="0"/>
          </a:p>
        </p:txBody>
      </p:sp>
      <p:sp>
        <p:nvSpPr>
          <p:cNvPr id="27" name="TextBox 26"/>
          <p:cNvSpPr txBox="1"/>
          <p:nvPr/>
        </p:nvSpPr>
        <p:spPr>
          <a:xfrm>
            <a:off x="258644" y="6304776"/>
            <a:ext cx="8748064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300" dirty="0" smtClean="0"/>
              <a:t>But, no positive correlation on Earth: </a:t>
            </a:r>
            <a:r>
              <a:rPr lang="en-US" sz="2300" b="1" dirty="0" smtClean="0"/>
              <a:t>Plasticity reduces this!</a:t>
            </a:r>
            <a:endParaRPr lang="en-US" sz="2300" b="1" baseline="-25000" dirty="0"/>
          </a:p>
        </p:txBody>
      </p:sp>
      <p:sp>
        <p:nvSpPr>
          <p:cNvPr id="28" name="TextBox 27"/>
          <p:cNvSpPr txBox="1"/>
          <p:nvPr/>
        </p:nvSpPr>
        <p:spPr>
          <a:xfrm>
            <a:off x="1" y="0"/>
            <a:ext cx="9144000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300" dirty="0">
                <a:solidFill>
                  <a:schemeClr val="bg1">
                    <a:lumMod val="50000"/>
                  </a:schemeClr>
                </a:solidFill>
                <a:latin typeface="Helvetica"/>
                <a:cs typeface="Helvetica"/>
              </a:rPr>
              <a:t>1</a:t>
            </a:r>
            <a:r>
              <a:rPr lang="en-US" sz="2300" dirty="0" smtClean="0">
                <a:solidFill>
                  <a:schemeClr val="bg1">
                    <a:lumMod val="50000"/>
                  </a:schemeClr>
                </a:solidFill>
                <a:latin typeface="Helvetica"/>
                <a:cs typeface="Helvetica"/>
              </a:rPr>
              <a:t>. Slab curvature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778314" y="873821"/>
            <a:ext cx="1875841" cy="292388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sz="1300" b="1" dirty="0" smtClean="0"/>
              <a:t>viscous</a:t>
            </a:r>
            <a:r>
              <a:rPr lang="en-US" sz="1300" dirty="0" smtClean="0"/>
              <a:t>: slope = 0.81</a:t>
            </a:r>
            <a:endParaRPr lang="en-US" sz="1300" dirty="0"/>
          </a:p>
        </p:txBody>
      </p:sp>
      <p:sp>
        <p:nvSpPr>
          <p:cNvPr id="5" name="Rectangle 4"/>
          <p:cNvSpPr/>
          <p:nvPr/>
        </p:nvSpPr>
        <p:spPr>
          <a:xfrm>
            <a:off x="5660558" y="873821"/>
            <a:ext cx="1887269" cy="675746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/>
          <p:cNvSpPr txBox="1"/>
          <p:nvPr/>
        </p:nvSpPr>
        <p:spPr>
          <a:xfrm>
            <a:off x="5687560" y="899181"/>
            <a:ext cx="1875841" cy="292388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sz="1300" b="1" dirty="0" smtClean="0"/>
              <a:t>viscous</a:t>
            </a:r>
            <a:r>
              <a:rPr lang="en-US" sz="1300" dirty="0" smtClean="0"/>
              <a:t>: slope = 0.38</a:t>
            </a:r>
            <a:endParaRPr lang="en-US" sz="1300" dirty="0"/>
          </a:p>
        </p:txBody>
      </p:sp>
    </p:spTree>
    <p:extLst>
      <p:ext uri="{BB962C8B-B14F-4D97-AF65-F5344CB8AC3E}">
        <p14:creationId xmlns="" xmlns:p14="http://schemas.microsoft.com/office/powerpoint/2010/main" val="1540625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/>
          <p:nvPr/>
        </p:nvPicPr>
        <p:blipFill>
          <a:blip r:embed="rId2"/>
          <a:stretch/>
        </p:blipFill>
        <p:spPr>
          <a:xfrm>
            <a:off x="-28036" y="82952"/>
            <a:ext cx="3612066" cy="4204375"/>
          </a:xfrm>
          <a:prstGeom prst="rect">
            <a:avLst/>
          </a:prstGeom>
          <a:ln>
            <a:noFill/>
          </a:ln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663935" y="82953"/>
            <a:ext cx="8229600" cy="2389049"/>
          </a:xfrm>
        </p:spPr>
        <p:txBody>
          <a:bodyPr>
            <a:normAutofit/>
          </a:bodyPr>
          <a:lstStyle/>
          <a:p>
            <a:pPr algn="r"/>
            <a:r>
              <a:rPr lang="en-US" dirty="0" smtClean="0"/>
              <a:t>New insights</a:t>
            </a:r>
            <a:br>
              <a:rPr lang="en-US" dirty="0" smtClean="0"/>
            </a:br>
            <a:r>
              <a:rPr lang="en-US" dirty="0" smtClean="0"/>
              <a:t>thanks to data-rich </a:t>
            </a:r>
            <a:br>
              <a:rPr lang="en-US" dirty="0" smtClean="0"/>
            </a:br>
            <a:r>
              <a:rPr lang="en-US" dirty="0" smtClean="0"/>
              <a:t>observatories</a:t>
            </a:r>
            <a:endParaRPr lang="en-US" dirty="0"/>
          </a:p>
        </p:txBody>
      </p:sp>
      <p:pic>
        <p:nvPicPr>
          <p:cNvPr id="9" name="Picture 8" descr="image00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34552" y="3249105"/>
            <a:ext cx="4762500" cy="299085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477109" y="5969479"/>
            <a:ext cx="4667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NA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4325977" y="5795853"/>
            <a:ext cx="12358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chemeClr val="bg1">
                    <a:lumMod val="85000"/>
                  </a:schemeClr>
                </a:solidFill>
              </a:rPr>
              <a:t>NaTroSEIZE</a:t>
            </a:r>
            <a:endParaRPr lang="en-US" dirty="0">
              <a:solidFill>
                <a:schemeClr val="bg1">
                  <a:lumMod val="8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2D_70d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525" y="1427042"/>
            <a:ext cx="8128000" cy="4699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71273" y="1035600"/>
            <a:ext cx="70232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Two-dimensional models (Wide trench!)</a:t>
            </a:r>
            <a:endParaRPr lang="en-US" sz="2400" b="1" baseline="-25000" dirty="0"/>
          </a:p>
        </p:txBody>
      </p:sp>
      <p:sp>
        <p:nvSpPr>
          <p:cNvPr id="6" name="TextBox 5"/>
          <p:cNvSpPr txBox="1"/>
          <p:nvPr/>
        </p:nvSpPr>
        <p:spPr>
          <a:xfrm>
            <a:off x="1309396" y="1716062"/>
            <a:ext cx="21375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i</a:t>
            </a:r>
            <a:r>
              <a:rPr lang="en-US" b="1" dirty="0" smtClean="0"/>
              <a:t>nitial conditions</a:t>
            </a:r>
            <a:endParaRPr lang="en-US" b="1" baseline="-25000" dirty="0"/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512605" y="2594541"/>
            <a:ext cx="0" cy="2130742"/>
          </a:xfrm>
          <a:prstGeom prst="straightConnector1">
            <a:avLst/>
          </a:prstGeom>
          <a:ln w="76200" cmpd="sng">
            <a:solidFill>
              <a:schemeClr val="bg1">
                <a:lumMod val="65000"/>
              </a:schemeClr>
            </a:solidFill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149197" y="2125470"/>
            <a:ext cx="272876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i="1" dirty="0" err="1" smtClean="0"/>
              <a:t>η</a:t>
            </a:r>
            <a:r>
              <a:rPr lang="en-US" sz="2200" i="1" baseline="-25000" dirty="0" err="1" smtClean="0"/>
              <a:t>Newt</a:t>
            </a:r>
            <a:endParaRPr lang="en-US" sz="2200" i="1" baseline="-25000" dirty="0"/>
          </a:p>
        </p:txBody>
      </p:sp>
      <p:sp>
        <p:nvSpPr>
          <p:cNvPr id="11" name="TextBox 10"/>
          <p:cNvSpPr txBox="1"/>
          <p:nvPr/>
        </p:nvSpPr>
        <p:spPr>
          <a:xfrm>
            <a:off x="43651" y="4509839"/>
            <a:ext cx="272876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i="1" dirty="0" err="1" smtClean="0">
                <a:solidFill>
                  <a:srgbClr val="FF6600"/>
                </a:solidFill>
              </a:rPr>
              <a:t>η</a:t>
            </a:r>
            <a:r>
              <a:rPr lang="en-US" sz="2200" i="1" baseline="-25000" dirty="0" err="1" smtClean="0">
                <a:solidFill>
                  <a:srgbClr val="FF6600"/>
                </a:solidFill>
              </a:rPr>
              <a:t>power</a:t>
            </a:r>
            <a:r>
              <a:rPr lang="en-US" sz="2200" i="1" baseline="-25000" dirty="0" smtClean="0">
                <a:solidFill>
                  <a:srgbClr val="FF6600"/>
                </a:solidFill>
              </a:rPr>
              <a:t>-law</a:t>
            </a:r>
            <a:endParaRPr lang="en-US" sz="2200" i="1" baseline="-25000" dirty="0">
              <a:solidFill>
                <a:srgbClr val="FF66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748804" y="4493495"/>
            <a:ext cx="1549357" cy="5693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50" i="1" dirty="0"/>
              <a:t>D</a:t>
            </a:r>
            <a:r>
              <a:rPr lang="en-US" sz="1550" i="1" dirty="0" smtClean="0"/>
              <a:t>ip increases </a:t>
            </a:r>
          </a:p>
          <a:p>
            <a:pPr algn="ctr"/>
            <a:r>
              <a:rPr lang="en-US" sz="1550" i="1" dirty="0" smtClean="0"/>
              <a:t>V</a:t>
            </a:r>
            <a:r>
              <a:rPr lang="en-US" sz="1550" i="1" baseline="-25000" dirty="0" smtClean="0"/>
              <a:t>T</a:t>
            </a:r>
            <a:r>
              <a:rPr lang="en-US" sz="1550" i="1" dirty="0" smtClean="0"/>
              <a:t> decreases</a:t>
            </a:r>
            <a:endParaRPr lang="en-US" sz="1550" i="1" dirty="0"/>
          </a:p>
        </p:txBody>
      </p:sp>
      <p:cxnSp>
        <p:nvCxnSpPr>
          <p:cNvPr id="25" name="Straight Arrow Connector 24"/>
          <p:cNvCxnSpPr/>
          <p:nvPr/>
        </p:nvCxnSpPr>
        <p:spPr>
          <a:xfrm>
            <a:off x="8626344" y="2397277"/>
            <a:ext cx="0" cy="2130742"/>
          </a:xfrm>
          <a:prstGeom prst="straightConnector1">
            <a:avLst/>
          </a:prstGeom>
          <a:ln w="76200" cmpd="sng">
            <a:solidFill>
              <a:schemeClr val="bg1">
                <a:lumMod val="65000"/>
              </a:schemeClr>
            </a:solidFill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1" y="0"/>
            <a:ext cx="9144000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300" dirty="0">
                <a:solidFill>
                  <a:schemeClr val="bg1">
                    <a:lumMod val="50000"/>
                  </a:schemeClr>
                </a:solidFill>
                <a:latin typeface="Helvetica"/>
                <a:cs typeface="Helvetica"/>
              </a:rPr>
              <a:t>2</a:t>
            </a:r>
            <a:r>
              <a:rPr lang="en-US" sz="2300" dirty="0" smtClean="0">
                <a:solidFill>
                  <a:schemeClr val="bg1">
                    <a:lumMod val="50000"/>
                  </a:schemeClr>
                </a:solidFill>
                <a:latin typeface="Helvetica"/>
                <a:cs typeface="Helvetica"/>
              </a:rPr>
              <a:t>. Trench migration and mantle rheology</a:t>
            </a:r>
          </a:p>
        </p:txBody>
      </p:sp>
      <p:sp>
        <p:nvSpPr>
          <p:cNvPr id="4" name="Rectangle 3"/>
          <p:cNvSpPr/>
          <p:nvPr/>
        </p:nvSpPr>
        <p:spPr>
          <a:xfrm>
            <a:off x="450955" y="5099868"/>
            <a:ext cx="7637314" cy="119202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 descr="2D_70d_justVplate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3299" y="5115255"/>
            <a:ext cx="10295286" cy="1302997"/>
          </a:xfrm>
          <a:prstGeom prst="rect">
            <a:avLst/>
          </a:prstGeom>
        </p:spPr>
      </p:pic>
      <p:cxnSp>
        <p:nvCxnSpPr>
          <p:cNvPr id="9" name="Straight Arrow Connector 8"/>
          <p:cNvCxnSpPr/>
          <p:nvPr/>
        </p:nvCxnSpPr>
        <p:spPr>
          <a:xfrm flipH="1" flipV="1">
            <a:off x="5573086" y="5808522"/>
            <a:ext cx="183820" cy="317520"/>
          </a:xfrm>
          <a:prstGeom prst="straightConnector1">
            <a:avLst/>
          </a:prstGeom>
          <a:ln>
            <a:solidFill>
              <a:schemeClr val="tx1"/>
            </a:solidFill>
            <a:headEnd type="none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5486478" y="6025770"/>
            <a:ext cx="771757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900" i="1" dirty="0" smtClean="0"/>
              <a:t>V</a:t>
            </a:r>
            <a:r>
              <a:rPr lang="en-US" sz="1900" i="1" baseline="-25000" dirty="0" smtClean="0"/>
              <a:t>T</a:t>
            </a:r>
            <a:endParaRPr lang="en-US" sz="1900" i="1" dirty="0"/>
          </a:p>
        </p:txBody>
      </p:sp>
    </p:spTree>
    <p:extLst>
      <p:ext uri="{BB962C8B-B14F-4D97-AF65-F5344CB8AC3E}">
        <p14:creationId xmlns="" xmlns:p14="http://schemas.microsoft.com/office/powerpoint/2010/main" val="2129598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31560" y="551654"/>
            <a:ext cx="1309136" cy="69249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endParaRPr lang="en-US" sz="500" dirty="0" smtClean="0">
              <a:latin typeface="Helvetica"/>
              <a:cs typeface="Helvetica"/>
            </a:endParaRPr>
          </a:p>
          <a:p>
            <a:pPr algn="ctr"/>
            <a:r>
              <a:rPr lang="en-US" sz="3400" b="1" dirty="0" smtClean="0">
                <a:latin typeface="Helvetica"/>
                <a:cs typeface="Helvetica"/>
              </a:rPr>
              <a:t>3-D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" y="0"/>
            <a:ext cx="9144000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300" dirty="0">
                <a:solidFill>
                  <a:schemeClr val="bg1">
                    <a:lumMod val="50000"/>
                  </a:schemeClr>
                </a:solidFill>
                <a:latin typeface="Helvetica"/>
                <a:cs typeface="Helvetica"/>
              </a:rPr>
              <a:t>2</a:t>
            </a:r>
            <a:r>
              <a:rPr lang="en-US" sz="2300" dirty="0" smtClean="0">
                <a:solidFill>
                  <a:schemeClr val="bg1">
                    <a:lumMod val="50000"/>
                  </a:schemeClr>
                </a:solidFill>
                <a:latin typeface="Helvetica"/>
                <a:cs typeface="Helvetica"/>
              </a:rPr>
              <a:t>. Trench migration and mantle rheology</a:t>
            </a:r>
          </a:p>
        </p:txBody>
      </p:sp>
      <p:pic>
        <p:nvPicPr>
          <p:cNvPr id="10" name="Picture 9" descr="Fig6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4423" y="406276"/>
            <a:ext cx="6904278" cy="623867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440696" y="468174"/>
            <a:ext cx="278080" cy="26539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1440696" y="3478188"/>
            <a:ext cx="278080" cy="26539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109382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0" y="-22486"/>
            <a:ext cx="9143999" cy="62698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ts val="5800"/>
              </a:lnSpc>
              <a:spcBef>
                <a:spcPct val="0"/>
              </a:spcBef>
              <a:buNone/>
              <a:defRPr sz="5400" kern="120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en-US" sz="3200" b="1" dirty="0" smtClean="0">
                <a:latin typeface="Helvetica"/>
                <a:cs typeface="Helvetica"/>
              </a:rPr>
              <a:t>Slab dynamics as </a:t>
            </a:r>
            <a:r>
              <a:rPr lang="en-US" sz="3200" b="1" dirty="0">
                <a:latin typeface="Helvetica"/>
                <a:cs typeface="Helvetica"/>
              </a:rPr>
              <a:t>f(crust </a:t>
            </a:r>
            <a:r>
              <a:rPr lang="en-US" sz="3200" b="1" dirty="0" smtClean="0">
                <a:latin typeface="Helvetica"/>
                <a:cs typeface="Helvetica"/>
              </a:rPr>
              <a:t>viscosity) </a:t>
            </a:r>
            <a:endParaRPr lang="en-US" sz="3200" b="1" dirty="0">
              <a:latin typeface="Helvetica"/>
              <a:cs typeface="Helvetica"/>
            </a:endParaRPr>
          </a:p>
        </p:txBody>
      </p:sp>
      <p:pic>
        <p:nvPicPr>
          <p:cNvPr id="5" name="Picture 4" descr="compare_crustal_visc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889" y="780422"/>
            <a:ext cx="8454754" cy="560185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4740" y="6307029"/>
            <a:ext cx="90892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A weaker crust increases convergence rate, promotes rollback, resulting in reduced slab dip.</a:t>
            </a:r>
            <a:endParaRPr lang="en-US" b="1" dirty="0"/>
          </a:p>
        </p:txBody>
      </p:sp>
    </p:spTree>
    <p:extLst>
      <p:ext uri="{BB962C8B-B14F-4D97-AF65-F5344CB8AC3E}">
        <p14:creationId xmlns="" xmlns:p14="http://schemas.microsoft.com/office/powerpoint/2010/main" val="912011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/>
        </p:nvSpPr>
        <p:spPr>
          <a:xfrm>
            <a:off x="6140358" y="5228554"/>
            <a:ext cx="434883" cy="18137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0" y="6785386"/>
            <a:ext cx="9144000" cy="28842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5" name="Picture 54" descr="LONGERBOXNEW_SamePolTaper3_BothFree_CompositionalModel_3D_80kmLith20kmNoCore_70deg_WCrust.500.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810042" y="1006136"/>
            <a:ext cx="586629" cy="6775572"/>
          </a:xfrm>
          <a:prstGeom prst="rect">
            <a:avLst/>
          </a:prstGeom>
        </p:spPr>
      </p:pic>
      <p:pic>
        <p:nvPicPr>
          <p:cNvPr id="56" name="Picture 55" descr="LONGERBOXNEW_SamePolTaper3_BothFree_CompositionalModel_3D_80kmLith20kmNoCore_70deg.500.ps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820973" y="1784631"/>
            <a:ext cx="586629" cy="6775572"/>
          </a:xfrm>
          <a:prstGeom prst="rect">
            <a:avLst/>
          </a:prstGeom>
        </p:spPr>
      </p:pic>
      <p:pic>
        <p:nvPicPr>
          <p:cNvPr id="57" name="Picture 56" descr="LONGERBOXNEW_SamePolTaper3_BothFree_CompositionalModel_3D_80kmLith20kmNoCore_70deg_SCrust.500.ps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810042" y="2595247"/>
            <a:ext cx="586629" cy="6775572"/>
          </a:xfrm>
          <a:prstGeom prst="rect">
            <a:avLst/>
          </a:prstGeom>
        </p:spPr>
      </p:pic>
      <p:sp>
        <p:nvSpPr>
          <p:cNvPr id="62" name="Title 1"/>
          <p:cNvSpPr txBox="1">
            <a:spLocks/>
          </p:cNvSpPr>
          <p:nvPr/>
        </p:nvSpPr>
        <p:spPr>
          <a:xfrm>
            <a:off x="4895306" y="4306757"/>
            <a:ext cx="2587097" cy="2993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000" b="1" i="1" dirty="0" err="1" smtClean="0">
                <a:solidFill>
                  <a:srgbClr val="FF0000"/>
                </a:solidFill>
              </a:rPr>
              <a:t>η</a:t>
            </a:r>
            <a:r>
              <a:rPr lang="en-US" sz="2000" b="1" i="1" baseline="-25000" dirty="0" err="1" smtClean="0">
                <a:solidFill>
                  <a:srgbClr val="FF0000"/>
                </a:solidFill>
              </a:rPr>
              <a:t>crust</a:t>
            </a:r>
            <a:r>
              <a:rPr lang="en-US" sz="2000" b="1" i="1" baseline="-25000" dirty="0" smtClean="0">
                <a:solidFill>
                  <a:srgbClr val="FF0000"/>
                </a:solidFill>
              </a:rPr>
              <a:t> </a:t>
            </a:r>
            <a:r>
              <a:rPr lang="en-US" sz="2000" b="1" i="1" dirty="0" smtClean="0">
                <a:solidFill>
                  <a:srgbClr val="FF0000"/>
                </a:solidFill>
              </a:rPr>
              <a:t>= 0.1η</a:t>
            </a:r>
            <a:r>
              <a:rPr lang="en-US" sz="2000" b="1" i="1" baseline="-25000" dirty="0" smtClean="0">
                <a:solidFill>
                  <a:srgbClr val="FF0000"/>
                </a:solidFill>
              </a:rPr>
              <a:t>mant</a:t>
            </a:r>
            <a:endParaRPr lang="en-US" sz="2000" b="1" i="1" baseline="-25000" dirty="0">
              <a:solidFill>
                <a:srgbClr val="FF0000"/>
              </a:solidFill>
            </a:endParaRPr>
          </a:p>
        </p:txBody>
      </p:sp>
      <p:sp>
        <p:nvSpPr>
          <p:cNvPr id="63" name="Title 1"/>
          <p:cNvSpPr txBox="1">
            <a:spLocks/>
          </p:cNvSpPr>
          <p:nvPr/>
        </p:nvSpPr>
        <p:spPr>
          <a:xfrm>
            <a:off x="4895305" y="5892608"/>
            <a:ext cx="2614001" cy="29614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000" b="1" i="1" dirty="0" err="1" smtClean="0">
                <a:solidFill>
                  <a:srgbClr val="0000FF"/>
                </a:solidFill>
              </a:rPr>
              <a:t>η</a:t>
            </a:r>
            <a:r>
              <a:rPr lang="en-US" sz="2000" b="1" i="1" baseline="-25000" dirty="0" err="1" smtClean="0">
                <a:solidFill>
                  <a:srgbClr val="0000FF"/>
                </a:solidFill>
              </a:rPr>
              <a:t>crust</a:t>
            </a:r>
            <a:r>
              <a:rPr lang="en-US" sz="2000" b="1" i="1" baseline="-25000" dirty="0" smtClean="0">
                <a:solidFill>
                  <a:srgbClr val="0000FF"/>
                </a:solidFill>
              </a:rPr>
              <a:t> </a:t>
            </a:r>
            <a:r>
              <a:rPr lang="en-US" sz="2000" b="1" i="1" dirty="0" smtClean="0">
                <a:solidFill>
                  <a:srgbClr val="0000FF"/>
                </a:solidFill>
              </a:rPr>
              <a:t>= 5η</a:t>
            </a:r>
            <a:r>
              <a:rPr lang="en-US" sz="2000" b="1" i="1" baseline="-25000" dirty="0" smtClean="0">
                <a:solidFill>
                  <a:srgbClr val="0000FF"/>
                </a:solidFill>
              </a:rPr>
              <a:t>mant</a:t>
            </a:r>
            <a:endParaRPr lang="en-US" sz="2000" b="1" i="1" baseline="-25000" dirty="0">
              <a:solidFill>
                <a:srgbClr val="0000FF"/>
              </a:solidFill>
            </a:endParaRPr>
          </a:p>
        </p:txBody>
      </p:sp>
      <p:sp>
        <p:nvSpPr>
          <p:cNvPr id="64" name="Title 1"/>
          <p:cNvSpPr txBox="1">
            <a:spLocks/>
          </p:cNvSpPr>
          <p:nvPr/>
        </p:nvSpPr>
        <p:spPr>
          <a:xfrm>
            <a:off x="5358010" y="5097152"/>
            <a:ext cx="2110411" cy="29614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000" b="1" i="1" dirty="0" err="1" smtClean="0"/>
              <a:t>η</a:t>
            </a:r>
            <a:r>
              <a:rPr lang="en-US" sz="2000" b="1" i="1" baseline="-25000" dirty="0" err="1" smtClean="0"/>
              <a:t>crust</a:t>
            </a:r>
            <a:r>
              <a:rPr lang="en-US" sz="2000" b="1" i="1" baseline="-25000" dirty="0" smtClean="0"/>
              <a:t> </a:t>
            </a:r>
            <a:r>
              <a:rPr lang="en-US" sz="2000" b="1" i="1" dirty="0" smtClean="0"/>
              <a:t>= </a:t>
            </a:r>
            <a:r>
              <a:rPr lang="en-US" sz="2000" b="1" i="1" dirty="0" err="1" smtClean="0"/>
              <a:t>η</a:t>
            </a:r>
            <a:r>
              <a:rPr lang="en-US" sz="2000" b="1" i="1" baseline="-25000" dirty="0" err="1" smtClean="0"/>
              <a:t>mant</a:t>
            </a:r>
            <a:endParaRPr lang="en-US" sz="2000" b="1" i="1" baseline="-25000" dirty="0"/>
          </a:p>
        </p:txBody>
      </p:sp>
      <p:sp>
        <p:nvSpPr>
          <p:cNvPr id="81" name="Rectangle 80"/>
          <p:cNvSpPr/>
          <p:nvPr/>
        </p:nvSpPr>
        <p:spPr>
          <a:xfrm flipV="1">
            <a:off x="0" y="-1"/>
            <a:ext cx="9143999" cy="74010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itle 1"/>
          <p:cNvSpPr txBox="1">
            <a:spLocks/>
          </p:cNvSpPr>
          <p:nvPr/>
        </p:nvSpPr>
        <p:spPr>
          <a:xfrm>
            <a:off x="0" y="-22486"/>
            <a:ext cx="9143999" cy="62698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ts val="5800"/>
              </a:lnSpc>
              <a:spcBef>
                <a:spcPct val="0"/>
              </a:spcBef>
              <a:buNone/>
              <a:defRPr sz="5400" kern="120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en-US" sz="3200" b="1" dirty="0" smtClean="0">
                <a:latin typeface="Helvetica"/>
                <a:cs typeface="Helvetica"/>
              </a:rPr>
              <a:t>Double subduction systems</a:t>
            </a:r>
            <a:endParaRPr lang="en-US" sz="3200" b="1" dirty="0">
              <a:latin typeface="Helvetica"/>
              <a:cs typeface="Helvetica"/>
            </a:endParaRPr>
          </a:p>
        </p:txBody>
      </p:sp>
      <p:pic>
        <p:nvPicPr>
          <p:cNvPr id="42" name="Picture 41" descr="LONGERBOXNEW_OutwardD_BothFree_CompositionalModel_3D_80kmLith20kmNoCore_70deg_WCrustB.500.ps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794263" y="-1931748"/>
            <a:ext cx="587397" cy="6784438"/>
          </a:xfrm>
          <a:prstGeom prst="rect">
            <a:avLst/>
          </a:prstGeom>
        </p:spPr>
      </p:pic>
      <p:pic>
        <p:nvPicPr>
          <p:cNvPr id="43" name="Picture 42" descr="LONGERBOXNEW_OutwardD_BothFree_CompositionalModel_3D_80kmLith20kmNoCore_70deg_Half.500.ps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794261" y="-1143287"/>
            <a:ext cx="587396" cy="6784427"/>
          </a:xfrm>
          <a:prstGeom prst="rect">
            <a:avLst/>
          </a:prstGeom>
        </p:spPr>
      </p:pic>
      <p:pic>
        <p:nvPicPr>
          <p:cNvPr id="44" name="Picture 43" descr="LONGERBOXNEW_OutwardD_BothFree_CompositionalModel_3D_80kmLith20kmNoCore_70deg_Half_SCrust.500.ps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782504" y="-338106"/>
            <a:ext cx="587398" cy="6784437"/>
          </a:xfrm>
          <a:prstGeom prst="rect">
            <a:avLst/>
          </a:prstGeom>
        </p:spPr>
      </p:pic>
      <p:sp>
        <p:nvSpPr>
          <p:cNvPr id="45" name="Isosceles Triangle 44"/>
          <p:cNvSpPr/>
          <p:nvPr/>
        </p:nvSpPr>
        <p:spPr>
          <a:xfrm flipV="1">
            <a:off x="-2873524" y="1400003"/>
            <a:ext cx="165443" cy="181188"/>
          </a:xfrm>
          <a:prstGeom prst="triangle">
            <a:avLst/>
          </a:prstGeom>
          <a:solidFill>
            <a:srgbClr val="3366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Isosceles Triangle 45"/>
          <p:cNvSpPr/>
          <p:nvPr/>
        </p:nvSpPr>
        <p:spPr>
          <a:xfrm flipV="1">
            <a:off x="-2875353" y="364472"/>
            <a:ext cx="165443" cy="181188"/>
          </a:xfrm>
          <a:prstGeom prst="triangle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Isosceles Triangle 46"/>
          <p:cNvSpPr/>
          <p:nvPr/>
        </p:nvSpPr>
        <p:spPr>
          <a:xfrm flipV="1">
            <a:off x="-3077781" y="2424391"/>
            <a:ext cx="165443" cy="181188"/>
          </a:xfrm>
          <a:prstGeom prst="triangle">
            <a:avLst/>
          </a:prstGeom>
          <a:solidFill>
            <a:srgbClr val="00009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Title 1"/>
          <p:cNvSpPr txBox="1">
            <a:spLocks/>
          </p:cNvSpPr>
          <p:nvPr/>
        </p:nvSpPr>
        <p:spPr>
          <a:xfrm>
            <a:off x="4864497" y="1378207"/>
            <a:ext cx="2587097" cy="2993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000" b="1" i="1" dirty="0" err="1" smtClean="0">
                <a:solidFill>
                  <a:srgbClr val="FF0000"/>
                </a:solidFill>
              </a:rPr>
              <a:t>η</a:t>
            </a:r>
            <a:r>
              <a:rPr lang="en-US" sz="2000" b="1" i="1" baseline="-25000" dirty="0" err="1" smtClean="0">
                <a:solidFill>
                  <a:srgbClr val="FF0000"/>
                </a:solidFill>
              </a:rPr>
              <a:t>crust</a:t>
            </a:r>
            <a:r>
              <a:rPr lang="en-US" sz="2000" b="1" i="1" baseline="-25000" dirty="0" smtClean="0">
                <a:solidFill>
                  <a:srgbClr val="FF0000"/>
                </a:solidFill>
              </a:rPr>
              <a:t> </a:t>
            </a:r>
            <a:r>
              <a:rPr lang="en-US" sz="2000" b="1" i="1" dirty="0" smtClean="0">
                <a:solidFill>
                  <a:srgbClr val="FF0000"/>
                </a:solidFill>
              </a:rPr>
              <a:t>= 0.1η</a:t>
            </a:r>
            <a:r>
              <a:rPr lang="en-US" sz="2000" b="1" i="1" baseline="-25000" dirty="0" smtClean="0">
                <a:solidFill>
                  <a:srgbClr val="FF0000"/>
                </a:solidFill>
              </a:rPr>
              <a:t>mant</a:t>
            </a:r>
            <a:endParaRPr lang="en-US" sz="2000" b="1" i="1" baseline="-25000" dirty="0">
              <a:solidFill>
                <a:srgbClr val="FF0000"/>
              </a:solidFill>
            </a:endParaRPr>
          </a:p>
        </p:txBody>
      </p:sp>
      <p:sp>
        <p:nvSpPr>
          <p:cNvPr id="49" name="Title 1"/>
          <p:cNvSpPr txBox="1">
            <a:spLocks/>
          </p:cNvSpPr>
          <p:nvPr/>
        </p:nvSpPr>
        <p:spPr>
          <a:xfrm>
            <a:off x="4864496" y="2964058"/>
            <a:ext cx="2614001" cy="29614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000" b="1" i="1" dirty="0" err="1" smtClean="0">
                <a:solidFill>
                  <a:srgbClr val="0000FF"/>
                </a:solidFill>
              </a:rPr>
              <a:t>η</a:t>
            </a:r>
            <a:r>
              <a:rPr lang="en-US" sz="2000" b="1" i="1" baseline="-25000" dirty="0" err="1" smtClean="0">
                <a:solidFill>
                  <a:srgbClr val="0000FF"/>
                </a:solidFill>
              </a:rPr>
              <a:t>crust</a:t>
            </a:r>
            <a:r>
              <a:rPr lang="en-US" sz="2000" b="1" i="1" baseline="-25000" dirty="0" smtClean="0">
                <a:solidFill>
                  <a:srgbClr val="0000FF"/>
                </a:solidFill>
              </a:rPr>
              <a:t> </a:t>
            </a:r>
            <a:r>
              <a:rPr lang="en-US" sz="2000" b="1" i="1" dirty="0" smtClean="0">
                <a:solidFill>
                  <a:srgbClr val="0000FF"/>
                </a:solidFill>
              </a:rPr>
              <a:t>= 5η</a:t>
            </a:r>
            <a:r>
              <a:rPr lang="en-US" sz="2000" b="1" i="1" baseline="-25000" dirty="0" smtClean="0">
                <a:solidFill>
                  <a:srgbClr val="0000FF"/>
                </a:solidFill>
              </a:rPr>
              <a:t>mant</a:t>
            </a:r>
            <a:endParaRPr lang="en-US" sz="2000" b="1" i="1" baseline="-25000" dirty="0">
              <a:solidFill>
                <a:srgbClr val="0000FF"/>
              </a:solidFill>
            </a:endParaRPr>
          </a:p>
        </p:txBody>
      </p:sp>
      <p:sp>
        <p:nvSpPr>
          <p:cNvPr id="50" name="Title 1"/>
          <p:cNvSpPr txBox="1">
            <a:spLocks/>
          </p:cNvSpPr>
          <p:nvPr/>
        </p:nvSpPr>
        <p:spPr>
          <a:xfrm>
            <a:off x="5327201" y="2168602"/>
            <a:ext cx="2110411" cy="29614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000" b="1" i="1" dirty="0" err="1" smtClean="0"/>
              <a:t>η</a:t>
            </a:r>
            <a:r>
              <a:rPr lang="en-US" sz="2000" b="1" i="1" baseline="-25000" dirty="0" err="1" smtClean="0"/>
              <a:t>crust</a:t>
            </a:r>
            <a:r>
              <a:rPr lang="en-US" sz="2000" b="1" i="1" baseline="-25000" dirty="0" smtClean="0"/>
              <a:t> </a:t>
            </a:r>
            <a:r>
              <a:rPr lang="en-US" sz="2000" b="1" i="1" dirty="0" smtClean="0"/>
              <a:t>= </a:t>
            </a:r>
            <a:r>
              <a:rPr lang="en-US" sz="2000" b="1" i="1" dirty="0" err="1" smtClean="0"/>
              <a:t>η</a:t>
            </a:r>
            <a:r>
              <a:rPr lang="en-US" sz="2000" b="1" i="1" baseline="-25000" dirty="0" err="1" smtClean="0"/>
              <a:t>mant</a:t>
            </a:r>
            <a:endParaRPr lang="en-US" sz="2000" b="1" i="1" baseline="-25000" dirty="0"/>
          </a:p>
        </p:txBody>
      </p:sp>
      <p:cxnSp>
        <p:nvCxnSpPr>
          <p:cNvPr id="51" name="Straight Arrow Connector 50"/>
          <p:cNvCxnSpPr/>
          <p:nvPr/>
        </p:nvCxnSpPr>
        <p:spPr>
          <a:xfrm>
            <a:off x="8230710" y="1085199"/>
            <a:ext cx="0" cy="2433580"/>
          </a:xfrm>
          <a:prstGeom prst="straightConnector1">
            <a:avLst/>
          </a:prstGeom>
          <a:ln w="38100">
            <a:solidFill>
              <a:schemeClr val="tx1">
                <a:lumMod val="75000"/>
                <a:lumOff val="25000"/>
              </a:schemeClr>
            </a:solidFill>
            <a:headEnd type="none"/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2" name="Title 1"/>
          <p:cNvSpPr txBox="1">
            <a:spLocks/>
          </p:cNvSpPr>
          <p:nvPr/>
        </p:nvSpPr>
        <p:spPr>
          <a:xfrm>
            <a:off x="7539178" y="2004788"/>
            <a:ext cx="1450557" cy="617504"/>
          </a:xfrm>
          <a:prstGeom prst="rect">
            <a:avLst/>
          </a:prstGeom>
          <a:solidFill>
            <a:srgbClr val="FFFFFF">
              <a:alpha val="93000"/>
            </a:srgbClr>
          </a:solidFill>
          <a:ln>
            <a:solidFill>
              <a:schemeClr val="bg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200" b="1" i="1" dirty="0"/>
              <a:t>Increasing </a:t>
            </a:r>
          </a:p>
          <a:p>
            <a:r>
              <a:rPr lang="en-US" sz="2200" b="1" i="1" dirty="0" err="1"/>
              <a:t>η</a:t>
            </a:r>
            <a:r>
              <a:rPr lang="en-US" sz="2200" b="1" i="1" baseline="-25000" dirty="0" err="1"/>
              <a:t>crust</a:t>
            </a:r>
            <a:endParaRPr lang="en-US" sz="2200" b="1" i="1" baseline="-25000" dirty="0"/>
          </a:p>
          <a:p>
            <a:endParaRPr lang="en-US" sz="2200" b="1" i="1" baseline="-25000" dirty="0"/>
          </a:p>
        </p:txBody>
      </p:sp>
      <p:cxnSp>
        <p:nvCxnSpPr>
          <p:cNvPr id="53" name="Straight Arrow Connector 52"/>
          <p:cNvCxnSpPr/>
          <p:nvPr/>
        </p:nvCxnSpPr>
        <p:spPr>
          <a:xfrm>
            <a:off x="8241658" y="3891311"/>
            <a:ext cx="0" cy="2433580"/>
          </a:xfrm>
          <a:prstGeom prst="straightConnector1">
            <a:avLst/>
          </a:prstGeom>
          <a:ln w="38100">
            <a:solidFill>
              <a:schemeClr val="tx1">
                <a:lumMod val="75000"/>
                <a:lumOff val="25000"/>
              </a:schemeClr>
            </a:solidFill>
            <a:headEnd type="none"/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4" name="Title 1"/>
          <p:cNvSpPr txBox="1">
            <a:spLocks/>
          </p:cNvSpPr>
          <p:nvPr/>
        </p:nvSpPr>
        <p:spPr>
          <a:xfrm>
            <a:off x="7550126" y="4810899"/>
            <a:ext cx="1450557" cy="599113"/>
          </a:xfrm>
          <a:prstGeom prst="rect">
            <a:avLst/>
          </a:prstGeom>
          <a:solidFill>
            <a:srgbClr val="FFFFFF">
              <a:alpha val="93000"/>
            </a:srgbClr>
          </a:solidFill>
          <a:ln>
            <a:solidFill>
              <a:schemeClr val="bg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200" b="1" i="1" dirty="0"/>
              <a:t>Increasing </a:t>
            </a:r>
          </a:p>
          <a:p>
            <a:r>
              <a:rPr lang="en-US" sz="2200" b="1" i="1" dirty="0" err="1"/>
              <a:t>η</a:t>
            </a:r>
            <a:r>
              <a:rPr lang="en-US" sz="2200" b="1" i="1" baseline="-25000" dirty="0" err="1"/>
              <a:t>crust</a:t>
            </a:r>
            <a:endParaRPr lang="en-US" sz="2200" b="1" i="1" baseline="-25000" dirty="0"/>
          </a:p>
          <a:p>
            <a:endParaRPr lang="en-US" sz="2200" b="1" i="1" baseline="-25000" dirty="0"/>
          </a:p>
        </p:txBody>
      </p:sp>
      <p:sp>
        <p:nvSpPr>
          <p:cNvPr id="58" name="Title 1"/>
          <p:cNvSpPr txBox="1">
            <a:spLocks/>
          </p:cNvSpPr>
          <p:nvPr/>
        </p:nvSpPr>
        <p:spPr bwMode="auto">
          <a:xfrm>
            <a:off x="715570" y="3679917"/>
            <a:ext cx="4028886" cy="391428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110000"/>
              </a:lnSpc>
            </a:pPr>
            <a:r>
              <a:rPr lang="en-US" b="1" dirty="0" smtClean="0">
                <a:latin typeface="Helvetica"/>
                <a:cs typeface="Helvetica"/>
              </a:rPr>
              <a:t>Same dip polarity, e.g. Japan</a:t>
            </a:r>
            <a:endParaRPr lang="en-US" dirty="0">
              <a:latin typeface="Helvetica"/>
              <a:cs typeface="Helvetica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726501" y="758677"/>
            <a:ext cx="4006701" cy="39241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0000"/>
              </a:lnSpc>
            </a:pPr>
            <a:r>
              <a:rPr lang="en-US" b="1" dirty="0" smtClean="0">
                <a:latin typeface="Helvetica"/>
                <a:cs typeface="Helvetica"/>
              </a:rPr>
              <a:t>Outward dipping, e.g. </a:t>
            </a:r>
            <a:r>
              <a:rPr lang="en-US" b="1" dirty="0" err="1" smtClean="0">
                <a:latin typeface="Helvetica"/>
                <a:cs typeface="Helvetica"/>
              </a:rPr>
              <a:t>Molucca</a:t>
            </a:r>
            <a:r>
              <a:rPr lang="en-US" b="1" dirty="0" smtClean="0">
                <a:latin typeface="Helvetica"/>
                <a:cs typeface="Helvetica"/>
              </a:rPr>
              <a:t> Sea</a:t>
            </a:r>
            <a:endParaRPr lang="en-US" dirty="0">
              <a:latin typeface="Helvetica"/>
              <a:cs typeface="Helvetica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54740" y="6501068"/>
            <a:ext cx="90892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Similarly, in more complex subduction configurations, coupling viscosity exerts strong control </a:t>
            </a:r>
            <a:endParaRPr lang="en-US" b="1" dirty="0"/>
          </a:p>
        </p:txBody>
      </p:sp>
    </p:spTree>
    <p:extLst>
      <p:ext uri="{BB962C8B-B14F-4D97-AF65-F5344CB8AC3E}">
        <p14:creationId xmlns="" xmlns:p14="http://schemas.microsoft.com/office/powerpoint/2010/main" val="158792045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 descr="CV10_LAY25_t400_SNAPSHOT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2055" y="1009821"/>
            <a:ext cx="4455562" cy="1286056"/>
          </a:xfrm>
          <a:prstGeom prst="rect">
            <a:avLst/>
          </a:prstGeom>
        </p:spPr>
      </p:pic>
      <p:pic>
        <p:nvPicPr>
          <p:cNvPr id="37" name="Picture 36" descr="CrustVisc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159" y="2189505"/>
            <a:ext cx="8523132" cy="2772009"/>
          </a:xfrm>
          <a:prstGeom prst="rect">
            <a:avLst/>
          </a:prstGeom>
        </p:spPr>
      </p:pic>
      <p:sp>
        <p:nvSpPr>
          <p:cNvPr id="73" name="Rectangle 72"/>
          <p:cNvSpPr/>
          <p:nvPr/>
        </p:nvSpPr>
        <p:spPr>
          <a:xfrm>
            <a:off x="15863024" y="1582616"/>
            <a:ext cx="609130" cy="24851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15924266" y="1595532"/>
            <a:ext cx="181354" cy="21309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6" name="Straight Arrow Connector 135"/>
          <p:cNvCxnSpPr/>
          <p:nvPr/>
        </p:nvCxnSpPr>
        <p:spPr>
          <a:xfrm rot="10800000" flipV="1">
            <a:off x="17932682" y="3573666"/>
            <a:ext cx="0" cy="227179"/>
          </a:xfrm>
          <a:prstGeom prst="straightConnector1">
            <a:avLst/>
          </a:prstGeom>
          <a:ln>
            <a:solidFill>
              <a:srgbClr val="008000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7" name="Straight Arrow Connector 136"/>
          <p:cNvCxnSpPr/>
          <p:nvPr/>
        </p:nvCxnSpPr>
        <p:spPr>
          <a:xfrm rot="10800000" flipH="1">
            <a:off x="17822153" y="3524613"/>
            <a:ext cx="244782" cy="0"/>
          </a:xfrm>
          <a:prstGeom prst="straightConnector1">
            <a:avLst/>
          </a:prstGeom>
          <a:ln>
            <a:solidFill>
              <a:srgbClr val="000090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8" name="Title 1"/>
          <p:cNvSpPr txBox="1">
            <a:spLocks/>
          </p:cNvSpPr>
          <p:nvPr/>
        </p:nvSpPr>
        <p:spPr>
          <a:xfrm>
            <a:off x="15801116" y="1533373"/>
            <a:ext cx="2353350" cy="305738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400" b="1" dirty="0">
                <a:solidFill>
                  <a:srgbClr val="008000"/>
                </a:solidFill>
              </a:rPr>
              <a:t>v</a:t>
            </a:r>
            <a:r>
              <a:rPr lang="en-US" sz="1400" b="1" dirty="0" smtClean="0">
                <a:solidFill>
                  <a:srgbClr val="008000"/>
                </a:solidFill>
              </a:rPr>
              <a:t>ertical                     </a:t>
            </a:r>
            <a:r>
              <a:rPr lang="en-US" sz="1400" b="1" dirty="0" smtClean="0">
                <a:solidFill>
                  <a:srgbClr val="000090"/>
                </a:solidFill>
              </a:rPr>
              <a:t>horizontal </a:t>
            </a:r>
            <a:endParaRPr lang="en-US" sz="1400" b="1" baseline="-25000" dirty="0">
              <a:solidFill>
                <a:srgbClr val="000090"/>
              </a:solidFill>
            </a:endParaRPr>
          </a:p>
        </p:txBody>
      </p:sp>
      <p:sp>
        <p:nvSpPr>
          <p:cNvPr id="139" name="Title 1"/>
          <p:cNvSpPr txBox="1">
            <a:spLocks/>
          </p:cNvSpPr>
          <p:nvPr/>
        </p:nvSpPr>
        <p:spPr>
          <a:xfrm rot="20273050">
            <a:off x="16291450" y="2699706"/>
            <a:ext cx="1176214" cy="3368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b="1" dirty="0" smtClean="0">
                <a:solidFill>
                  <a:srgbClr val="0000FF"/>
                </a:solidFill>
              </a:rPr>
              <a:t>frontal</a:t>
            </a:r>
            <a:endParaRPr lang="en-US" sz="1200" b="1" baseline="-25000" dirty="0">
              <a:solidFill>
                <a:srgbClr val="0000FF"/>
              </a:solidFill>
            </a:endParaRPr>
          </a:p>
        </p:txBody>
      </p:sp>
      <p:sp>
        <p:nvSpPr>
          <p:cNvPr id="55" name="Title 1"/>
          <p:cNvSpPr txBox="1">
            <a:spLocks/>
          </p:cNvSpPr>
          <p:nvPr/>
        </p:nvSpPr>
        <p:spPr>
          <a:xfrm>
            <a:off x="0" y="-22486"/>
            <a:ext cx="9143999" cy="62698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ts val="5800"/>
              </a:lnSpc>
              <a:spcBef>
                <a:spcPct val="0"/>
              </a:spcBef>
              <a:buNone/>
              <a:defRPr sz="5400" kern="120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en-US" sz="3200" b="1" dirty="0" smtClean="0">
                <a:latin typeface="Helvetica"/>
                <a:cs typeface="Helvetica"/>
              </a:rPr>
              <a:t>Instantaneous:</a:t>
            </a:r>
            <a:r>
              <a:rPr lang="en-US" sz="3200" dirty="0" smtClean="0">
                <a:latin typeface="Helvetica"/>
                <a:cs typeface="Helvetica"/>
              </a:rPr>
              <a:t> Coupling as f(crust viscosity)</a:t>
            </a:r>
            <a:endParaRPr lang="en-US" sz="3200" b="1" dirty="0">
              <a:latin typeface="Helvetica"/>
              <a:cs typeface="Helvetica"/>
            </a:endParaRPr>
          </a:p>
        </p:txBody>
      </p:sp>
      <p:cxnSp>
        <p:nvCxnSpPr>
          <p:cNvPr id="76" name="Straight Arrow Connector 75"/>
          <p:cNvCxnSpPr/>
          <p:nvPr/>
        </p:nvCxnSpPr>
        <p:spPr>
          <a:xfrm flipV="1">
            <a:off x="15981264" y="2819742"/>
            <a:ext cx="0" cy="227179"/>
          </a:xfrm>
          <a:prstGeom prst="straightConnector1">
            <a:avLst/>
          </a:prstGeom>
          <a:ln>
            <a:solidFill>
              <a:srgbClr val="008000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7" name="Straight Arrow Connector 76"/>
          <p:cNvCxnSpPr/>
          <p:nvPr/>
        </p:nvCxnSpPr>
        <p:spPr>
          <a:xfrm flipH="1">
            <a:off x="15857095" y="2783517"/>
            <a:ext cx="244782" cy="0"/>
          </a:xfrm>
          <a:prstGeom prst="straightConnector1">
            <a:avLst/>
          </a:prstGeom>
          <a:ln>
            <a:solidFill>
              <a:srgbClr val="000090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2" name="Title 1"/>
          <p:cNvSpPr txBox="1">
            <a:spLocks/>
          </p:cNvSpPr>
          <p:nvPr/>
        </p:nvSpPr>
        <p:spPr>
          <a:xfrm rot="20715152">
            <a:off x="16503057" y="3427934"/>
            <a:ext cx="1176214" cy="3368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b="1" dirty="0" smtClean="0">
                <a:solidFill>
                  <a:srgbClr val="000090"/>
                </a:solidFill>
              </a:rPr>
              <a:t>rear</a:t>
            </a:r>
            <a:endParaRPr lang="en-US" sz="1200" b="1" baseline="-25000" dirty="0">
              <a:solidFill>
                <a:srgbClr val="00009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537376" y="4694515"/>
            <a:ext cx="246530" cy="258292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/>
          <p:cNvSpPr txBox="1"/>
          <p:nvPr/>
        </p:nvSpPr>
        <p:spPr>
          <a:xfrm>
            <a:off x="23926" y="698821"/>
            <a:ext cx="30043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err="1">
                <a:latin typeface="Helvetica"/>
                <a:cs typeface="Helvetica"/>
              </a:rPr>
              <a:t>η`</a:t>
            </a:r>
            <a:r>
              <a:rPr lang="en-US" b="1" i="1" baseline="-25000" dirty="0" err="1">
                <a:latin typeface="Helvetica"/>
                <a:cs typeface="Helvetica"/>
              </a:rPr>
              <a:t>crust</a:t>
            </a:r>
            <a:r>
              <a:rPr lang="en-US" b="1" i="1" dirty="0">
                <a:latin typeface="Helvetica"/>
                <a:cs typeface="Helvetica"/>
              </a:rPr>
              <a:t> </a:t>
            </a:r>
            <a:r>
              <a:rPr lang="en-US" b="1" i="1" dirty="0" smtClean="0">
                <a:latin typeface="Helvetica"/>
                <a:cs typeface="Helvetica"/>
              </a:rPr>
              <a:t> </a:t>
            </a:r>
            <a:r>
              <a:rPr lang="en-US" b="1" dirty="0" smtClean="0">
                <a:latin typeface="Helvetica"/>
                <a:cs typeface="Helvetica"/>
              </a:rPr>
              <a:t>= 0.1 </a:t>
            </a:r>
            <a:r>
              <a:rPr lang="en-US" b="1" i="1" dirty="0" err="1" smtClean="0">
                <a:latin typeface="Helvetica"/>
                <a:cs typeface="Helvetica"/>
              </a:rPr>
              <a:t>η`</a:t>
            </a:r>
            <a:r>
              <a:rPr lang="en-US" b="1" i="1" baseline="-25000" dirty="0" err="1" smtClean="0">
                <a:latin typeface="Helvetica"/>
                <a:cs typeface="Helvetica"/>
              </a:rPr>
              <a:t>mant</a:t>
            </a:r>
            <a:endParaRPr lang="en-US" i="1" dirty="0">
              <a:solidFill>
                <a:srgbClr val="000000"/>
              </a:solidFill>
              <a:latin typeface="Abadi MT Condensed Extra Bold"/>
              <a:cs typeface="Abadi MT Condensed Extra Bold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4490738" y="4742668"/>
            <a:ext cx="435142" cy="258292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extBox 31"/>
          <p:cNvSpPr txBox="1"/>
          <p:nvPr/>
        </p:nvSpPr>
        <p:spPr>
          <a:xfrm>
            <a:off x="4602055" y="706382"/>
            <a:ext cx="30043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err="1">
                <a:latin typeface="Helvetica"/>
                <a:cs typeface="Helvetica"/>
              </a:rPr>
              <a:t>η`</a:t>
            </a:r>
            <a:r>
              <a:rPr lang="en-US" b="1" i="1" baseline="-25000" dirty="0" err="1">
                <a:latin typeface="Helvetica"/>
                <a:cs typeface="Helvetica"/>
              </a:rPr>
              <a:t>crust</a:t>
            </a:r>
            <a:r>
              <a:rPr lang="en-US" b="1" i="1" dirty="0">
                <a:latin typeface="Helvetica"/>
                <a:cs typeface="Helvetica"/>
              </a:rPr>
              <a:t> </a:t>
            </a:r>
            <a:r>
              <a:rPr lang="en-US" b="1" i="1" dirty="0" smtClean="0">
                <a:latin typeface="Helvetica"/>
                <a:cs typeface="Helvetica"/>
              </a:rPr>
              <a:t> </a:t>
            </a:r>
            <a:r>
              <a:rPr lang="en-US" b="1" dirty="0" smtClean="0">
                <a:latin typeface="Helvetica"/>
                <a:cs typeface="Helvetica"/>
              </a:rPr>
              <a:t>= 10 </a:t>
            </a:r>
            <a:r>
              <a:rPr lang="en-US" b="1" i="1" dirty="0" err="1" smtClean="0">
                <a:latin typeface="Helvetica"/>
                <a:cs typeface="Helvetica"/>
              </a:rPr>
              <a:t>η`</a:t>
            </a:r>
            <a:r>
              <a:rPr lang="en-US" b="1" i="1" baseline="-25000" dirty="0" err="1" smtClean="0">
                <a:latin typeface="Helvetica"/>
                <a:cs typeface="Helvetica"/>
              </a:rPr>
              <a:t>mant</a:t>
            </a:r>
            <a:endParaRPr lang="en-US" i="1" dirty="0">
              <a:solidFill>
                <a:srgbClr val="000000"/>
              </a:solidFill>
              <a:latin typeface="Abadi MT Condensed Extra Bold"/>
              <a:cs typeface="Abadi MT Condensed Extra Bold"/>
            </a:endParaRPr>
          </a:p>
        </p:txBody>
      </p:sp>
      <p:sp>
        <p:nvSpPr>
          <p:cNvPr id="7" name="Freeform 6"/>
          <p:cNvSpPr/>
          <p:nvPr/>
        </p:nvSpPr>
        <p:spPr>
          <a:xfrm>
            <a:off x="7883048" y="1800866"/>
            <a:ext cx="190251" cy="1715388"/>
          </a:xfrm>
          <a:custGeom>
            <a:avLst/>
            <a:gdLst>
              <a:gd name="connsiteX0" fmla="*/ 189562 w 190251"/>
              <a:gd name="connsiteY0" fmla="*/ 0 h 1715388"/>
              <a:gd name="connsiteX1" fmla="*/ 161128 w 190251"/>
              <a:gd name="connsiteY1" fmla="*/ 1251001 h 1715388"/>
              <a:gd name="connsiteX2" fmla="*/ 0 w 190251"/>
              <a:gd name="connsiteY2" fmla="*/ 1715388 h 17153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90251" h="1715388">
                <a:moveTo>
                  <a:pt x="189562" y="0"/>
                </a:moveTo>
                <a:cubicBezTo>
                  <a:pt x="191142" y="482551"/>
                  <a:pt x="192722" y="965103"/>
                  <a:pt x="161128" y="1251001"/>
                </a:cubicBezTo>
                <a:cubicBezTo>
                  <a:pt x="129534" y="1536899"/>
                  <a:pt x="0" y="1715388"/>
                  <a:pt x="0" y="1715388"/>
                </a:cubicBezTo>
              </a:path>
            </a:pathLst>
          </a:custGeom>
          <a:ln>
            <a:solidFill>
              <a:srgbClr val="D9D9D9"/>
            </a:solidFill>
            <a:headEnd type="none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1551675" y="1819820"/>
            <a:ext cx="578164" cy="2568344"/>
          </a:xfrm>
          <a:custGeom>
            <a:avLst/>
            <a:gdLst>
              <a:gd name="connsiteX0" fmla="*/ 578164 w 578164"/>
              <a:gd name="connsiteY0" fmla="*/ 0 h 2568344"/>
              <a:gd name="connsiteX1" fmla="*/ 0 w 578164"/>
              <a:gd name="connsiteY1" fmla="*/ 2568344 h 2568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578164" h="2568344">
                <a:moveTo>
                  <a:pt x="578164" y="0"/>
                </a:moveTo>
                <a:lnTo>
                  <a:pt x="0" y="2568344"/>
                </a:lnTo>
              </a:path>
            </a:pathLst>
          </a:custGeom>
          <a:ln>
            <a:solidFill>
              <a:srgbClr val="D9D9D9"/>
            </a:solidFill>
            <a:headEnd type="none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4" name="Picture 33" descr="CV0.1_LAY25_t400_SNAPSHOT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44" y="1017399"/>
            <a:ext cx="4476391" cy="848684"/>
          </a:xfrm>
          <a:prstGeom prst="rect">
            <a:avLst/>
          </a:prstGeom>
        </p:spPr>
      </p:pic>
      <p:sp>
        <p:nvSpPr>
          <p:cNvPr id="38" name="Rectangle 37"/>
          <p:cNvSpPr/>
          <p:nvPr/>
        </p:nvSpPr>
        <p:spPr>
          <a:xfrm>
            <a:off x="4481764" y="4748374"/>
            <a:ext cx="411272" cy="21314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itle 1"/>
          <p:cNvSpPr txBox="1">
            <a:spLocks/>
          </p:cNvSpPr>
          <p:nvPr/>
        </p:nvSpPr>
        <p:spPr bwMode="auto">
          <a:xfrm>
            <a:off x="2326170" y="4799284"/>
            <a:ext cx="4704628" cy="385763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900" b="1" dirty="0" err="1">
                <a:latin typeface="Helvetica"/>
                <a:cs typeface="Helvetica"/>
              </a:rPr>
              <a:t>η`</a:t>
            </a:r>
            <a:r>
              <a:rPr lang="en-US" sz="1900" b="1" baseline="-25000" dirty="0" err="1" smtClean="0">
                <a:latin typeface="Helvetica"/>
                <a:cs typeface="Helvetica"/>
              </a:rPr>
              <a:t>crust</a:t>
            </a:r>
            <a:r>
              <a:rPr lang="en-US" sz="1900" b="1" dirty="0" smtClean="0">
                <a:latin typeface="Helvetica"/>
                <a:cs typeface="Helvetica"/>
              </a:rPr>
              <a:t> </a:t>
            </a:r>
            <a:r>
              <a:rPr lang="en-US" sz="1900" dirty="0">
                <a:latin typeface="Helvetica"/>
                <a:cs typeface="Helvetica"/>
              </a:rPr>
              <a:t>= </a:t>
            </a:r>
            <a:r>
              <a:rPr lang="en-US" sz="1900" dirty="0" smtClean="0">
                <a:latin typeface="Helvetica"/>
                <a:cs typeface="Helvetica"/>
              </a:rPr>
              <a:t>crust viscosity </a:t>
            </a:r>
            <a:r>
              <a:rPr lang="en-US" sz="1900" dirty="0">
                <a:latin typeface="Helvetica"/>
                <a:cs typeface="Helvetica"/>
              </a:rPr>
              <a:t>/ mantle viscosity</a:t>
            </a:r>
          </a:p>
        </p:txBody>
      </p:sp>
      <p:pic>
        <p:nvPicPr>
          <p:cNvPr id="33" name="Picture 32" descr="Screen Shot 2016-02-24 at 5.37.23 PM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624" y="2357793"/>
            <a:ext cx="1338287" cy="265792"/>
          </a:xfrm>
          <a:prstGeom prst="rect">
            <a:avLst/>
          </a:prstGeom>
        </p:spPr>
      </p:pic>
      <p:sp>
        <p:nvSpPr>
          <p:cNvPr id="40" name="TextBox 39"/>
          <p:cNvSpPr txBox="1"/>
          <p:nvPr/>
        </p:nvSpPr>
        <p:spPr>
          <a:xfrm>
            <a:off x="304379" y="5294016"/>
            <a:ext cx="3312093" cy="1369606"/>
          </a:xfrm>
          <a:prstGeom prst="rect">
            <a:avLst/>
          </a:prstGeom>
          <a:solidFill>
            <a:schemeClr val="bg1">
              <a:lumMod val="95000"/>
            </a:schemeClr>
          </a:solidFill>
          <a:ln w="28575" cmpd="sng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1300" b="1" dirty="0">
                <a:latin typeface="Helvetica"/>
                <a:cs typeface="Helvetica"/>
              </a:rPr>
              <a:t>As </a:t>
            </a:r>
            <a:r>
              <a:rPr lang="en-US" sz="1300" b="1" dirty="0" smtClean="0">
                <a:latin typeface="Helvetica"/>
                <a:cs typeface="Helvetica"/>
              </a:rPr>
              <a:t>crustal strength increases:</a:t>
            </a:r>
          </a:p>
          <a:p>
            <a:endParaRPr lang="en-US" sz="500" dirty="0">
              <a:latin typeface="Helvetica"/>
              <a:cs typeface="Helvetica"/>
            </a:endParaRPr>
          </a:p>
          <a:p>
            <a:pPr marL="285750" indent="-285750">
              <a:buFont typeface="Arial"/>
              <a:buChar char="•"/>
            </a:pPr>
            <a:r>
              <a:rPr lang="en-US" sz="1300" dirty="0">
                <a:latin typeface="Helvetica"/>
                <a:cs typeface="Helvetica"/>
              </a:rPr>
              <a:t>Rear slab shear stress </a:t>
            </a:r>
            <a:r>
              <a:rPr lang="en-US" sz="1300" dirty="0" smtClean="0">
                <a:latin typeface="Helvetica"/>
                <a:cs typeface="Helvetica"/>
              </a:rPr>
              <a:t>increases (dominated by </a:t>
            </a:r>
            <a:r>
              <a:rPr lang="en-US" sz="1300" i="1" dirty="0" err="1" smtClean="0">
                <a:latin typeface="Helvetica"/>
                <a:cs typeface="Helvetica"/>
              </a:rPr>
              <a:t>η</a:t>
            </a:r>
            <a:r>
              <a:rPr lang="en-US" sz="1300" i="1" baseline="-25000" dirty="0" err="1" smtClean="0">
                <a:latin typeface="Helvetica"/>
                <a:cs typeface="Helvetica"/>
              </a:rPr>
              <a:t>crust</a:t>
            </a:r>
            <a:r>
              <a:rPr lang="en-US" sz="1300" dirty="0" smtClean="0">
                <a:latin typeface="Helvetica"/>
                <a:cs typeface="Helvetica"/>
              </a:rPr>
              <a:t>).</a:t>
            </a:r>
          </a:p>
          <a:p>
            <a:pPr marL="285750" indent="-285750">
              <a:buFont typeface="Arial"/>
              <a:buChar char="•"/>
            </a:pPr>
            <a:endParaRPr lang="en-US" sz="1300" dirty="0">
              <a:latin typeface="Helvetica"/>
              <a:cs typeface="Helvetica"/>
            </a:endParaRPr>
          </a:p>
          <a:p>
            <a:pPr marL="285750" indent="-285750">
              <a:buFont typeface="Arial"/>
              <a:buChar char="•"/>
            </a:pPr>
            <a:r>
              <a:rPr lang="en-US" sz="1300" dirty="0" smtClean="0">
                <a:latin typeface="Helvetica"/>
                <a:cs typeface="Helvetica"/>
              </a:rPr>
              <a:t>Slab pull transmitted through crustal interface increases (dominated by </a:t>
            </a:r>
            <a:r>
              <a:rPr lang="en-US" sz="1300" i="1" dirty="0" smtClean="0">
                <a:latin typeface="Helvetica"/>
                <a:cs typeface="Helvetica"/>
              </a:rPr>
              <a:t>P</a:t>
            </a:r>
            <a:r>
              <a:rPr lang="en-US" sz="1300" dirty="0" smtClean="0">
                <a:latin typeface="Helvetica"/>
                <a:cs typeface="Helvetica"/>
              </a:rPr>
              <a:t>)</a:t>
            </a:r>
          </a:p>
        </p:txBody>
      </p:sp>
      <p:sp>
        <p:nvSpPr>
          <p:cNvPr id="47" name="Right Brace 46"/>
          <p:cNvSpPr/>
          <p:nvPr/>
        </p:nvSpPr>
        <p:spPr>
          <a:xfrm>
            <a:off x="3642332" y="5676208"/>
            <a:ext cx="158755" cy="907218"/>
          </a:xfrm>
          <a:prstGeom prst="rightBrac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TextBox 47"/>
          <p:cNvSpPr txBox="1"/>
          <p:nvPr/>
        </p:nvSpPr>
        <p:spPr>
          <a:xfrm>
            <a:off x="3801087" y="5957542"/>
            <a:ext cx="3564748" cy="292388"/>
          </a:xfrm>
          <a:prstGeom prst="rect">
            <a:avLst/>
          </a:prstGeom>
          <a:noFill/>
          <a:ln w="28575" cmpd="sng">
            <a:noFill/>
          </a:ln>
          <a:effectLst/>
        </p:spPr>
        <p:txBody>
          <a:bodyPr wrap="square" rtlCol="0">
            <a:spAutoFit/>
          </a:bodyPr>
          <a:lstStyle/>
          <a:p>
            <a:r>
              <a:rPr lang="en-US" sz="1300" b="1" i="1" dirty="0" err="1" smtClean="0">
                <a:latin typeface="Helvetica"/>
                <a:cs typeface="Helvetica"/>
              </a:rPr>
              <a:t>F</a:t>
            </a:r>
            <a:r>
              <a:rPr lang="en-US" sz="1300" b="1" i="1" baseline="-25000" dirty="0" err="1" smtClean="0">
                <a:latin typeface="Helvetica"/>
                <a:cs typeface="Helvetica"/>
              </a:rPr>
              <a:t>x</a:t>
            </a:r>
            <a:r>
              <a:rPr lang="en-US" sz="1300" b="1" dirty="0" smtClean="0">
                <a:latin typeface="Helvetica"/>
                <a:cs typeface="Helvetica"/>
              </a:rPr>
              <a:t>  increases</a:t>
            </a:r>
            <a:endParaRPr lang="en-US" sz="1300" dirty="0" smtClean="0">
              <a:latin typeface="Helvetica"/>
              <a:cs typeface="Helvetica"/>
            </a:endParaRPr>
          </a:p>
        </p:txBody>
      </p:sp>
      <p:cxnSp>
        <p:nvCxnSpPr>
          <p:cNvPr id="49" name="Straight Arrow Connector 48"/>
          <p:cNvCxnSpPr/>
          <p:nvPr/>
        </p:nvCxnSpPr>
        <p:spPr>
          <a:xfrm>
            <a:off x="3871674" y="5984562"/>
            <a:ext cx="260379" cy="0"/>
          </a:xfrm>
          <a:prstGeom prst="straightConnector1">
            <a:avLst/>
          </a:prstGeom>
          <a:ln>
            <a:solidFill>
              <a:schemeClr val="tx1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Title 1"/>
          <p:cNvSpPr txBox="1">
            <a:spLocks/>
          </p:cNvSpPr>
          <p:nvPr/>
        </p:nvSpPr>
        <p:spPr bwMode="auto">
          <a:xfrm>
            <a:off x="5051627" y="5356401"/>
            <a:ext cx="4028886" cy="1245979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110000"/>
              </a:lnSpc>
            </a:pPr>
            <a:r>
              <a:rPr lang="en-US" b="1" dirty="0" smtClean="0">
                <a:latin typeface="Helvetica"/>
                <a:cs typeface="Helvetica"/>
              </a:rPr>
              <a:t>Strength of plate interface exerts strong control on intra-slab force (</a:t>
            </a:r>
            <a:r>
              <a:rPr lang="en-US" b="1" i="1" dirty="0" smtClean="0">
                <a:latin typeface="Helvetica"/>
                <a:cs typeface="Helvetica"/>
              </a:rPr>
              <a:t>F</a:t>
            </a:r>
            <a:r>
              <a:rPr lang="en-US" b="1" i="1" baseline="-25000" dirty="0" smtClean="0">
                <a:latin typeface="Helvetica"/>
                <a:cs typeface="Helvetica"/>
              </a:rPr>
              <a:t>X </a:t>
            </a:r>
            <a:r>
              <a:rPr lang="en-US" b="1" dirty="0" smtClean="0">
                <a:latin typeface="Helvetica"/>
                <a:cs typeface="Helvetica"/>
              </a:rPr>
              <a:t>) propagation</a:t>
            </a:r>
            <a:endParaRPr lang="en-US" dirty="0">
              <a:latin typeface="Helvetica"/>
              <a:cs typeface="Helvetica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360048" y="2113434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564380" y="1978536"/>
            <a:ext cx="2463867" cy="30573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400" b="1" dirty="0"/>
              <a:t>s</a:t>
            </a:r>
            <a:r>
              <a:rPr lang="en-US" sz="1400" b="1" dirty="0" smtClean="0"/>
              <a:t>hear stress in rear channel</a:t>
            </a:r>
            <a:endParaRPr lang="en-US" sz="1400" b="1" baseline="-25000" dirty="0"/>
          </a:p>
        </p:txBody>
      </p:sp>
      <p:sp>
        <p:nvSpPr>
          <p:cNvPr id="17" name="Title 1"/>
          <p:cNvSpPr txBox="1">
            <a:spLocks/>
          </p:cNvSpPr>
          <p:nvPr/>
        </p:nvSpPr>
        <p:spPr>
          <a:xfrm>
            <a:off x="3438018" y="1968505"/>
            <a:ext cx="2407436" cy="30573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300" b="1" dirty="0" smtClean="0"/>
              <a:t>pressure in rear channel</a:t>
            </a:r>
            <a:endParaRPr lang="en-US" sz="1300" b="1" baseline="-25000" dirty="0"/>
          </a:p>
        </p:txBody>
      </p:sp>
      <p:sp>
        <p:nvSpPr>
          <p:cNvPr id="18" name="Title 1"/>
          <p:cNvSpPr txBox="1">
            <a:spLocks/>
          </p:cNvSpPr>
          <p:nvPr/>
        </p:nvSpPr>
        <p:spPr>
          <a:xfrm>
            <a:off x="6170240" y="1982140"/>
            <a:ext cx="2662643" cy="30573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300" b="1" dirty="0"/>
              <a:t>h</a:t>
            </a:r>
            <a:r>
              <a:rPr lang="en-US" sz="1300" b="1" dirty="0" smtClean="0"/>
              <a:t>orizontal force on rear slab</a:t>
            </a:r>
            <a:endParaRPr lang="en-US" sz="1300" b="1" baseline="-25000" dirty="0"/>
          </a:p>
        </p:txBody>
      </p:sp>
    </p:spTree>
    <p:extLst>
      <p:ext uri="{BB962C8B-B14F-4D97-AF65-F5344CB8AC3E}">
        <p14:creationId xmlns="" xmlns:p14="http://schemas.microsoft.com/office/powerpoint/2010/main" val="1137152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1" name="Picture 310"/>
          <p:cNvPicPr/>
          <p:nvPr/>
        </p:nvPicPr>
        <p:blipFill>
          <a:blip r:embed="rId2"/>
          <a:stretch/>
        </p:blipFill>
        <p:spPr>
          <a:xfrm>
            <a:off x="1658880" y="3720135"/>
            <a:ext cx="7449286" cy="2916082"/>
          </a:xfrm>
          <a:prstGeom prst="rect">
            <a:avLst/>
          </a:prstGeom>
          <a:ln>
            <a:noFill/>
          </a:ln>
        </p:spPr>
      </p:pic>
      <p:sp>
        <p:nvSpPr>
          <p:cNvPr id="312" name="CustomShape 1"/>
          <p:cNvSpPr/>
          <p:nvPr/>
        </p:nvSpPr>
        <p:spPr>
          <a:xfrm>
            <a:off x="995328" y="3815824"/>
            <a:ext cx="414720" cy="41476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13" name="TextShape 2"/>
          <p:cNvSpPr txBox="1"/>
          <p:nvPr/>
        </p:nvSpPr>
        <p:spPr>
          <a:xfrm>
            <a:off x="32007" y="6512441"/>
            <a:ext cx="2308064" cy="314175"/>
          </a:xfrm>
          <a:prstGeom prst="rect">
            <a:avLst/>
          </a:prstGeom>
          <a:noFill/>
          <a:ln>
            <a:noFill/>
          </a:ln>
        </p:spPr>
        <p:txBody>
          <a:bodyPr lIns="81639" tIns="40820" rIns="81639" bIns="40820"/>
          <a:lstStyle/>
          <a:p>
            <a:r>
              <a:rPr lang="en-US" sz="1600" spc="-1" dirty="0">
                <a:solidFill>
                  <a:srgbClr val="B2B2B2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Freed et al. (submitted)</a:t>
            </a:r>
            <a:endParaRPr lang="en-US" sz="16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314" name="Picture 313"/>
          <p:cNvPicPr/>
          <p:nvPr/>
        </p:nvPicPr>
        <p:blipFill>
          <a:blip r:embed="rId3"/>
          <a:stretch/>
        </p:blipFill>
        <p:spPr>
          <a:xfrm>
            <a:off x="108415" y="0"/>
            <a:ext cx="3100930" cy="3609423"/>
          </a:xfrm>
          <a:prstGeom prst="rect">
            <a:avLst/>
          </a:prstGeom>
          <a:ln>
            <a:noFill/>
          </a:ln>
        </p:spPr>
      </p:pic>
      <p:sp>
        <p:nvSpPr>
          <p:cNvPr id="317" name="CustomShape 4"/>
          <p:cNvSpPr/>
          <p:nvPr/>
        </p:nvSpPr>
        <p:spPr>
          <a:xfrm>
            <a:off x="1658880" y="3863506"/>
            <a:ext cx="331776" cy="41476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580392" y="759291"/>
            <a:ext cx="8527774" cy="1514405"/>
          </a:xfrm>
        </p:spPr>
        <p:txBody>
          <a:bodyPr>
            <a:normAutofit fontScale="90000"/>
          </a:bodyPr>
          <a:lstStyle/>
          <a:p>
            <a:pPr algn="r"/>
            <a:r>
              <a:rPr lang="en-US" dirty="0" smtClean="0"/>
              <a:t>Post-seismic inversion</a:t>
            </a:r>
            <a:br>
              <a:rPr lang="en-US" dirty="0" smtClean="0"/>
            </a:br>
            <a:r>
              <a:rPr lang="en-US" dirty="0" smtClean="0"/>
              <a:t>for viscosity</a:t>
            </a:r>
            <a:br>
              <a:rPr lang="en-US" dirty="0" smtClean="0"/>
            </a:br>
            <a:r>
              <a:rPr lang="en-US" dirty="0" smtClean="0"/>
              <a:t>on upper</a:t>
            </a:r>
            <a:br>
              <a:rPr lang="en-US" dirty="0" smtClean="0"/>
            </a:br>
            <a:r>
              <a:rPr lang="en-US" dirty="0" smtClean="0"/>
              <a:t>mantle</a:t>
            </a:r>
            <a:br>
              <a:rPr lang="en-US" dirty="0" smtClean="0"/>
            </a:br>
            <a:r>
              <a:rPr lang="en-US" dirty="0" smtClean="0"/>
              <a:t>scale</a:t>
            </a:r>
            <a:endParaRPr lang="en-US" dirty="0"/>
          </a:p>
        </p:txBody>
      </p:sp>
      <p:sp>
        <p:nvSpPr>
          <p:cNvPr id="10" name="TextShape 6"/>
          <p:cNvSpPr txBox="1"/>
          <p:nvPr/>
        </p:nvSpPr>
        <p:spPr>
          <a:xfrm>
            <a:off x="108415" y="3609423"/>
            <a:ext cx="2528022" cy="778580"/>
          </a:xfrm>
          <a:prstGeom prst="rect">
            <a:avLst/>
          </a:prstGeom>
          <a:noFill/>
          <a:ln>
            <a:noFill/>
          </a:ln>
        </p:spPr>
        <p:txBody>
          <a:bodyPr lIns="81639" tIns="40820" rIns="81639" bIns="40820"/>
          <a:lstStyle/>
          <a:p>
            <a:r>
              <a:rPr lang="en-US" sz="1600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post-seismic, </a:t>
            </a:r>
          </a:p>
          <a:p>
            <a:r>
              <a:rPr lang="en-US" sz="1600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cumulative</a:t>
            </a:r>
            <a:endParaRPr lang="en-US" sz="16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lang="en-US" sz="1600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displacements </a:t>
            </a:r>
          </a:p>
          <a:p>
            <a:r>
              <a:rPr lang="en-US" sz="1600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3 years after</a:t>
            </a:r>
            <a:r>
              <a:rPr lang="en-US" sz="16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endParaRPr lang="en-US" sz="1600" spc="-1" dirty="0" smtClean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lang="en-US" sz="1600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2011 </a:t>
            </a:r>
          </a:p>
          <a:p>
            <a:r>
              <a:rPr lang="en-US" sz="1600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Tohoku-</a:t>
            </a:r>
            <a:r>
              <a:rPr lang="en-US" sz="1600" spc="-1" dirty="0" err="1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oki</a:t>
            </a:r>
            <a:r>
              <a:rPr lang="en-US" sz="1600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M9 </a:t>
            </a:r>
          </a:p>
        </p:txBody>
      </p:sp>
      <p:sp>
        <p:nvSpPr>
          <p:cNvPr id="11" name="Rectangle 10"/>
          <p:cNvSpPr/>
          <p:nvPr/>
        </p:nvSpPr>
        <p:spPr>
          <a:xfrm>
            <a:off x="8773060" y="3720135"/>
            <a:ext cx="412740" cy="2404620"/>
          </a:xfrm>
          <a:prstGeom prst="rect">
            <a:avLst/>
          </a:prstGeom>
          <a:solidFill>
            <a:schemeClr val="bg1">
              <a:alpha val="83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06161" y="1277367"/>
            <a:ext cx="3898821" cy="199265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1" name="Picture 310"/>
          <p:cNvPicPr/>
          <p:nvPr/>
        </p:nvPicPr>
        <p:blipFill>
          <a:blip r:embed="rId2"/>
          <a:stretch/>
        </p:blipFill>
        <p:spPr>
          <a:xfrm>
            <a:off x="1658880" y="3720135"/>
            <a:ext cx="7449286" cy="2916082"/>
          </a:xfrm>
          <a:prstGeom prst="rect">
            <a:avLst/>
          </a:prstGeom>
          <a:ln>
            <a:noFill/>
          </a:ln>
        </p:spPr>
      </p:pic>
      <p:sp>
        <p:nvSpPr>
          <p:cNvPr id="312" name="CustomShape 1"/>
          <p:cNvSpPr/>
          <p:nvPr/>
        </p:nvSpPr>
        <p:spPr>
          <a:xfrm>
            <a:off x="995328" y="3815824"/>
            <a:ext cx="414720" cy="41476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17" name="CustomShape 4"/>
          <p:cNvSpPr/>
          <p:nvPr/>
        </p:nvSpPr>
        <p:spPr>
          <a:xfrm>
            <a:off x="1658880" y="3863506"/>
            <a:ext cx="331776" cy="41476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1037694"/>
            <a:ext cx="4854795" cy="4202832"/>
          </a:xfrm>
          <a:prstGeom prst="rect">
            <a:avLst/>
          </a:prstGeom>
        </p:spPr>
      </p:pic>
      <p:cxnSp>
        <p:nvCxnSpPr>
          <p:cNvPr id="11" name="Straight Arrow Connector 10"/>
          <p:cNvCxnSpPr/>
          <p:nvPr/>
        </p:nvCxnSpPr>
        <p:spPr>
          <a:xfrm rot="10800000">
            <a:off x="4015410" y="3379304"/>
            <a:ext cx="3509341" cy="1135548"/>
          </a:xfrm>
          <a:prstGeom prst="straightConnector1">
            <a:avLst/>
          </a:prstGeom>
          <a:ln w="76200"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algn="l"/>
            <a:r>
              <a:rPr lang="en-US" dirty="0" smtClean="0"/>
              <a:t>One explanation: Plastic weakening </a:t>
            </a:r>
            <a:r>
              <a:rPr lang="en-US" dirty="0" smtClean="0"/>
              <a:t>of lithosphere by </a:t>
            </a:r>
            <a:r>
              <a:rPr lang="en-US" dirty="0" err="1" smtClean="0"/>
              <a:t>Peierl’s</a:t>
            </a:r>
            <a:r>
              <a:rPr lang="en-US" dirty="0" smtClean="0"/>
              <a:t> creep</a:t>
            </a:r>
            <a:endParaRPr lang="en-US" dirty="0"/>
          </a:p>
        </p:txBody>
      </p:sp>
      <p:sp>
        <p:nvSpPr>
          <p:cNvPr id="313" name="TextShape 2"/>
          <p:cNvSpPr txBox="1"/>
          <p:nvPr/>
        </p:nvSpPr>
        <p:spPr>
          <a:xfrm>
            <a:off x="2573978" y="4357764"/>
            <a:ext cx="2738017" cy="314175"/>
          </a:xfrm>
          <a:prstGeom prst="rect">
            <a:avLst/>
          </a:prstGeom>
          <a:noFill/>
          <a:ln>
            <a:noFill/>
          </a:ln>
        </p:spPr>
        <p:txBody>
          <a:bodyPr lIns="81639" tIns="40820" rIns="81639" bIns="40820"/>
          <a:lstStyle/>
          <a:p>
            <a:r>
              <a:rPr lang="en-US" sz="1600" spc="-1" dirty="0" smtClean="0">
                <a:solidFill>
                  <a:srgbClr val="B2B2B2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Buffett and Becker (2012)</a:t>
            </a:r>
            <a:endParaRPr lang="en-US" sz="16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" name="TextShape 2"/>
          <p:cNvSpPr txBox="1"/>
          <p:nvPr/>
        </p:nvSpPr>
        <p:spPr>
          <a:xfrm>
            <a:off x="32007" y="6512441"/>
            <a:ext cx="2308064" cy="314175"/>
          </a:xfrm>
          <a:prstGeom prst="rect">
            <a:avLst/>
          </a:prstGeom>
          <a:noFill/>
          <a:ln>
            <a:noFill/>
          </a:ln>
        </p:spPr>
        <p:txBody>
          <a:bodyPr lIns="81639" tIns="40820" rIns="81639" bIns="40820"/>
          <a:lstStyle/>
          <a:p>
            <a:r>
              <a:rPr lang="en-US" sz="1600" spc="-1" dirty="0">
                <a:solidFill>
                  <a:srgbClr val="B2B2B2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Freed et al. (submitted)</a:t>
            </a:r>
            <a:endParaRPr lang="en-US" sz="16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8773060" y="3720135"/>
            <a:ext cx="412740" cy="2404620"/>
          </a:xfrm>
          <a:prstGeom prst="rect">
            <a:avLst/>
          </a:prstGeom>
          <a:solidFill>
            <a:schemeClr val="bg1">
              <a:alpha val="83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5297186" y="2475781"/>
            <a:ext cx="381098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wet olivine (</a:t>
            </a:r>
            <a:r>
              <a:rPr lang="en-US" dirty="0" err="1" smtClean="0"/>
              <a:t>Hirth</a:t>
            </a:r>
            <a:r>
              <a:rPr lang="en-US" dirty="0" smtClean="0"/>
              <a:t> and </a:t>
            </a:r>
            <a:r>
              <a:rPr lang="en-US" dirty="0" err="1" smtClean="0"/>
              <a:t>Kohlstedt</a:t>
            </a:r>
            <a:r>
              <a:rPr lang="en-US" dirty="0" smtClean="0"/>
              <a:t>, 2003)</a:t>
            </a:r>
          </a:p>
          <a:p>
            <a:r>
              <a:rPr lang="en-US" dirty="0" smtClean="0"/>
              <a:t>low </a:t>
            </a:r>
            <a:r>
              <a:rPr lang="en-US" i="1" dirty="0" smtClean="0"/>
              <a:t>T</a:t>
            </a:r>
            <a:r>
              <a:rPr lang="en-US" dirty="0" smtClean="0"/>
              <a:t> plasticity: Mei et al. (2010)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Fig2.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852" y="1229407"/>
            <a:ext cx="6561032" cy="2691706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377186" y="1162459"/>
            <a:ext cx="3497119" cy="3500574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-6453" y="1229407"/>
            <a:ext cx="490707" cy="44582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4001318" y="1192407"/>
            <a:ext cx="490707" cy="44582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2576726" y="3772246"/>
            <a:ext cx="6533798" cy="2964163"/>
          </a:xfrm>
          <a:prstGeom prst="rect">
            <a:avLst/>
          </a:prstGeom>
          <a:solidFill>
            <a:srgbClr val="FFFFFF"/>
          </a:solidFill>
          <a:ln>
            <a:solidFill>
              <a:srgbClr val="BFBFB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 descr="pressure2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5979" y="3772246"/>
            <a:ext cx="6596309" cy="2991184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5646882" y="4801914"/>
            <a:ext cx="43435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t</a:t>
            </a:r>
            <a:r>
              <a:rPr lang="en-US" sz="2400" b="1" dirty="0" smtClean="0"/>
              <a:t>hin OP</a:t>
            </a:r>
            <a:endParaRPr lang="en-US" sz="2400" b="1" baseline="-25000" dirty="0"/>
          </a:p>
        </p:txBody>
      </p:sp>
      <p:sp>
        <p:nvSpPr>
          <p:cNvPr id="13" name="TextBox 12"/>
          <p:cNvSpPr txBox="1"/>
          <p:nvPr/>
        </p:nvSpPr>
        <p:spPr>
          <a:xfrm>
            <a:off x="5619858" y="6115737"/>
            <a:ext cx="26104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t</a:t>
            </a:r>
            <a:r>
              <a:rPr lang="en-US" sz="2400" b="1" dirty="0" smtClean="0"/>
              <a:t>hick OP</a:t>
            </a:r>
            <a:endParaRPr lang="en-US" sz="2400" b="1" baseline="-25000" dirty="0"/>
          </a:p>
        </p:txBody>
      </p:sp>
      <p:sp>
        <p:nvSpPr>
          <p:cNvPr id="15" name="TextBox 14"/>
          <p:cNvSpPr txBox="1"/>
          <p:nvPr/>
        </p:nvSpPr>
        <p:spPr>
          <a:xfrm>
            <a:off x="4838362" y="1675236"/>
            <a:ext cx="3550264" cy="132343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Helvetica"/>
                <a:cs typeface="Helvetica"/>
              </a:rPr>
              <a:t>Plastic slab more strongly affected by lifting force (</a:t>
            </a:r>
            <a:r>
              <a:rPr lang="en-US" sz="2000" i="1" dirty="0" smtClean="0">
                <a:latin typeface="Helvetica"/>
                <a:cs typeface="Helvetica"/>
              </a:rPr>
              <a:t>F</a:t>
            </a:r>
            <a:r>
              <a:rPr lang="en-US" sz="2000" i="1" baseline="-25000" dirty="0" smtClean="0">
                <a:latin typeface="Helvetica"/>
                <a:cs typeface="Helvetica"/>
              </a:rPr>
              <a:t>ΔP</a:t>
            </a:r>
            <a:r>
              <a:rPr lang="en-US" sz="2000" dirty="0" smtClean="0">
                <a:latin typeface="Helvetica"/>
                <a:cs typeface="Helvetica"/>
              </a:rPr>
              <a:t>) associated with overriding</a:t>
            </a:r>
          </a:p>
          <a:p>
            <a:r>
              <a:rPr lang="en-US" sz="2000" dirty="0" smtClean="0">
                <a:latin typeface="Helvetica"/>
                <a:cs typeface="Helvetica"/>
              </a:rPr>
              <a:t>plate, weak bending stresses</a:t>
            </a:r>
          </a:p>
        </p:txBody>
      </p:sp>
      <p:cxnSp>
        <p:nvCxnSpPr>
          <p:cNvPr id="17" name="Straight Arrow Connector 16"/>
          <p:cNvCxnSpPr/>
          <p:nvPr/>
        </p:nvCxnSpPr>
        <p:spPr>
          <a:xfrm flipV="1">
            <a:off x="3724077" y="4695073"/>
            <a:ext cx="475322" cy="226912"/>
          </a:xfrm>
          <a:prstGeom prst="straightConnector1">
            <a:avLst/>
          </a:prstGeom>
          <a:ln>
            <a:solidFill>
              <a:srgbClr val="FF0000"/>
            </a:solidFill>
            <a:headEnd type="none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 rot="20111350">
            <a:off x="3518535" y="4250132"/>
            <a:ext cx="144703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 smtClean="0">
                <a:solidFill>
                  <a:srgbClr val="FF0000"/>
                </a:solidFill>
              </a:rPr>
              <a:t>F</a:t>
            </a:r>
            <a:r>
              <a:rPr lang="en-US" sz="2000" i="1" baseline="-25000" dirty="0" smtClean="0">
                <a:solidFill>
                  <a:srgbClr val="FF0000"/>
                </a:solidFill>
              </a:rPr>
              <a:t>ΔP</a:t>
            </a:r>
            <a:endParaRPr lang="en-US" sz="2000" i="1" baseline="-25000" dirty="0">
              <a:solidFill>
                <a:srgbClr val="FF0000"/>
              </a:solidFill>
            </a:endParaRPr>
          </a:p>
        </p:txBody>
      </p:sp>
      <p:sp>
        <p:nvSpPr>
          <p:cNvPr id="20" name="Title 19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Effectively plastic slab: Bending radius</a:t>
            </a:r>
            <a:br>
              <a:rPr lang="en-US" dirty="0" smtClean="0"/>
            </a:br>
            <a:r>
              <a:rPr lang="en-US" dirty="0" smtClean="0"/>
              <a:t>affected by overriding plate thickness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0" y="6485671"/>
            <a:ext cx="17608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Holt et al. (2015)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101692" y="3551781"/>
            <a:ext cx="2622385" cy="369332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Overriding plate thickness</a:t>
            </a:r>
            <a:endParaRPr lang="en-US" dirty="0"/>
          </a:p>
        </p:txBody>
      </p:sp>
      <p:sp>
        <p:nvSpPr>
          <p:cNvPr id="21" name="Rectangle 20"/>
          <p:cNvSpPr/>
          <p:nvPr/>
        </p:nvSpPr>
        <p:spPr>
          <a:xfrm>
            <a:off x="1042752" y="5448200"/>
            <a:ext cx="396815" cy="494591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/>
          <p:cNvSpPr txBox="1"/>
          <p:nvPr/>
        </p:nvSpPr>
        <p:spPr>
          <a:xfrm rot="16200000">
            <a:off x="-783951" y="2326373"/>
            <a:ext cx="2292679" cy="369332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bending radius, R [km]</a:t>
            </a:r>
            <a:endParaRPr lang="en-US" dirty="0"/>
          </a:p>
        </p:txBody>
      </p:sp>
      <p:grpSp>
        <p:nvGrpSpPr>
          <p:cNvPr id="19" name="Group 18"/>
          <p:cNvGrpSpPr/>
          <p:nvPr/>
        </p:nvGrpSpPr>
        <p:grpSpPr>
          <a:xfrm>
            <a:off x="220852" y="4043411"/>
            <a:ext cx="1800222" cy="1899380"/>
            <a:chOff x="7148235" y="4586291"/>
            <a:chExt cx="1995765" cy="2105694"/>
          </a:xfrm>
        </p:grpSpPr>
        <p:pic>
          <p:nvPicPr>
            <p:cNvPr id="23" name="Picture 22" descr="Screen Shot 2016-05-07 at 12.49.50 AM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48235" y="4586291"/>
              <a:ext cx="1995765" cy="2105694"/>
            </a:xfrm>
            <a:prstGeom prst="rect">
              <a:avLst/>
            </a:prstGeom>
          </p:spPr>
        </p:pic>
        <p:sp>
          <p:nvSpPr>
            <p:cNvPr id="24" name="Rectangle 23"/>
            <p:cNvSpPr/>
            <p:nvPr/>
          </p:nvSpPr>
          <p:spPr>
            <a:xfrm>
              <a:off x="8190987" y="5892913"/>
              <a:ext cx="396815" cy="494591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="" xmlns:p14="http://schemas.microsoft.com/office/powerpoint/2010/main" val="581274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Screen Shot 2016-05-07 at 11.33.21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906" y="1776729"/>
            <a:ext cx="7848229" cy="3081834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819260" y="1641110"/>
            <a:ext cx="566262" cy="665623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337062" y="5389250"/>
            <a:ext cx="833593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dirty="0" smtClean="0"/>
              <a:t> Radii of curvature from Benioff zone spline fits </a:t>
            </a:r>
            <a:r>
              <a:rPr lang="en-US" sz="1500" dirty="0" smtClean="0"/>
              <a:t>(Buffett &amp; Heuret, 2011)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 Lithospheric thickness estimated from seismic tomography and </a:t>
            </a:r>
          </a:p>
          <a:p>
            <a:pPr lvl="1"/>
            <a:r>
              <a:rPr lang="en-US" dirty="0" smtClean="0"/>
              <a:t>seafloor age </a:t>
            </a:r>
            <a:r>
              <a:rPr lang="en-US" sz="1500" dirty="0" smtClean="0"/>
              <a:t>(Bird et al., 2008)</a:t>
            </a:r>
            <a:endParaRPr lang="en-US" sz="1500" dirty="0"/>
          </a:p>
        </p:txBody>
      </p:sp>
      <p:sp>
        <p:nvSpPr>
          <p:cNvPr id="7" name="Rectangle 6"/>
          <p:cNvSpPr/>
          <p:nvPr/>
        </p:nvSpPr>
        <p:spPr>
          <a:xfrm>
            <a:off x="3428241" y="2129281"/>
            <a:ext cx="1108383" cy="384662"/>
          </a:xfrm>
          <a:prstGeom prst="rect">
            <a:avLst/>
          </a:prstGeom>
          <a:noFill/>
          <a:ln w="19050" cmpd="sng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146079" y="2104512"/>
            <a:ext cx="3282162" cy="1828418"/>
          </a:xfrm>
          <a:prstGeom prst="line">
            <a:avLst/>
          </a:prstGeom>
          <a:ln w="19050" cmpd="sng">
            <a:solidFill>
              <a:srgbClr val="FFFF00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V="1">
            <a:off x="2909805" y="2537796"/>
            <a:ext cx="1626819" cy="2502572"/>
          </a:xfrm>
          <a:prstGeom prst="line">
            <a:avLst/>
          </a:prstGeom>
          <a:ln w="19050" cmpd="sng">
            <a:solidFill>
              <a:srgbClr val="FFFF00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Picture 10" descr="Screen Shot 2016-05-08 at 12.17.26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079" y="3956783"/>
            <a:ext cx="2763726" cy="1103427"/>
          </a:xfrm>
          <a:prstGeom prst="rect">
            <a:avLst/>
          </a:prstGeom>
          <a:ln w="38100" cmpd="sng">
            <a:solidFill>
              <a:srgbClr val="FFFF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4" name="TextBox 13"/>
          <p:cNvSpPr txBox="1"/>
          <p:nvPr/>
        </p:nvSpPr>
        <p:spPr>
          <a:xfrm>
            <a:off x="1215610" y="4586291"/>
            <a:ext cx="1694195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b="1" i="1" dirty="0" err="1">
                <a:solidFill>
                  <a:srgbClr val="FFFF00"/>
                </a:solidFill>
              </a:rPr>
              <a:t>h</a:t>
            </a:r>
            <a:r>
              <a:rPr lang="en-US" sz="2100" b="1" i="1" baseline="-25000" dirty="0" err="1" smtClean="0">
                <a:solidFill>
                  <a:srgbClr val="FFFF00"/>
                </a:solidFill>
              </a:rPr>
              <a:t>SP</a:t>
            </a:r>
            <a:r>
              <a:rPr lang="en-US" sz="2100" b="1" i="1" baseline="-25000" dirty="0" smtClean="0"/>
              <a:t> </a:t>
            </a:r>
            <a:r>
              <a:rPr lang="en-US" sz="2100" b="1" dirty="0" smtClean="0"/>
              <a:t>  </a:t>
            </a:r>
            <a:endParaRPr lang="en-US" sz="2100" b="1" i="1" baseline="-25000" dirty="0"/>
          </a:p>
        </p:txBody>
      </p:sp>
      <p:sp>
        <p:nvSpPr>
          <p:cNvPr id="15" name="TextBox 14"/>
          <p:cNvSpPr txBox="1"/>
          <p:nvPr/>
        </p:nvSpPr>
        <p:spPr>
          <a:xfrm>
            <a:off x="1022379" y="3929637"/>
            <a:ext cx="1694195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b="1" i="1" dirty="0" err="1" smtClean="0">
                <a:solidFill>
                  <a:srgbClr val="FFFF00"/>
                </a:solidFill>
              </a:rPr>
              <a:t>h</a:t>
            </a:r>
            <a:r>
              <a:rPr lang="en-US" sz="2100" b="1" i="1" baseline="-25000" dirty="0" err="1">
                <a:solidFill>
                  <a:srgbClr val="FFFF00"/>
                </a:solidFill>
              </a:rPr>
              <a:t>O</a:t>
            </a:r>
            <a:r>
              <a:rPr lang="en-US" sz="2100" b="1" i="1" baseline="-25000" dirty="0" err="1" smtClean="0">
                <a:solidFill>
                  <a:srgbClr val="FFFF00"/>
                </a:solidFill>
              </a:rPr>
              <a:t>P</a:t>
            </a:r>
            <a:r>
              <a:rPr lang="en-US" sz="2100" b="1" i="1" baseline="-25000" dirty="0" smtClean="0"/>
              <a:t> </a:t>
            </a:r>
            <a:r>
              <a:rPr lang="en-US" sz="2100" b="1" dirty="0" smtClean="0"/>
              <a:t>  </a:t>
            </a:r>
            <a:endParaRPr lang="en-US" sz="2100" b="1" i="1" baseline="-25000" dirty="0"/>
          </a:p>
        </p:txBody>
      </p:sp>
      <p:sp>
        <p:nvSpPr>
          <p:cNvPr id="16" name="TextBox 15"/>
          <p:cNvSpPr txBox="1"/>
          <p:nvPr/>
        </p:nvSpPr>
        <p:spPr>
          <a:xfrm>
            <a:off x="-252952" y="5019148"/>
            <a:ext cx="2068676" cy="3462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50" dirty="0" smtClean="0"/>
              <a:t>Aleutian Trench</a:t>
            </a:r>
            <a:endParaRPr lang="en-US" sz="1650" dirty="0"/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>
          <a:xfrm>
            <a:off x="457200" y="38595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Bending radius and</a:t>
            </a:r>
            <a:br>
              <a:rPr lang="en-US" dirty="0" smtClean="0"/>
            </a:br>
            <a:r>
              <a:rPr lang="en-US" dirty="0" smtClean="0"/>
              <a:t>plate thickness in nature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0" y="6485671"/>
            <a:ext cx="17608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Holt et al. (2015)</a:t>
            </a:r>
          </a:p>
        </p:txBody>
      </p:sp>
      <p:grpSp>
        <p:nvGrpSpPr>
          <p:cNvPr id="23" name="Group 22"/>
          <p:cNvGrpSpPr/>
          <p:nvPr/>
        </p:nvGrpSpPr>
        <p:grpSpPr>
          <a:xfrm>
            <a:off x="7148236" y="4826233"/>
            <a:ext cx="1800222" cy="1899380"/>
            <a:chOff x="7148235" y="4586291"/>
            <a:chExt cx="1995765" cy="2105694"/>
          </a:xfrm>
        </p:grpSpPr>
        <p:pic>
          <p:nvPicPr>
            <p:cNvPr id="21" name="Picture 20" descr="Screen Shot 2016-05-07 at 12.49.50 AM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48235" y="4586291"/>
              <a:ext cx="1995765" cy="2105694"/>
            </a:xfrm>
            <a:prstGeom prst="rect">
              <a:avLst/>
            </a:prstGeom>
          </p:spPr>
        </p:pic>
        <p:sp>
          <p:nvSpPr>
            <p:cNvPr id="22" name="Rectangle 21"/>
            <p:cNvSpPr/>
            <p:nvPr/>
          </p:nvSpPr>
          <p:spPr>
            <a:xfrm>
              <a:off x="8190987" y="5892913"/>
              <a:ext cx="396815" cy="494591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="" xmlns:p14="http://schemas.microsoft.com/office/powerpoint/2010/main" val="1089229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995701" y="3694801"/>
            <a:ext cx="5633700" cy="474187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981590" y="6486516"/>
            <a:ext cx="5848188" cy="268735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 flipV="1">
            <a:off x="789135" y="4816452"/>
            <a:ext cx="263010" cy="1074575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6643513" y="3929152"/>
            <a:ext cx="2500488" cy="281849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Rectangle 21"/>
          <p:cNvSpPr/>
          <p:nvPr/>
        </p:nvSpPr>
        <p:spPr>
          <a:xfrm flipV="1">
            <a:off x="3789930" y="4816452"/>
            <a:ext cx="263010" cy="1074575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/>
          <p:cNvSpPr txBox="1"/>
          <p:nvPr/>
        </p:nvSpPr>
        <p:spPr>
          <a:xfrm rot="16200000">
            <a:off x="2888169" y="4526354"/>
            <a:ext cx="16941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 smtClean="0"/>
              <a:t>R  </a:t>
            </a:r>
            <a:r>
              <a:rPr lang="en-US" sz="2400" b="1" dirty="0" smtClean="0"/>
              <a:t>[km]</a:t>
            </a:r>
            <a:endParaRPr lang="en-US" sz="2400" b="1" i="1" baseline="-25000" dirty="0"/>
          </a:p>
        </p:txBody>
      </p:sp>
      <p:sp>
        <p:nvSpPr>
          <p:cNvPr id="2" name="Rectangle 1"/>
          <p:cNvSpPr/>
          <p:nvPr/>
        </p:nvSpPr>
        <p:spPr>
          <a:xfrm>
            <a:off x="6705162" y="4168988"/>
            <a:ext cx="2500487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700" b="1" dirty="0">
                <a:latin typeface="Helvetica"/>
                <a:cs typeface="Helvetica"/>
              </a:rPr>
              <a:t>Lack of </a:t>
            </a:r>
            <a:r>
              <a:rPr lang="en-US" sz="1700" b="1" dirty="0" smtClean="0">
                <a:latin typeface="Helvetica"/>
                <a:cs typeface="Helvetica"/>
              </a:rPr>
              <a:t>correlation </a:t>
            </a:r>
            <a:r>
              <a:rPr lang="en-US" sz="1700" b="1" dirty="0">
                <a:latin typeface="Helvetica"/>
                <a:cs typeface="Helvetica"/>
              </a:rPr>
              <a:t>between </a:t>
            </a:r>
            <a:r>
              <a:rPr lang="en-US" sz="1700" b="1" dirty="0" smtClean="0">
                <a:latin typeface="Helvetica"/>
                <a:cs typeface="Helvetica"/>
              </a:rPr>
              <a:t>subducting plate thickness, </a:t>
            </a:r>
            <a:r>
              <a:rPr lang="en-US" sz="1700" b="1" i="1" dirty="0" err="1" smtClean="0">
                <a:latin typeface="Helvetica"/>
                <a:cs typeface="Helvetica"/>
              </a:rPr>
              <a:t>h</a:t>
            </a:r>
            <a:r>
              <a:rPr lang="en-US" sz="1700" b="1" i="1" baseline="-25000" dirty="0" err="1" smtClean="0">
                <a:latin typeface="Helvetica"/>
                <a:cs typeface="Helvetica"/>
              </a:rPr>
              <a:t>SP</a:t>
            </a:r>
            <a:r>
              <a:rPr lang="en-US" sz="1700" b="1" dirty="0" smtClean="0">
                <a:latin typeface="Helvetica"/>
                <a:cs typeface="Helvetica"/>
              </a:rPr>
              <a:t> and bending radius, </a:t>
            </a:r>
            <a:r>
              <a:rPr lang="en-US" sz="1700" b="1" i="1" dirty="0" smtClean="0">
                <a:latin typeface="Helvetica"/>
                <a:cs typeface="Helvetica"/>
              </a:rPr>
              <a:t>R</a:t>
            </a:r>
            <a:r>
              <a:rPr lang="en-US" sz="1700" b="1" dirty="0" smtClean="0">
                <a:latin typeface="Helvetica"/>
                <a:cs typeface="Helvetica"/>
              </a:rPr>
              <a:t> </a:t>
            </a:r>
          </a:p>
          <a:p>
            <a:endParaRPr lang="en-US" sz="1700" b="1" dirty="0" smtClean="0">
              <a:latin typeface="Helvetica"/>
              <a:cs typeface="Helvetica"/>
            </a:endParaRPr>
          </a:p>
          <a:p>
            <a:endParaRPr lang="en-US" sz="200" b="1" dirty="0" smtClean="0">
              <a:latin typeface="Helvetica"/>
              <a:cs typeface="Helvetica"/>
            </a:endParaRPr>
          </a:p>
          <a:p>
            <a:r>
              <a:rPr lang="en-US" sz="1300" dirty="0" smtClean="0">
                <a:latin typeface="Helvetica"/>
                <a:cs typeface="Helvetica"/>
              </a:rPr>
              <a:t>(</a:t>
            </a:r>
            <a:r>
              <a:rPr lang="en-US" sz="1300" dirty="0">
                <a:latin typeface="Helvetica"/>
                <a:cs typeface="Helvetica"/>
              </a:rPr>
              <a:t>cf. Buffett &amp; </a:t>
            </a:r>
            <a:r>
              <a:rPr lang="en-US" sz="1300" dirty="0" err="1">
                <a:latin typeface="Helvetica"/>
                <a:cs typeface="Helvetica"/>
              </a:rPr>
              <a:t>Heuret</a:t>
            </a:r>
            <a:r>
              <a:rPr lang="en-US" sz="1300" dirty="0">
                <a:latin typeface="Helvetica"/>
                <a:cs typeface="Helvetica"/>
              </a:rPr>
              <a:t>, 2011; </a:t>
            </a:r>
            <a:r>
              <a:rPr lang="en-US" sz="1300" dirty="0" err="1" smtClean="0">
                <a:latin typeface="Helvetica"/>
                <a:cs typeface="Helvetica"/>
              </a:rPr>
              <a:t>Cruciani</a:t>
            </a:r>
            <a:r>
              <a:rPr lang="en-US" sz="1300" dirty="0" smtClean="0">
                <a:latin typeface="Helvetica"/>
                <a:cs typeface="Helvetica"/>
              </a:rPr>
              <a:t> et al., 2005;</a:t>
            </a:r>
          </a:p>
          <a:p>
            <a:r>
              <a:rPr lang="en-US" sz="1300" dirty="0" err="1" smtClean="0">
                <a:latin typeface="Helvetica"/>
                <a:cs typeface="Helvetica"/>
              </a:rPr>
              <a:t>Fourel</a:t>
            </a:r>
            <a:r>
              <a:rPr lang="en-US" sz="1300" dirty="0" smtClean="0">
                <a:latin typeface="Helvetica"/>
                <a:cs typeface="Helvetica"/>
              </a:rPr>
              <a:t> </a:t>
            </a:r>
            <a:r>
              <a:rPr lang="en-US" sz="1300" dirty="0">
                <a:latin typeface="Helvetica"/>
                <a:cs typeface="Helvetica"/>
              </a:rPr>
              <a:t>et al., 2014</a:t>
            </a:r>
            <a:r>
              <a:rPr lang="en-US" sz="1300" dirty="0" smtClean="0">
                <a:latin typeface="Helvetica"/>
                <a:cs typeface="Helvetica"/>
              </a:rPr>
              <a:t>).</a:t>
            </a:r>
            <a:endParaRPr lang="en-US" sz="1300" b="1" dirty="0">
              <a:latin typeface="Helvetica"/>
              <a:cs typeface="Helvetica"/>
            </a:endParaRPr>
          </a:p>
        </p:txBody>
      </p:sp>
      <p:pic>
        <p:nvPicPr>
          <p:cNvPr id="29" name="Picture 28" descr="Screen Shot 2016-05-07 at 11.33.21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906" y="1053188"/>
            <a:ext cx="7848229" cy="3081834"/>
          </a:xfrm>
          <a:prstGeom prst="rect">
            <a:avLst/>
          </a:prstGeom>
        </p:spPr>
      </p:pic>
      <p:sp>
        <p:nvSpPr>
          <p:cNvPr id="30" name="Rectangle 29"/>
          <p:cNvSpPr/>
          <p:nvPr/>
        </p:nvSpPr>
        <p:spPr>
          <a:xfrm>
            <a:off x="819260" y="917569"/>
            <a:ext cx="566262" cy="665623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itle 23"/>
          <p:cNvSpPr>
            <a:spLocks noGrp="1"/>
          </p:cNvSpPr>
          <p:nvPr>
            <p:ph type="title"/>
          </p:nvPr>
        </p:nvSpPr>
        <p:spPr>
          <a:xfrm>
            <a:off x="-1" y="52010"/>
            <a:ext cx="9005977" cy="114300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No subducting plate control on slab curvature</a:t>
            </a:r>
            <a:endParaRPr lang="en-US" sz="3600" dirty="0"/>
          </a:p>
        </p:txBody>
      </p:sp>
      <p:sp>
        <p:nvSpPr>
          <p:cNvPr id="31" name="TextBox 30"/>
          <p:cNvSpPr txBox="1"/>
          <p:nvPr/>
        </p:nvSpPr>
        <p:spPr>
          <a:xfrm>
            <a:off x="7383198" y="6488668"/>
            <a:ext cx="17608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Holt et al. (2015)</a:t>
            </a:r>
          </a:p>
        </p:txBody>
      </p:sp>
      <p:sp>
        <p:nvSpPr>
          <p:cNvPr id="28" name="Rectangle 27"/>
          <p:cNvSpPr/>
          <p:nvPr/>
        </p:nvSpPr>
        <p:spPr>
          <a:xfrm>
            <a:off x="5400136" y="5604284"/>
            <a:ext cx="396815" cy="494591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2" name="Picture 31" descr="Untitled12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15623" y="2401738"/>
            <a:ext cx="4253848" cy="4264522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 rot="16200000">
            <a:off x="895695" y="4210104"/>
            <a:ext cx="2067017" cy="461665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b="1" i="1" dirty="0" smtClean="0"/>
              <a:t>radius, R  </a:t>
            </a:r>
            <a:r>
              <a:rPr lang="en-US" sz="2400" b="1" dirty="0" smtClean="0"/>
              <a:t>[km]</a:t>
            </a:r>
            <a:endParaRPr lang="en-US" sz="2400" b="1" i="1" baseline="-25000" dirty="0"/>
          </a:p>
        </p:txBody>
      </p:sp>
      <p:sp>
        <p:nvSpPr>
          <p:cNvPr id="27" name="TextBox 26"/>
          <p:cNvSpPr txBox="1"/>
          <p:nvPr/>
        </p:nvSpPr>
        <p:spPr>
          <a:xfrm>
            <a:off x="1582557" y="6331772"/>
            <a:ext cx="4783733" cy="461665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b="1" i="1" dirty="0" smtClean="0"/>
              <a:t>subducting plate thickness, </a:t>
            </a:r>
            <a:r>
              <a:rPr lang="en-US" sz="2400" b="1" i="1" dirty="0" err="1" smtClean="0"/>
              <a:t>h</a:t>
            </a:r>
            <a:r>
              <a:rPr lang="en-US" sz="2400" b="1" i="1" baseline="-25000" dirty="0" err="1" smtClean="0"/>
              <a:t>SP</a:t>
            </a:r>
            <a:r>
              <a:rPr lang="en-US" sz="2400" b="1" i="1" baseline="-25000" dirty="0" smtClean="0"/>
              <a:t> </a:t>
            </a:r>
            <a:r>
              <a:rPr lang="en-US" sz="2400" b="1" dirty="0" smtClean="0"/>
              <a:t>[km]</a:t>
            </a:r>
            <a:endParaRPr lang="en-US" sz="2400" b="1" baseline="-25000" dirty="0"/>
          </a:p>
        </p:txBody>
      </p:sp>
    </p:spTree>
    <p:extLst>
      <p:ext uri="{BB962C8B-B14F-4D97-AF65-F5344CB8AC3E}">
        <p14:creationId xmlns="" xmlns:p14="http://schemas.microsoft.com/office/powerpoint/2010/main" val="5673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995701" y="3694801"/>
            <a:ext cx="5633700" cy="474187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981590" y="6486516"/>
            <a:ext cx="5848188" cy="268735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6643513" y="3929152"/>
            <a:ext cx="2500488" cy="281849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Rectangle 21"/>
          <p:cNvSpPr/>
          <p:nvPr/>
        </p:nvSpPr>
        <p:spPr>
          <a:xfrm flipV="1">
            <a:off x="3789930" y="4816452"/>
            <a:ext cx="263010" cy="1074575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6705162" y="4168988"/>
            <a:ext cx="2500487" cy="22006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700" dirty="0">
                <a:latin typeface="Helvetica"/>
                <a:cs typeface="Helvetica"/>
              </a:rPr>
              <a:t>Lack of </a:t>
            </a:r>
            <a:r>
              <a:rPr lang="en-US" sz="1700" dirty="0" smtClean="0">
                <a:latin typeface="Helvetica"/>
                <a:cs typeface="Helvetica"/>
              </a:rPr>
              <a:t>correlation </a:t>
            </a:r>
            <a:r>
              <a:rPr lang="en-US" sz="1700" dirty="0">
                <a:latin typeface="Helvetica"/>
                <a:cs typeface="Helvetica"/>
              </a:rPr>
              <a:t>between </a:t>
            </a:r>
            <a:r>
              <a:rPr lang="en-US" sz="1700" i="1" dirty="0" err="1">
                <a:latin typeface="Helvetica"/>
                <a:cs typeface="Helvetica"/>
              </a:rPr>
              <a:t>h</a:t>
            </a:r>
            <a:r>
              <a:rPr lang="en-US" sz="1700" i="1" baseline="-25000" dirty="0" err="1">
                <a:latin typeface="Helvetica"/>
                <a:cs typeface="Helvetica"/>
              </a:rPr>
              <a:t>SP</a:t>
            </a:r>
            <a:r>
              <a:rPr lang="en-US" sz="1700" dirty="0">
                <a:latin typeface="Helvetica"/>
                <a:cs typeface="Helvetica"/>
              </a:rPr>
              <a:t> and </a:t>
            </a:r>
            <a:r>
              <a:rPr lang="en-US" sz="1700" i="1" dirty="0" smtClean="0">
                <a:latin typeface="Helvetica"/>
                <a:cs typeface="Helvetica"/>
              </a:rPr>
              <a:t>R</a:t>
            </a:r>
            <a:endParaRPr lang="en-US" sz="1700" dirty="0" smtClean="0">
              <a:latin typeface="Helvetica"/>
              <a:cs typeface="Helvetica"/>
            </a:endParaRPr>
          </a:p>
          <a:p>
            <a:endParaRPr lang="en-US" b="1" dirty="0">
              <a:latin typeface="Helvetica"/>
              <a:cs typeface="Helvetica"/>
            </a:endParaRPr>
          </a:p>
          <a:p>
            <a:r>
              <a:rPr lang="en-US" sz="1700" b="1" dirty="0" smtClean="0">
                <a:latin typeface="Helvetica"/>
                <a:cs typeface="Helvetica"/>
              </a:rPr>
              <a:t>Strong positive correlation </a:t>
            </a:r>
            <a:r>
              <a:rPr lang="en-US" sz="1700" b="1" dirty="0">
                <a:latin typeface="Helvetica"/>
                <a:cs typeface="Helvetica"/>
              </a:rPr>
              <a:t>between </a:t>
            </a:r>
            <a:r>
              <a:rPr lang="en-US" sz="1700" b="1" dirty="0" smtClean="0">
                <a:latin typeface="Helvetica"/>
                <a:cs typeface="Helvetica"/>
              </a:rPr>
              <a:t>overriding plate thickness </a:t>
            </a:r>
            <a:r>
              <a:rPr lang="en-US" sz="1700" b="1" i="1" dirty="0" err="1" smtClean="0">
                <a:latin typeface="Helvetica"/>
                <a:cs typeface="Helvetica"/>
              </a:rPr>
              <a:t>h</a:t>
            </a:r>
            <a:r>
              <a:rPr lang="en-US" sz="1700" b="1" i="1" baseline="-25000" dirty="0" err="1" smtClean="0">
                <a:latin typeface="Helvetica"/>
                <a:cs typeface="Helvetica"/>
              </a:rPr>
              <a:t>OP</a:t>
            </a:r>
            <a:r>
              <a:rPr lang="en-US" sz="1700" b="1" dirty="0" smtClean="0">
                <a:latin typeface="Helvetica"/>
                <a:cs typeface="Helvetica"/>
              </a:rPr>
              <a:t> </a:t>
            </a:r>
            <a:r>
              <a:rPr lang="en-US" sz="1700" b="1" dirty="0">
                <a:latin typeface="Helvetica"/>
                <a:cs typeface="Helvetica"/>
              </a:rPr>
              <a:t>and </a:t>
            </a:r>
            <a:r>
              <a:rPr lang="en-US" sz="1700" b="1" dirty="0" smtClean="0">
                <a:latin typeface="Helvetica"/>
                <a:cs typeface="Helvetica"/>
              </a:rPr>
              <a:t>radius </a:t>
            </a:r>
            <a:r>
              <a:rPr lang="en-US" sz="1700" b="1" i="1" dirty="0" smtClean="0">
                <a:latin typeface="Helvetica"/>
                <a:cs typeface="Helvetica"/>
              </a:rPr>
              <a:t>R</a:t>
            </a:r>
            <a:endParaRPr lang="en-US" sz="1700" b="1" i="1" dirty="0">
              <a:latin typeface="Helvetica"/>
              <a:cs typeface="Helvetica"/>
            </a:endParaRPr>
          </a:p>
        </p:txBody>
      </p:sp>
      <p:pic>
        <p:nvPicPr>
          <p:cNvPr id="29" name="Picture 28" descr="Screen Shot 2016-05-07 at 11.33.21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906" y="1053188"/>
            <a:ext cx="7848229" cy="3081834"/>
          </a:xfrm>
          <a:prstGeom prst="rect">
            <a:avLst/>
          </a:prstGeom>
        </p:spPr>
      </p:pic>
      <p:sp>
        <p:nvSpPr>
          <p:cNvPr id="30" name="Rectangle 29"/>
          <p:cNvSpPr/>
          <p:nvPr/>
        </p:nvSpPr>
        <p:spPr>
          <a:xfrm>
            <a:off x="819260" y="917569"/>
            <a:ext cx="566262" cy="665623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itle 24"/>
          <p:cNvSpPr>
            <a:spLocks noGrp="1"/>
          </p:cNvSpPr>
          <p:nvPr>
            <p:ph type="title"/>
          </p:nvPr>
        </p:nvSpPr>
        <p:spPr>
          <a:xfrm>
            <a:off x="457200" y="-10397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Overriding plate control</a:t>
            </a:r>
            <a:br>
              <a:rPr lang="en-US" dirty="0" smtClean="0"/>
            </a:br>
            <a:r>
              <a:rPr lang="en-US" dirty="0" smtClean="0"/>
              <a:t>indicates plates behave plastically</a:t>
            </a:r>
            <a:endParaRPr lang="en-US" dirty="0"/>
          </a:p>
        </p:txBody>
      </p:sp>
      <p:sp>
        <p:nvSpPr>
          <p:cNvPr id="31" name="TextBox 30"/>
          <p:cNvSpPr txBox="1"/>
          <p:nvPr/>
        </p:nvSpPr>
        <p:spPr>
          <a:xfrm>
            <a:off x="7383198" y="6488668"/>
            <a:ext cx="17608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Holt et al. (2015)</a:t>
            </a:r>
          </a:p>
        </p:txBody>
      </p:sp>
      <p:pic>
        <p:nvPicPr>
          <p:cNvPr id="20" name="Picture 19" descr="Untitled13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74508" y="2372962"/>
            <a:ext cx="4211823" cy="4305665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 rot="16200000">
            <a:off x="964703" y="4210104"/>
            <a:ext cx="2067017" cy="461665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b="1" i="1" dirty="0" smtClean="0"/>
              <a:t>radius, R  </a:t>
            </a:r>
            <a:r>
              <a:rPr lang="en-US" sz="2400" b="1" dirty="0" smtClean="0"/>
              <a:t>[km]</a:t>
            </a:r>
            <a:endParaRPr lang="en-US" sz="2400" b="1" i="1" baseline="-25000" dirty="0"/>
          </a:p>
        </p:txBody>
      </p:sp>
      <p:sp>
        <p:nvSpPr>
          <p:cNvPr id="32" name="TextBox 31"/>
          <p:cNvSpPr txBox="1"/>
          <p:nvPr/>
        </p:nvSpPr>
        <p:spPr>
          <a:xfrm>
            <a:off x="1582557" y="6331772"/>
            <a:ext cx="4783733" cy="461665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b="1" i="1" dirty="0" smtClean="0"/>
              <a:t>overriding plate thickness, </a:t>
            </a:r>
            <a:r>
              <a:rPr lang="en-US" sz="2400" b="1" i="1" dirty="0" err="1" smtClean="0"/>
              <a:t>h</a:t>
            </a:r>
            <a:r>
              <a:rPr lang="en-US" sz="2400" b="1" i="1" baseline="-25000" dirty="0" err="1" smtClean="0"/>
              <a:t>OP</a:t>
            </a:r>
            <a:r>
              <a:rPr lang="en-US" sz="2400" b="1" i="1" baseline="-25000" dirty="0" smtClean="0"/>
              <a:t> </a:t>
            </a:r>
            <a:r>
              <a:rPr lang="en-US" sz="2400" b="1" dirty="0" smtClean="0"/>
              <a:t>[km]</a:t>
            </a:r>
            <a:endParaRPr lang="en-US" sz="2400" b="1" baseline="-25000" dirty="0"/>
          </a:p>
        </p:txBody>
      </p:sp>
    </p:spTree>
    <p:extLst>
      <p:ext uri="{BB962C8B-B14F-4D97-AF65-F5344CB8AC3E}">
        <p14:creationId xmlns="" xmlns:p14="http://schemas.microsoft.com/office/powerpoint/2010/main" val="5673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3026</TotalTime>
  <Words>1862</Words>
  <Application>Microsoft Macintosh PowerPoint</Application>
  <PresentationFormat>On-screen Show (4:3)</PresentationFormat>
  <Paragraphs>352</Paragraphs>
  <Slides>34</Slides>
  <Notes>9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36" baseType="lpstr">
      <vt:lpstr>Office Theme</vt:lpstr>
      <vt:lpstr>Equation</vt:lpstr>
      <vt:lpstr>Dynamic models of subduction: Tectonics to tremor</vt:lpstr>
      <vt:lpstr>Challenge of spatio-temporal scales: Regional subduction dynamics can have global effects</vt:lpstr>
      <vt:lpstr>New insights thanks to data-rich  observatories</vt:lpstr>
      <vt:lpstr>Post-seismic inversion for viscosity on upper mantle scale</vt:lpstr>
      <vt:lpstr>One explanation: Plastic weakening of lithosphere by Peierl’s creep</vt:lpstr>
      <vt:lpstr>Effectively plastic slab: Bending radius affected by overriding plate thickness</vt:lpstr>
      <vt:lpstr>Bending radius and plate thickness in nature</vt:lpstr>
      <vt:lpstr>No subducting plate control on slab curvature</vt:lpstr>
      <vt:lpstr>Overriding plate control indicates plates behave plastically</vt:lpstr>
      <vt:lpstr>Strange new world:  Interface and overriding plate may matter for long term plate dynamics</vt:lpstr>
      <vt:lpstr>Incoming material may matter, too!</vt:lpstr>
      <vt:lpstr>Interface control on plate velocities? (continental erosion, long term cycles)</vt:lpstr>
      <vt:lpstr>We knew that the interface matters… Temporal complexity: Transients and supercyles</vt:lpstr>
      <vt:lpstr>Multi-scale  geodynamic modeling: Numerical approaches to get closer to the complete  physics (no fluids yet…)</vt:lpstr>
      <vt:lpstr>Geodynamic inversions are increasingly powerful: Solve for rheology given kinematic constraints</vt:lpstr>
      <vt:lpstr>Seismo-thermo- mechanical modeling</vt:lpstr>
      <vt:lpstr>Combine multi-scale modeling and data assimilation</vt:lpstr>
      <vt:lpstr>SZO should build GSZMs: General Subduction Zone Models </vt:lpstr>
      <vt:lpstr>Additional material</vt:lpstr>
      <vt:lpstr>Spatial scales: Local kinematics  depend on global plate system</vt:lpstr>
      <vt:lpstr>Strategy: Study natural subduction settings to extract driving forces</vt:lpstr>
      <vt:lpstr>Subduction zone diversity presents a challenge for isolating mechanisms</vt:lpstr>
      <vt:lpstr>Lithospheric bending: bye bye?</vt:lpstr>
      <vt:lpstr>Subduction and orogeny: links between  convection and continental geology</vt:lpstr>
      <vt:lpstr>Seismo-thermo-mechanical models</vt:lpstr>
      <vt:lpstr>Slide 26</vt:lpstr>
      <vt:lpstr>Complications: Rollback affected by mantle rheology (uncertain)</vt:lpstr>
      <vt:lpstr>Slide 28</vt:lpstr>
      <vt:lpstr>Slide 29</vt:lpstr>
      <vt:lpstr>Slide 30</vt:lpstr>
      <vt:lpstr>Slide 31</vt:lpstr>
      <vt:lpstr>Slide 32</vt:lpstr>
      <vt:lpstr>Slide 33</vt:lpstr>
      <vt:lpstr>Slide 34</vt:lpstr>
    </vt:vector>
  </TitlesOfParts>
  <Company>Institute for Geophysics of U. of Texas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Slides for T</dc:title>
  <dc:creator>Luc Lavier</dc:creator>
  <cp:lastModifiedBy>Thorsten Becker</cp:lastModifiedBy>
  <cp:revision>183</cp:revision>
  <dcterms:created xsi:type="dcterms:W3CDTF">2016-09-20T02:20:53Z</dcterms:created>
  <dcterms:modified xsi:type="dcterms:W3CDTF">2016-09-29T22:29:02Z</dcterms:modified>
</cp:coreProperties>
</file>