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62" r:id="rId4"/>
    <p:sldId id="260" r:id="rId5"/>
    <p:sldId id="263" r:id="rId6"/>
    <p:sldId id="26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05F06-23E0-FF40-8EBD-B4FE0433766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85982-47A3-E84E-9359-B665D83BF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18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• Axial Seamount is now part of a cabled observatory providing real-time monitoring data to shore.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1B3FD-AACF-8649-8D0D-EB31B6DAA0F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5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1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6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1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2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0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2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0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5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3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5C93-7E57-4641-BC62-793E91A5F43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4A8D8-A167-F04A-B198-08E33DF5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9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0"/>
            <a:ext cx="9144000" cy="3441700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0" y="1638300"/>
            <a:ext cx="9144000" cy="50292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56816" y="1460500"/>
            <a:ext cx="1168400" cy="292100"/>
            <a:chOff x="1968500" y="2768600"/>
            <a:chExt cx="1168400" cy="292100"/>
          </a:xfrm>
          <a:solidFill>
            <a:srgbClr val="800000"/>
          </a:solidFill>
        </p:grpSpPr>
        <p:sp>
          <p:nvSpPr>
            <p:cNvPr id="4" name="Arc 3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c 4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32888" y="1460500"/>
            <a:ext cx="1168400" cy="292100"/>
            <a:chOff x="1968500" y="2768600"/>
            <a:chExt cx="1168400" cy="292100"/>
          </a:xfrm>
          <a:solidFill>
            <a:srgbClr val="800000"/>
          </a:solidFill>
        </p:grpSpPr>
        <p:sp>
          <p:nvSpPr>
            <p:cNvPr id="8" name="Arc 7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08960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11" name="Arc 10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85032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14" name="Arc 13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61104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17" name="Arc 16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37176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20" name="Arc 19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13248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23" name="Arc 22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89320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26" name="Arc 25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65392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29" name="Arc 28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464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32" name="Arc 31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717536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35" name="Arc 34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384300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38" name="Arc 37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00100" y="1460500"/>
            <a:ext cx="1168400" cy="292100"/>
            <a:chOff x="1968500" y="2768600"/>
            <a:chExt cx="1168400" cy="292100"/>
          </a:xfrm>
          <a:solidFill>
            <a:srgbClr val="CCFFCC"/>
          </a:solidFill>
          <a:effectLst/>
        </p:grpSpPr>
        <p:sp>
          <p:nvSpPr>
            <p:cNvPr id="41" name="Arc 40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Isosceles Triangle 44"/>
          <p:cNvSpPr/>
          <p:nvPr/>
        </p:nvSpPr>
        <p:spPr>
          <a:xfrm>
            <a:off x="4775200" y="4292596"/>
            <a:ext cx="2768600" cy="2298704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5803900" y="5270500"/>
            <a:ext cx="254000" cy="254000"/>
            <a:chOff x="5803900" y="5270500"/>
            <a:chExt cx="254000" cy="254000"/>
          </a:xfrm>
        </p:grpSpPr>
        <p:sp>
          <p:nvSpPr>
            <p:cNvPr id="47" name="Oval 46"/>
            <p:cNvSpPr/>
            <p:nvPr/>
          </p:nvSpPr>
          <p:spPr>
            <a:xfrm>
              <a:off x="5803900" y="5270500"/>
              <a:ext cx="254000" cy="25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822950" y="5321300"/>
              <a:ext cx="101600" cy="101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Cloud 54"/>
          <p:cNvSpPr/>
          <p:nvPr/>
        </p:nvSpPr>
        <p:spPr>
          <a:xfrm>
            <a:off x="7150100" y="3441700"/>
            <a:ext cx="787400" cy="596900"/>
          </a:xfrm>
          <a:prstGeom prst="cloud">
            <a:avLst/>
          </a:prstGeom>
          <a:solidFill>
            <a:srgbClr val="EEECE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8293608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57" name="Arc 56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28600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60" name="Arc 59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347472" y="1460500"/>
            <a:ext cx="1168400" cy="292100"/>
            <a:chOff x="1968500" y="2768600"/>
            <a:chExt cx="1168400" cy="292100"/>
          </a:xfrm>
          <a:solidFill>
            <a:srgbClr val="CCFFCC"/>
          </a:solidFill>
        </p:grpSpPr>
        <p:sp>
          <p:nvSpPr>
            <p:cNvPr id="63" name="Arc 62"/>
            <p:cNvSpPr/>
            <p:nvPr/>
          </p:nvSpPr>
          <p:spPr>
            <a:xfrm flipV="1">
              <a:off x="19685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flipH="1" flipV="1">
              <a:off x="2552700" y="2768600"/>
              <a:ext cx="584200" cy="292100"/>
            </a:xfrm>
            <a:prstGeom prst="arc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513806" y="0"/>
            <a:ext cx="46301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Fishing for answers:</a:t>
            </a:r>
          </a:p>
          <a:p>
            <a:r>
              <a:rPr lang="en-US" sz="3200" b="1" dirty="0" smtClean="0">
                <a:latin typeface="Arial"/>
                <a:cs typeface="Arial"/>
              </a:rPr>
              <a:t>Offshore opportunities </a:t>
            </a:r>
          </a:p>
          <a:p>
            <a:r>
              <a:rPr lang="en-US" sz="3200" b="1" dirty="0">
                <a:latin typeface="Arial"/>
                <a:cs typeface="Arial"/>
              </a:rPr>
              <a:t>i</a:t>
            </a:r>
            <a:r>
              <a:rPr lang="en-US" sz="3200" b="1" dirty="0" smtClean="0">
                <a:latin typeface="Arial"/>
                <a:cs typeface="Arial"/>
              </a:rPr>
              <a:t>n volcano science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15900" y="114300"/>
            <a:ext cx="609600" cy="609600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3327400" y="406400"/>
            <a:ext cx="952500" cy="60960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52" idx="2"/>
          </p:cNvCxnSpPr>
          <p:nvPr/>
        </p:nvCxnSpPr>
        <p:spPr>
          <a:xfrm flipH="1" flipV="1">
            <a:off x="4279900" y="409576"/>
            <a:ext cx="8467" cy="386079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Block Arc 50"/>
          <p:cNvSpPr/>
          <p:nvPr/>
        </p:nvSpPr>
        <p:spPr>
          <a:xfrm flipV="1">
            <a:off x="4182533" y="4527550"/>
            <a:ext cx="846667" cy="952500"/>
          </a:xfrm>
          <a:prstGeom prst="blockArc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 flipV="1">
            <a:off x="4182533" y="4270375"/>
            <a:ext cx="211668" cy="736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75"/>
          <p:cNvSpPr/>
          <p:nvPr/>
        </p:nvSpPr>
        <p:spPr>
          <a:xfrm>
            <a:off x="4822825" y="4851400"/>
            <a:ext cx="201168" cy="152400"/>
          </a:xfrm>
          <a:prstGeom prst="triangl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0" y="6565900"/>
            <a:ext cx="9144000" cy="2920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5721350" y="5607050"/>
            <a:ext cx="723900" cy="3175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762626" y="4267200"/>
            <a:ext cx="774700" cy="3429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/>
          <p:cNvSpPr/>
          <p:nvPr/>
        </p:nvSpPr>
        <p:spPr>
          <a:xfrm>
            <a:off x="6051550" y="3886200"/>
            <a:ext cx="787400" cy="596900"/>
          </a:xfrm>
          <a:prstGeom prst="cloud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/>
          <p:cNvSpPr/>
          <p:nvPr/>
        </p:nvSpPr>
        <p:spPr>
          <a:xfrm>
            <a:off x="8312150" y="3143250"/>
            <a:ext cx="787400" cy="596900"/>
          </a:xfrm>
          <a:prstGeom prst="cloud">
            <a:avLst/>
          </a:prstGeom>
          <a:solidFill>
            <a:srgbClr val="EEECE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apezoid 43"/>
          <p:cNvSpPr/>
          <p:nvPr/>
        </p:nvSpPr>
        <p:spPr>
          <a:xfrm flipV="1">
            <a:off x="2095502" y="939796"/>
            <a:ext cx="1472184" cy="673100"/>
          </a:xfrm>
          <a:prstGeom prst="trapezoid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Isosceles Triangle 85"/>
          <p:cNvSpPr/>
          <p:nvPr/>
        </p:nvSpPr>
        <p:spPr>
          <a:xfrm>
            <a:off x="2273302" y="76200"/>
            <a:ext cx="1142998" cy="6985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 flipV="1">
            <a:off x="2844800" y="76202"/>
            <a:ext cx="1" cy="86359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ight Triangle 97"/>
          <p:cNvSpPr/>
          <p:nvPr/>
        </p:nvSpPr>
        <p:spPr>
          <a:xfrm rot="13500000">
            <a:off x="-271213" y="3924277"/>
            <a:ext cx="774404" cy="765423"/>
          </a:xfrm>
          <a:prstGeom prst="rtTriangl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429604" y="3798984"/>
            <a:ext cx="2509266" cy="98722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795523" y="3873500"/>
            <a:ext cx="183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Matt Haney</a:t>
            </a:r>
          </a:p>
          <a:p>
            <a:r>
              <a:rPr lang="en-US" sz="2400" b="1" dirty="0" smtClean="0">
                <a:latin typeface="Arial"/>
                <a:cs typeface="Arial"/>
              </a:rPr>
              <a:t>AVO/USGS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590800" y="4064000"/>
            <a:ext cx="254000" cy="254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2634488" y="4180622"/>
            <a:ext cx="101600" cy="101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6096000" y="5270500"/>
            <a:ext cx="254000" cy="254000"/>
            <a:chOff x="5803900" y="5270500"/>
            <a:chExt cx="254000" cy="254000"/>
          </a:xfrm>
        </p:grpSpPr>
        <p:sp>
          <p:nvSpPr>
            <p:cNvPr id="105" name="Oval 104"/>
            <p:cNvSpPr/>
            <p:nvPr/>
          </p:nvSpPr>
          <p:spPr>
            <a:xfrm>
              <a:off x="5803900" y="5270500"/>
              <a:ext cx="254000" cy="25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822950" y="5321300"/>
              <a:ext cx="101600" cy="101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017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94885" y="0"/>
            <a:ext cx="235668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Havre eruption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3550" cy="3536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1" y="1295400"/>
            <a:ext cx="2463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Carey </a:t>
            </a:r>
            <a:r>
              <a:rPr lang="en-US" sz="1600" b="1" i="1" dirty="0" smtClean="0">
                <a:latin typeface="Arial"/>
                <a:cs typeface="Arial"/>
              </a:rPr>
              <a:t>et al</a:t>
            </a:r>
            <a:r>
              <a:rPr lang="en-US" sz="1600" b="1" dirty="0" smtClean="0">
                <a:latin typeface="Arial"/>
                <a:cs typeface="Arial"/>
              </a:rPr>
              <a:t>. EOS (2014)</a:t>
            </a:r>
          </a:p>
          <a:p>
            <a:r>
              <a:rPr lang="en-US" sz="1600" b="1" dirty="0" err="1" smtClean="0">
                <a:latin typeface="Arial"/>
                <a:cs typeface="Arial"/>
              </a:rPr>
              <a:t>Jutzeler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b="1" i="1" dirty="0" smtClean="0">
                <a:latin typeface="Arial"/>
                <a:cs typeface="Arial"/>
              </a:rPr>
              <a:t>et al</a:t>
            </a:r>
            <a:r>
              <a:rPr lang="en-US" sz="1600" b="1" dirty="0" smtClean="0">
                <a:latin typeface="Arial"/>
                <a:cs typeface="Arial"/>
              </a:rPr>
              <a:t>. Nature </a:t>
            </a:r>
          </a:p>
          <a:p>
            <a:r>
              <a:rPr lang="en-US" sz="1600" b="1" dirty="0" smtClean="0">
                <a:latin typeface="Arial"/>
                <a:cs typeface="Arial"/>
              </a:rPr>
              <a:t>Comm. (2014)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3695700"/>
            <a:ext cx="9144000" cy="2921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Arial"/>
                <a:cs typeface="Arial"/>
              </a:rPr>
              <a:t>Initially detected by a passenger on transoceanic flight</a:t>
            </a:r>
          </a:p>
          <a:p>
            <a:r>
              <a:rPr lang="en-US" sz="2400" b="1" dirty="0" smtClean="0">
                <a:latin typeface="Arial"/>
                <a:cs typeface="Arial"/>
              </a:rPr>
              <a:t>Eruption occurred at great depth, &gt; 700 </a:t>
            </a:r>
            <a:r>
              <a:rPr lang="en-US" sz="2400" b="1" dirty="0" err="1" smtClean="0">
                <a:latin typeface="Arial"/>
                <a:cs typeface="Arial"/>
              </a:rPr>
              <a:t>mbsl</a:t>
            </a:r>
            <a:endParaRPr lang="en-US" sz="2400" b="1" dirty="0" smtClean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Produced 100’s km</a:t>
            </a:r>
            <a:r>
              <a:rPr lang="en-US" sz="2400" b="1" baseline="30000" dirty="0" smtClean="0">
                <a:latin typeface="Arial"/>
                <a:cs typeface="Arial"/>
              </a:rPr>
              <a:t>2</a:t>
            </a:r>
            <a:r>
              <a:rPr lang="en-US" sz="2400" b="1" dirty="0" smtClean="0">
                <a:latin typeface="Arial"/>
                <a:cs typeface="Arial"/>
              </a:rPr>
              <a:t> of pumice rafts within 1 day</a:t>
            </a:r>
          </a:p>
          <a:p>
            <a:r>
              <a:rPr lang="en-US" sz="2400" b="1" dirty="0" smtClean="0">
                <a:latin typeface="Arial"/>
                <a:cs typeface="Arial"/>
              </a:rPr>
              <a:t>No international organization warns of dispersal from submarine erupted products</a:t>
            </a:r>
          </a:p>
          <a:p>
            <a:r>
              <a:rPr lang="en-US" sz="2400" b="1" dirty="0" smtClean="0">
                <a:latin typeface="Arial"/>
                <a:cs typeface="Arial"/>
              </a:rPr>
              <a:t>Submarine arc volcanism not as well understood as its mid-ocean ridge counterpart</a:t>
            </a:r>
          </a:p>
        </p:txBody>
      </p:sp>
    </p:spTree>
    <p:extLst>
      <p:ext uri="{BB962C8B-B14F-4D97-AF65-F5344CB8AC3E}">
        <p14:creationId xmlns:p14="http://schemas.microsoft.com/office/powerpoint/2010/main" val="18219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_57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hyi_depth_changes_2003-2014_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28800"/>
            <a:ext cx="3886200" cy="5029200"/>
          </a:xfrm>
          <a:prstGeom prst="rect">
            <a:avLst/>
          </a:prstGeom>
        </p:spPr>
      </p:pic>
      <p:pic>
        <p:nvPicPr>
          <p:cNvPr id="6" name="Picture 5" descr="Ahyi_2003_bathy_v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828800"/>
            <a:ext cx="3886200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78" y="4465"/>
            <a:ext cx="5897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Submarine arc volcanism in the Pacific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6401" y="736600"/>
            <a:ext cx="2387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Sarigan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Volcano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1050" y="1811754"/>
            <a:ext cx="1517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Ahyi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Volcano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68" y="4186654"/>
            <a:ext cx="1737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Only 2 </a:t>
            </a:r>
          </a:p>
          <a:p>
            <a:r>
              <a:rPr lang="en-US" b="1" dirty="0">
                <a:latin typeface="Arial"/>
                <a:cs typeface="Arial"/>
              </a:rPr>
              <a:t>s</a:t>
            </a:r>
            <a:r>
              <a:rPr lang="en-US" b="1" dirty="0" smtClean="0">
                <a:latin typeface="Arial"/>
                <a:cs typeface="Arial"/>
              </a:rPr>
              <a:t>ubmarine arc eruptions extensively observed:</a:t>
            </a:r>
          </a:p>
          <a:p>
            <a:r>
              <a:rPr lang="en-US" b="1" dirty="0" smtClean="0">
                <a:latin typeface="Arial"/>
                <a:cs typeface="Arial"/>
              </a:rPr>
              <a:t>- NW Rota</a:t>
            </a:r>
          </a:p>
          <a:p>
            <a:r>
              <a:rPr lang="en-US" b="1" dirty="0" smtClean="0">
                <a:latin typeface="Arial"/>
                <a:cs typeface="Arial"/>
              </a:rPr>
              <a:t>- West Mata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4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Gary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649" y="4857750"/>
            <a:ext cx="5642679" cy="201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OkmokMT_regio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44" y="557794"/>
            <a:ext cx="4291584" cy="4251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174" y="5476438"/>
            <a:ext cx="1484701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latin typeface="Arial"/>
                <a:cs typeface="Arial"/>
              </a:rPr>
              <a:t>McGary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b="1" i="1" dirty="0" smtClean="0">
                <a:latin typeface="Arial"/>
                <a:cs typeface="Arial"/>
              </a:rPr>
              <a:t>et al</a:t>
            </a:r>
            <a:r>
              <a:rPr lang="en-US" sz="1600" b="1" dirty="0" smtClean="0">
                <a:latin typeface="Arial"/>
                <a:cs typeface="Arial"/>
              </a:rPr>
              <a:t>.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Nature (2014)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4044" y="3964969"/>
            <a:ext cx="210045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Kerry Key (Scripps)</a:t>
            </a:r>
          </a:p>
          <a:p>
            <a:r>
              <a:rPr lang="en-US" sz="1600" b="1" dirty="0" err="1" smtClean="0">
                <a:latin typeface="Arial"/>
                <a:cs typeface="Arial"/>
              </a:rPr>
              <a:t>Ninfa</a:t>
            </a:r>
            <a:r>
              <a:rPr lang="en-US" sz="1600" b="1" dirty="0" smtClean="0">
                <a:latin typeface="Arial"/>
                <a:cs typeface="Arial"/>
              </a:rPr>
              <a:t> Bennington </a:t>
            </a:r>
          </a:p>
          <a:p>
            <a:r>
              <a:rPr lang="en-US" sz="1600" b="1" dirty="0" smtClean="0">
                <a:latin typeface="Arial"/>
                <a:cs typeface="Arial"/>
              </a:rPr>
              <a:t>(Univ. </a:t>
            </a:r>
            <a:r>
              <a:rPr lang="en-US" sz="1600" b="1" dirty="0" err="1" smtClean="0">
                <a:latin typeface="Arial"/>
                <a:cs typeface="Arial"/>
              </a:rPr>
              <a:t>Wisc</a:t>
            </a:r>
            <a:r>
              <a:rPr lang="en-US" sz="1600" b="1" dirty="0" smtClean="0">
                <a:latin typeface="Arial"/>
                <a:cs typeface="Arial"/>
              </a:rPr>
              <a:t>.)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1407" y="11694"/>
            <a:ext cx="444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Marine </a:t>
            </a:r>
            <a:r>
              <a:rPr lang="en-US" sz="2400" b="1" dirty="0" err="1" smtClean="0">
                <a:latin typeface="Arial"/>
                <a:cs typeface="Arial"/>
              </a:rPr>
              <a:t>Magnetotellurics</a:t>
            </a:r>
            <a:r>
              <a:rPr lang="en-US" sz="2400" b="1" dirty="0" smtClean="0">
                <a:latin typeface="Arial"/>
                <a:cs typeface="Arial"/>
              </a:rPr>
              <a:t> (MT)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497"/>
            <a:ext cx="4271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Ocean drilling and </a:t>
            </a:r>
            <a:r>
              <a:rPr lang="en-US" sz="2400" b="1" dirty="0">
                <a:latin typeface="Arial"/>
                <a:cs typeface="Arial"/>
              </a:rPr>
              <a:t>d</a:t>
            </a:r>
            <a:r>
              <a:rPr lang="en-US" sz="2400" b="1" dirty="0" smtClean="0">
                <a:latin typeface="Arial"/>
                <a:cs typeface="Arial"/>
              </a:rPr>
              <a:t>redging</a:t>
            </a:r>
          </a:p>
          <a:p>
            <a:pPr algn="ctr"/>
            <a:r>
              <a:rPr lang="en-US" sz="2400" b="1" dirty="0">
                <a:latin typeface="Arial"/>
                <a:cs typeface="Arial"/>
              </a:rPr>
              <a:t>a</a:t>
            </a:r>
            <a:r>
              <a:rPr lang="en-US" sz="2400" b="1" dirty="0" smtClean="0">
                <a:latin typeface="Arial"/>
                <a:cs typeface="Arial"/>
              </a:rPr>
              <a:t>t volcanoes</a:t>
            </a:r>
          </a:p>
        </p:txBody>
      </p:sp>
      <p:pic>
        <p:nvPicPr>
          <p:cNvPr id="12" name="Picture 11" descr="brothers_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889000"/>
            <a:ext cx="3429000" cy="3377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6875"/>
            <a:ext cx="3298190" cy="25958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67047" y="6273224"/>
            <a:ext cx="1529986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Coombs </a:t>
            </a:r>
            <a:r>
              <a:rPr lang="en-US" sz="1600" b="1" i="1" dirty="0" smtClean="0">
                <a:latin typeface="Arial"/>
                <a:cs typeface="Arial"/>
              </a:rPr>
              <a:t>et al</a:t>
            </a:r>
            <a:r>
              <a:rPr lang="en-US" sz="1600" b="1" dirty="0" smtClean="0">
                <a:latin typeface="Arial"/>
                <a:cs typeface="Arial"/>
              </a:rPr>
              <a:t>.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EPSL (2007)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6205" y="3542724"/>
            <a:ext cx="1644000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IODP 376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de </a:t>
            </a:r>
            <a:r>
              <a:rPr lang="en-US" sz="1600" b="1" dirty="0" err="1" smtClean="0">
                <a:latin typeface="Arial"/>
                <a:cs typeface="Arial"/>
              </a:rPr>
              <a:t>Ronde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b="1" i="1" dirty="0" smtClean="0">
                <a:latin typeface="Arial"/>
                <a:cs typeface="Arial"/>
              </a:rPr>
              <a:t>et al</a:t>
            </a:r>
            <a:r>
              <a:rPr lang="en-US" sz="1600" b="1" dirty="0" smtClean="0"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6668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onette_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498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8400" y="5259169"/>
            <a:ext cx="1505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latin typeface="Arial"/>
                <a:cs typeface="Arial"/>
              </a:rPr>
              <a:t>Ketner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i="1" dirty="0" smtClean="0">
                <a:latin typeface="Arial"/>
                <a:cs typeface="Arial"/>
              </a:rPr>
              <a:t>et al</a:t>
            </a:r>
            <a:r>
              <a:rPr lang="en-US" b="1" dirty="0" smtClean="0">
                <a:latin typeface="Arial"/>
                <a:cs typeface="Arial"/>
              </a:rPr>
              <a:t>.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AGU (2013)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0128" y="0"/>
            <a:ext cx="26192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Volcano </a:t>
            </a:r>
          </a:p>
          <a:p>
            <a:pPr algn="ctr"/>
            <a:r>
              <a:rPr lang="en-US" sz="2400" b="1" dirty="0">
                <a:latin typeface="Arial"/>
                <a:cs typeface="Arial"/>
              </a:rPr>
              <a:t>s</a:t>
            </a:r>
            <a:r>
              <a:rPr lang="en-US" sz="2400" b="1" dirty="0" smtClean="0">
                <a:latin typeface="Arial"/>
                <a:cs typeface="Arial"/>
              </a:rPr>
              <a:t>eismicity in the mid-to-lower crust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1" y="3241760"/>
            <a:ext cx="2743199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Wider aperture needed </a:t>
            </a:r>
          </a:p>
          <a:p>
            <a:r>
              <a:rPr lang="en-US" b="1" dirty="0">
                <a:latin typeface="Arial"/>
                <a:cs typeface="Arial"/>
              </a:rPr>
              <a:t>t</a:t>
            </a:r>
            <a:r>
              <a:rPr lang="en-US" b="1" dirty="0" smtClean="0">
                <a:latin typeface="Arial"/>
                <a:cs typeface="Arial"/>
              </a:rPr>
              <a:t>o constrain and image</a:t>
            </a:r>
          </a:p>
          <a:p>
            <a:r>
              <a:rPr lang="en-US" b="1" dirty="0" smtClean="0">
                <a:latin typeface="Arial"/>
                <a:cs typeface="Arial"/>
              </a:rPr>
              <a:t>the deep roots </a:t>
            </a:r>
          </a:p>
          <a:p>
            <a:r>
              <a:rPr lang="en-US" b="1" dirty="0">
                <a:latin typeface="Arial"/>
                <a:cs typeface="Arial"/>
              </a:rPr>
              <a:t>o</a:t>
            </a:r>
            <a:r>
              <a:rPr lang="en-US" b="1" dirty="0" smtClean="0">
                <a:latin typeface="Arial"/>
                <a:cs typeface="Arial"/>
              </a:rPr>
              <a:t>f volcanoes</a:t>
            </a:r>
          </a:p>
        </p:txBody>
      </p:sp>
    </p:spTree>
    <p:extLst>
      <p:ext uri="{BB962C8B-B14F-4D97-AF65-F5344CB8AC3E}">
        <p14:creationId xmlns:p14="http://schemas.microsoft.com/office/powerpoint/2010/main" val="118257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OI_map_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9637"/>
            <a:ext cx="9144001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0"/>
            <a:ext cx="9144001" cy="1828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54213" y="0"/>
            <a:ext cx="4751387" cy="1828800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latin typeface="Arial"/>
                <a:cs typeface="Arial"/>
              </a:rPr>
              <a:t>Acoustic </a:t>
            </a:r>
            <a:r>
              <a:rPr lang="en-US" sz="1600" b="1" dirty="0" err="1">
                <a:latin typeface="Arial"/>
                <a:cs typeface="Arial"/>
              </a:rPr>
              <a:t>s</a:t>
            </a:r>
            <a:r>
              <a:rPr lang="en-US" sz="1600" b="1" dirty="0" err="1" smtClean="0">
                <a:latin typeface="Arial"/>
                <a:cs typeface="Arial"/>
              </a:rPr>
              <a:t>eagliders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b="1" dirty="0" smtClean="0">
                <a:latin typeface="Arial"/>
                <a:cs typeface="Arial"/>
              </a:rPr>
              <a:t>emotely piloted from shore for months-long deployments</a:t>
            </a:r>
          </a:p>
          <a:p>
            <a:r>
              <a:rPr lang="en-US" sz="1600" b="1" dirty="0" smtClean="0">
                <a:latin typeface="Arial"/>
                <a:cs typeface="Arial"/>
              </a:rPr>
              <a:t>Real time processors onboard for detection</a:t>
            </a:r>
          </a:p>
          <a:p>
            <a:r>
              <a:rPr lang="en-US" sz="1600" b="1" dirty="0" smtClean="0">
                <a:latin typeface="Arial"/>
                <a:cs typeface="Arial"/>
              </a:rPr>
              <a:t>Other options: hydrophones w/acoustic modems, Mermaids, and cabled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61" y="1890"/>
            <a:ext cx="1881239" cy="1828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399" y="0"/>
            <a:ext cx="215901" cy="1828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on-O-Mermaid150_11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1" y="-19827"/>
            <a:ext cx="2482850" cy="1863217"/>
          </a:xfrm>
          <a:prstGeom prst="rect">
            <a:avLst/>
          </a:prstGeom>
        </p:spPr>
      </p:pic>
      <p:pic>
        <p:nvPicPr>
          <p:cNvPr id="3" name="Picture 2" descr="main-qimg-1944e41fa791bd4177c0fdf43c1dd4bd-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146300"/>
            <a:ext cx="2540000" cy="1104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5301" y="3251200"/>
            <a:ext cx="203199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Into the abyss …</a:t>
            </a:r>
            <a:endParaRPr lang="en-US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00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243</Words>
  <Application>Microsoft Macintosh PowerPoint</Application>
  <PresentationFormat>On-screen Show (4:3)</PresentationFormat>
  <Paragraphs>47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AVO-USGS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Haney</dc:creator>
  <cp:lastModifiedBy>Matt Haney</cp:lastModifiedBy>
  <cp:revision>66</cp:revision>
  <dcterms:created xsi:type="dcterms:W3CDTF">2016-09-26T00:38:36Z</dcterms:created>
  <dcterms:modified xsi:type="dcterms:W3CDTF">2016-09-29T18:45:41Z</dcterms:modified>
</cp:coreProperties>
</file>