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306" r:id="rId3"/>
    <p:sldId id="30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37" autoAdjust="0"/>
  </p:normalViewPr>
  <p:slideViewPr>
    <p:cSldViewPr snapToGrid="0">
      <p:cViewPr varScale="1">
        <p:scale>
          <a:sx n="66" d="100"/>
          <a:sy n="66" d="100"/>
        </p:scale>
        <p:origin x="133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DCA82-0DA7-4A16-A97F-9B94AE8BF9FC}"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27B45-1748-4D00-8739-2B08F9C823E0}" type="slidenum">
              <a:rPr lang="en-US" smtClean="0"/>
              <a:t>‹#›</a:t>
            </a:fld>
            <a:endParaRPr lang="en-US"/>
          </a:p>
        </p:txBody>
      </p:sp>
    </p:spTree>
    <p:extLst>
      <p:ext uri="{BB962C8B-B14F-4D97-AF65-F5344CB8AC3E}">
        <p14:creationId xmlns:p14="http://schemas.microsoft.com/office/powerpoint/2010/main" val="34362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developed a single- or three-channel cableless seismograph (Atom). Each Atom unit includes a CPU, 24-bit A/D converter, GPS controlled clock, battery, and 4 GB of internal data storage, all in a small, lightweight, easy-to-use box. The GPS clock allows units to be synchronized over any distance without cables. Operation in the field is easy. Shaking the unit turns it on, and after the unit achieves GPS lock, it will automatically begin recording. The Atom units are equipped with Wi-Fi for data download. Users can download data from multiple units simultaneously by Wi-Fi and directly into data processing software, either in the field or office.</a:t>
            </a:r>
          </a:p>
          <a:p>
            <a:endParaRPr lang="en-US" dirty="0"/>
          </a:p>
        </p:txBody>
      </p:sp>
      <p:sp>
        <p:nvSpPr>
          <p:cNvPr id="4" name="Slide Number Placeholder 3"/>
          <p:cNvSpPr>
            <a:spLocks noGrp="1"/>
          </p:cNvSpPr>
          <p:nvPr>
            <p:ph type="sldNum" sz="quarter" idx="5"/>
          </p:nvPr>
        </p:nvSpPr>
        <p:spPr/>
        <p:txBody>
          <a:bodyPr/>
          <a:lstStyle/>
          <a:p>
            <a:fld id="{B8227B45-1748-4D00-8739-2B08F9C823E0}" type="slidenum">
              <a:rPr lang="en-US" smtClean="0"/>
              <a:t>1</a:t>
            </a:fld>
            <a:endParaRPr lang="en-US"/>
          </a:p>
        </p:txBody>
      </p:sp>
    </p:spTree>
    <p:extLst>
      <p:ext uri="{BB962C8B-B14F-4D97-AF65-F5344CB8AC3E}">
        <p14:creationId xmlns:p14="http://schemas.microsoft.com/office/powerpoint/2010/main" val="271489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In order to delineate depth to a bedrock, ambient noise tomography (passive surface wave method) was carried out.</a:t>
            </a:r>
          </a:p>
          <a:p>
            <a:pPr marL="457200" indent="-457200">
              <a:buFont typeface="Arial" panose="020B0604020202020204" pitchFamily="34" charset="0"/>
              <a:buChar char="•"/>
            </a:pPr>
            <a:r>
              <a:rPr lang="en-US" sz="1200" dirty="0"/>
              <a:t>Investigation area is 500 X 200 m.</a:t>
            </a:r>
          </a:p>
          <a:p>
            <a:pPr marL="457200" indent="-457200">
              <a:buFont typeface="Arial" panose="020B0604020202020204" pitchFamily="34" charset="0"/>
              <a:buChar char="•"/>
            </a:pPr>
            <a:r>
              <a:rPr lang="en-US" sz="1200" dirty="0"/>
              <a:t>70 sensors were deployed with 8 m spacing.</a:t>
            </a:r>
          </a:p>
          <a:p>
            <a:pPr marL="457200" indent="-457200">
              <a:buFont typeface="Arial" panose="020B0604020202020204" pitchFamily="34" charset="0"/>
              <a:buChar char="•"/>
            </a:pPr>
            <a:r>
              <a:rPr lang="en-US" sz="1200" dirty="0"/>
              <a:t>Thirty arrays with overlap were measured and total sensor location is approximately 1000. </a:t>
            </a:r>
            <a:endParaRPr lang="en-US" dirty="0"/>
          </a:p>
        </p:txBody>
      </p:sp>
      <p:sp>
        <p:nvSpPr>
          <p:cNvPr id="4" name="Slide Number Placeholder 3"/>
          <p:cNvSpPr>
            <a:spLocks noGrp="1"/>
          </p:cNvSpPr>
          <p:nvPr>
            <p:ph type="sldNum" sz="quarter" idx="5"/>
          </p:nvPr>
        </p:nvSpPr>
        <p:spPr/>
        <p:txBody>
          <a:bodyPr/>
          <a:lstStyle/>
          <a:p>
            <a:fld id="{B8227B45-1748-4D00-8739-2B08F9C823E0}" type="slidenum">
              <a:rPr lang="en-US" smtClean="0"/>
              <a:t>2</a:t>
            </a:fld>
            <a:endParaRPr lang="en-US"/>
          </a:p>
        </p:txBody>
      </p:sp>
    </p:spTree>
    <p:extLst>
      <p:ext uri="{BB962C8B-B14F-4D97-AF65-F5344CB8AC3E}">
        <p14:creationId xmlns:p14="http://schemas.microsoft.com/office/powerpoint/2010/main" val="208536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result of the investigation.</a:t>
            </a:r>
          </a:p>
          <a:p>
            <a:r>
              <a:rPr lang="en-US" dirty="0"/>
              <a:t>SD S-wave velocity structure down to a depth of 50 m are clearly imaged.</a:t>
            </a:r>
          </a:p>
          <a:p>
            <a:r>
              <a:rPr lang="en-US" dirty="0"/>
              <a:t>Right hand side shows a depth to a top of  bedrock with a S-wave velocity of 250 m/sec. </a:t>
            </a:r>
          </a:p>
          <a:p>
            <a:r>
              <a:rPr lang="en-US" dirty="0"/>
              <a:t>We can clearly recognize a buried channel </a:t>
            </a:r>
            <a:r>
              <a:rPr lang="en-US"/>
              <a:t>at the site. </a:t>
            </a:r>
            <a:endParaRPr lang="en-US" dirty="0"/>
          </a:p>
        </p:txBody>
      </p:sp>
      <p:sp>
        <p:nvSpPr>
          <p:cNvPr id="4" name="Slide Number Placeholder 3"/>
          <p:cNvSpPr>
            <a:spLocks noGrp="1"/>
          </p:cNvSpPr>
          <p:nvPr>
            <p:ph type="sldNum" sz="quarter" idx="5"/>
          </p:nvPr>
        </p:nvSpPr>
        <p:spPr/>
        <p:txBody>
          <a:bodyPr/>
          <a:lstStyle/>
          <a:p>
            <a:fld id="{B8227B45-1748-4D00-8739-2B08F9C823E0}" type="slidenum">
              <a:rPr lang="en-US" smtClean="0"/>
              <a:t>3</a:t>
            </a:fld>
            <a:endParaRPr lang="en-US"/>
          </a:p>
        </p:txBody>
      </p:sp>
    </p:spTree>
    <p:extLst>
      <p:ext uri="{BB962C8B-B14F-4D97-AF65-F5344CB8AC3E}">
        <p14:creationId xmlns:p14="http://schemas.microsoft.com/office/powerpoint/2010/main" val="427619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42A1-95F7-4476-84EB-4FF7814001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E73BD8-3E39-46E8-A6C7-E7C9A330B2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FAF1C2-EC3B-488F-9F30-B2DFDD27646C}"/>
              </a:ext>
            </a:extLst>
          </p:cNvPr>
          <p:cNvSpPr>
            <a:spLocks noGrp="1"/>
          </p:cNvSpPr>
          <p:nvPr>
            <p:ph type="dt" sz="half" idx="10"/>
          </p:nvPr>
        </p:nvSpPr>
        <p:spPr>
          <a:xfrm>
            <a:off x="0" y="6468744"/>
            <a:ext cx="2743200" cy="365125"/>
          </a:xfrm>
        </p:spPr>
        <p:txBody>
          <a:bodyPr/>
          <a:lstStyle/>
          <a:p>
            <a:fld id="{9C0C8CEA-EAD3-4E93-B704-1D404A966D3B}" type="datetime1">
              <a:rPr lang="en-US" smtClean="0"/>
              <a:t>10/28/2018</a:t>
            </a:fld>
            <a:endParaRPr lang="en-US"/>
          </a:p>
        </p:txBody>
      </p:sp>
      <p:sp>
        <p:nvSpPr>
          <p:cNvPr id="5" name="Footer Placeholder 4">
            <a:extLst>
              <a:ext uri="{FF2B5EF4-FFF2-40B4-BE49-F238E27FC236}">
                <a16:creationId xmlns:a16="http://schemas.microsoft.com/office/drawing/2014/main" id="{FE5F7195-204B-404F-894B-6DAE6966B314}"/>
              </a:ext>
            </a:extLst>
          </p:cNvPr>
          <p:cNvSpPr>
            <a:spLocks noGrp="1"/>
          </p:cNvSpPr>
          <p:nvPr>
            <p:ph type="ftr" sz="quarter" idx="11"/>
          </p:nvPr>
        </p:nvSpPr>
        <p:spPr>
          <a:xfrm>
            <a:off x="4038600" y="6500495"/>
            <a:ext cx="4114800" cy="365125"/>
          </a:xfrm>
        </p:spPr>
        <p:txBody>
          <a:bodyPr/>
          <a:lstStyle/>
          <a:p>
            <a:r>
              <a:rPr lang="en-US"/>
              <a:t>Cableless Seismograph Atom for engineering site investigation</a:t>
            </a:r>
          </a:p>
        </p:txBody>
      </p:sp>
      <p:sp>
        <p:nvSpPr>
          <p:cNvPr id="6" name="Slide Number Placeholder 5">
            <a:extLst>
              <a:ext uri="{FF2B5EF4-FFF2-40B4-BE49-F238E27FC236}">
                <a16:creationId xmlns:a16="http://schemas.microsoft.com/office/drawing/2014/main" id="{BBDD2158-87FA-4C4D-AFA2-2B9ECA6EC4EE}"/>
              </a:ext>
            </a:extLst>
          </p:cNvPr>
          <p:cNvSpPr>
            <a:spLocks noGrp="1"/>
          </p:cNvSpPr>
          <p:nvPr>
            <p:ph type="sldNum" sz="quarter" idx="12"/>
          </p:nvPr>
        </p:nvSpPr>
        <p:spPr/>
        <p:txBody>
          <a:bodyPr/>
          <a:lstStyle/>
          <a:p>
            <a:fld id="{84E01781-4F82-4733-A340-6B2A8930F808}" type="slidenum">
              <a:rPr lang="en-US" smtClean="0"/>
              <a:t>‹#›</a:t>
            </a:fld>
            <a:endParaRPr lang="en-US"/>
          </a:p>
        </p:txBody>
      </p:sp>
    </p:spTree>
    <p:extLst>
      <p:ext uri="{BB962C8B-B14F-4D97-AF65-F5344CB8AC3E}">
        <p14:creationId xmlns:p14="http://schemas.microsoft.com/office/powerpoint/2010/main" val="238389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DB56-B108-4389-A518-CFC6CE449D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953A05-04F8-4864-B5E6-5ED0A2E79B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23594-BA11-4491-B26C-965601738B4F}"/>
              </a:ext>
            </a:extLst>
          </p:cNvPr>
          <p:cNvSpPr>
            <a:spLocks noGrp="1"/>
          </p:cNvSpPr>
          <p:nvPr>
            <p:ph type="dt" sz="half" idx="10"/>
          </p:nvPr>
        </p:nvSpPr>
        <p:spPr/>
        <p:txBody>
          <a:bodyPr/>
          <a:lstStyle/>
          <a:p>
            <a:fld id="{E7A4EB00-CDAE-4E20-9416-ED6F3868F663}" type="datetime1">
              <a:rPr lang="en-US" smtClean="0"/>
              <a:t>10/28/2018</a:t>
            </a:fld>
            <a:endParaRPr lang="en-US"/>
          </a:p>
        </p:txBody>
      </p:sp>
      <p:sp>
        <p:nvSpPr>
          <p:cNvPr id="5" name="Footer Placeholder 4">
            <a:extLst>
              <a:ext uri="{FF2B5EF4-FFF2-40B4-BE49-F238E27FC236}">
                <a16:creationId xmlns:a16="http://schemas.microsoft.com/office/drawing/2014/main" id="{AF8BE52F-A8CF-49BC-B571-0256BCECE449}"/>
              </a:ext>
            </a:extLst>
          </p:cNvPr>
          <p:cNvSpPr>
            <a:spLocks noGrp="1"/>
          </p:cNvSpPr>
          <p:nvPr>
            <p:ph type="ftr" sz="quarter" idx="11"/>
          </p:nvPr>
        </p:nvSpPr>
        <p:spPr/>
        <p:txBody>
          <a:bodyPr/>
          <a:lstStyle/>
          <a:p>
            <a:r>
              <a:rPr lang="en-US"/>
              <a:t>Cableless Seismograph Atom for engineering site investigation</a:t>
            </a:r>
          </a:p>
        </p:txBody>
      </p:sp>
      <p:sp>
        <p:nvSpPr>
          <p:cNvPr id="6" name="Slide Number Placeholder 5">
            <a:extLst>
              <a:ext uri="{FF2B5EF4-FFF2-40B4-BE49-F238E27FC236}">
                <a16:creationId xmlns:a16="http://schemas.microsoft.com/office/drawing/2014/main" id="{A1513917-C471-45D5-8834-C4A35CBB558A}"/>
              </a:ext>
            </a:extLst>
          </p:cNvPr>
          <p:cNvSpPr>
            <a:spLocks noGrp="1"/>
          </p:cNvSpPr>
          <p:nvPr>
            <p:ph type="sldNum" sz="quarter" idx="12"/>
          </p:nvPr>
        </p:nvSpPr>
        <p:spPr/>
        <p:txBody>
          <a:bodyPr/>
          <a:lstStyle/>
          <a:p>
            <a:fld id="{84E01781-4F82-4733-A340-6B2A8930F808}" type="slidenum">
              <a:rPr lang="en-US" smtClean="0"/>
              <a:t>‹#›</a:t>
            </a:fld>
            <a:endParaRPr lang="en-US"/>
          </a:p>
        </p:txBody>
      </p:sp>
    </p:spTree>
    <p:extLst>
      <p:ext uri="{BB962C8B-B14F-4D97-AF65-F5344CB8AC3E}">
        <p14:creationId xmlns:p14="http://schemas.microsoft.com/office/powerpoint/2010/main" val="87223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D0E52B-E7DE-4A6F-ABFC-78B93BE384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739E67-3041-4AE1-AF5B-6244EDB7F4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96E525-0ED9-49E2-B44F-FE81DCA91C42}"/>
              </a:ext>
            </a:extLst>
          </p:cNvPr>
          <p:cNvSpPr>
            <a:spLocks noGrp="1"/>
          </p:cNvSpPr>
          <p:nvPr>
            <p:ph type="dt" sz="half" idx="10"/>
          </p:nvPr>
        </p:nvSpPr>
        <p:spPr/>
        <p:txBody>
          <a:bodyPr/>
          <a:lstStyle/>
          <a:p>
            <a:fld id="{2A2EE0F7-1C89-468C-86EE-5222A1C9A625}" type="datetime1">
              <a:rPr lang="en-US" smtClean="0"/>
              <a:t>10/28/2018</a:t>
            </a:fld>
            <a:endParaRPr lang="en-US"/>
          </a:p>
        </p:txBody>
      </p:sp>
      <p:sp>
        <p:nvSpPr>
          <p:cNvPr id="5" name="Footer Placeholder 4">
            <a:extLst>
              <a:ext uri="{FF2B5EF4-FFF2-40B4-BE49-F238E27FC236}">
                <a16:creationId xmlns:a16="http://schemas.microsoft.com/office/drawing/2014/main" id="{DE52BCF3-BC59-4EE8-B43F-4558AE2E508D}"/>
              </a:ext>
            </a:extLst>
          </p:cNvPr>
          <p:cNvSpPr>
            <a:spLocks noGrp="1"/>
          </p:cNvSpPr>
          <p:nvPr>
            <p:ph type="ftr" sz="quarter" idx="11"/>
          </p:nvPr>
        </p:nvSpPr>
        <p:spPr/>
        <p:txBody>
          <a:bodyPr/>
          <a:lstStyle/>
          <a:p>
            <a:r>
              <a:rPr lang="en-US"/>
              <a:t>Cableless Seismograph Atom for engineering site investigation</a:t>
            </a:r>
          </a:p>
        </p:txBody>
      </p:sp>
      <p:sp>
        <p:nvSpPr>
          <p:cNvPr id="6" name="Slide Number Placeholder 5">
            <a:extLst>
              <a:ext uri="{FF2B5EF4-FFF2-40B4-BE49-F238E27FC236}">
                <a16:creationId xmlns:a16="http://schemas.microsoft.com/office/drawing/2014/main" id="{AF290391-A9FC-4DDC-BC15-00388E2EC4C0}"/>
              </a:ext>
            </a:extLst>
          </p:cNvPr>
          <p:cNvSpPr>
            <a:spLocks noGrp="1"/>
          </p:cNvSpPr>
          <p:nvPr>
            <p:ph type="sldNum" sz="quarter" idx="12"/>
          </p:nvPr>
        </p:nvSpPr>
        <p:spPr/>
        <p:txBody>
          <a:bodyPr/>
          <a:lstStyle/>
          <a:p>
            <a:fld id="{84E01781-4F82-4733-A340-6B2A8930F808}" type="slidenum">
              <a:rPr lang="en-US" smtClean="0"/>
              <a:t>‹#›</a:t>
            </a:fld>
            <a:endParaRPr lang="en-US"/>
          </a:p>
        </p:txBody>
      </p:sp>
    </p:spTree>
    <p:extLst>
      <p:ext uri="{BB962C8B-B14F-4D97-AF65-F5344CB8AC3E}">
        <p14:creationId xmlns:p14="http://schemas.microsoft.com/office/powerpoint/2010/main" val="323211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E97E-AB35-4FD2-AE8F-9CB101EDB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CD58C3-04AC-4E25-820B-7D94D092C4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967CF-7B49-4B45-8C46-E78E70805BD4}"/>
              </a:ext>
            </a:extLst>
          </p:cNvPr>
          <p:cNvSpPr>
            <a:spLocks noGrp="1"/>
          </p:cNvSpPr>
          <p:nvPr>
            <p:ph type="dt" sz="half" idx="10"/>
          </p:nvPr>
        </p:nvSpPr>
        <p:spPr/>
        <p:txBody>
          <a:bodyPr/>
          <a:lstStyle/>
          <a:p>
            <a:fld id="{F379B077-5232-41B2-B0DA-35EDA342511C}" type="datetime1">
              <a:rPr lang="en-US" smtClean="0"/>
              <a:t>10/28/2018</a:t>
            </a:fld>
            <a:endParaRPr lang="en-US"/>
          </a:p>
        </p:txBody>
      </p:sp>
      <p:sp>
        <p:nvSpPr>
          <p:cNvPr id="5" name="Footer Placeholder 4">
            <a:extLst>
              <a:ext uri="{FF2B5EF4-FFF2-40B4-BE49-F238E27FC236}">
                <a16:creationId xmlns:a16="http://schemas.microsoft.com/office/drawing/2014/main" id="{F1312D7F-428F-4BB9-911B-72E7DEFBBE2D}"/>
              </a:ext>
            </a:extLst>
          </p:cNvPr>
          <p:cNvSpPr>
            <a:spLocks noGrp="1"/>
          </p:cNvSpPr>
          <p:nvPr>
            <p:ph type="ftr" sz="quarter" idx="11"/>
          </p:nvPr>
        </p:nvSpPr>
        <p:spPr/>
        <p:txBody>
          <a:bodyPr/>
          <a:lstStyle/>
          <a:p>
            <a:r>
              <a:rPr lang="en-US"/>
              <a:t>Cableless Seismograph Atom for engineering site investigation</a:t>
            </a:r>
          </a:p>
        </p:txBody>
      </p:sp>
      <p:sp>
        <p:nvSpPr>
          <p:cNvPr id="6" name="Slide Number Placeholder 5">
            <a:extLst>
              <a:ext uri="{FF2B5EF4-FFF2-40B4-BE49-F238E27FC236}">
                <a16:creationId xmlns:a16="http://schemas.microsoft.com/office/drawing/2014/main" id="{4BF7D80A-F344-4F14-B55B-0AF07EA1EE91}"/>
              </a:ext>
            </a:extLst>
          </p:cNvPr>
          <p:cNvSpPr>
            <a:spLocks noGrp="1"/>
          </p:cNvSpPr>
          <p:nvPr>
            <p:ph type="sldNum" sz="quarter" idx="12"/>
          </p:nvPr>
        </p:nvSpPr>
        <p:spPr/>
        <p:txBody>
          <a:bodyPr/>
          <a:lstStyle/>
          <a:p>
            <a:fld id="{84E01781-4F82-4733-A340-6B2A8930F808}" type="slidenum">
              <a:rPr lang="en-US" smtClean="0"/>
              <a:t>‹#›</a:t>
            </a:fld>
            <a:endParaRPr lang="en-US"/>
          </a:p>
        </p:txBody>
      </p:sp>
    </p:spTree>
    <p:extLst>
      <p:ext uri="{BB962C8B-B14F-4D97-AF65-F5344CB8AC3E}">
        <p14:creationId xmlns:p14="http://schemas.microsoft.com/office/powerpoint/2010/main" val="1112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2395-2BBB-4572-B0C5-B418462CC8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6438A0-DA69-40D3-875E-32BC20D30F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F6BACA-EB5C-4702-BBC1-B1259BC5CEDD}"/>
              </a:ext>
            </a:extLst>
          </p:cNvPr>
          <p:cNvSpPr>
            <a:spLocks noGrp="1"/>
          </p:cNvSpPr>
          <p:nvPr>
            <p:ph type="dt" sz="half" idx="10"/>
          </p:nvPr>
        </p:nvSpPr>
        <p:spPr/>
        <p:txBody>
          <a:bodyPr/>
          <a:lstStyle/>
          <a:p>
            <a:fld id="{AA716CC2-B25B-437B-9F27-8FE1DEAF1188}" type="datetime1">
              <a:rPr lang="en-US" smtClean="0"/>
              <a:t>10/28/2018</a:t>
            </a:fld>
            <a:endParaRPr lang="en-US"/>
          </a:p>
        </p:txBody>
      </p:sp>
      <p:sp>
        <p:nvSpPr>
          <p:cNvPr id="5" name="Footer Placeholder 4">
            <a:extLst>
              <a:ext uri="{FF2B5EF4-FFF2-40B4-BE49-F238E27FC236}">
                <a16:creationId xmlns:a16="http://schemas.microsoft.com/office/drawing/2014/main" id="{DECC6F34-3271-4BE5-81E1-29BA1A1B7F9C}"/>
              </a:ext>
            </a:extLst>
          </p:cNvPr>
          <p:cNvSpPr>
            <a:spLocks noGrp="1"/>
          </p:cNvSpPr>
          <p:nvPr>
            <p:ph type="ftr" sz="quarter" idx="11"/>
          </p:nvPr>
        </p:nvSpPr>
        <p:spPr/>
        <p:txBody>
          <a:bodyPr/>
          <a:lstStyle/>
          <a:p>
            <a:r>
              <a:rPr lang="en-US"/>
              <a:t>Cableless Seismograph Atom for engineering site investigation</a:t>
            </a:r>
          </a:p>
        </p:txBody>
      </p:sp>
      <p:sp>
        <p:nvSpPr>
          <p:cNvPr id="6" name="Slide Number Placeholder 5">
            <a:extLst>
              <a:ext uri="{FF2B5EF4-FFF2-40B4-BE49-F238E27FC236}">
                <a16:creationId xmlns:a16="http://schemas.microsoft.com/office/drawing/2014/main" id="{18E609C2-FBAF-49E2-B7AD-C8E8602660D1}"/>
              </a:ext>
            </a:extLst>
          </p:cNvPr>
          <p:cNvSpPr>
            <a:spLocks noGrp="1"/>
          </p:cNvSpPr>
          <p:nvPr>
            <p:ph type="sldNum" sz="quarter" idx="12"/>
          </p:nvPr>
        </p:nvSpPr>
        <p:spPr/>
        <p:txBody>
          <a:bodyPr/>
          <a:lstStyle/>
          <a:p>
            <a:fld id="{84E01781-4F82-4733-A340-6B2A8930F808}" type="slidenum">
              <a:rPr lang="en-US" smtClean="0"/>
              <a:t>‹#›</a:t>
            </a:fld>
            <a:endParaRPr lang="en-US"/>
          </a:p>
        </p:txBody>
      </p:sp>
    </p:spTree>
    <p:extLst>
      <p:ext uri="{BB962C8B-B14F-4D97-AF65-F5344CB8AC3E}">
        <p14:creationId xmlns:p14="http://schemas.microsoft.com/office/powerpoint/2010/main" val="171684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F377E-9189-4A97-A181-42CF6C4E7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97781-2E9B-4DA1-9737-C22F997F6E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9CA3B3-C241-4480-A02C-1401B2B676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DC0F64-4AFD-49F2-9EEA-25D7C759A31F}"/>
              </a:ext>
            </a:extLst>
          </p:cNvPr>
          <p:cNvSpPr>
            <a:spLocks noGrp="1"/>
          </p:cNvSpPr>
          <p:nvPr>
            <p:ph type="dt" sz="half" idx="10"/>
          </p:nvPr>
        </p:nvSpPr>
        <p:spPr/>
        <p:txBody>
          <a:bodyPr/>
          <a:lstStyle/>
          <a:p>
            <a:fld id="{A1BB3F23-3D8B-4ABB-BE08-86CB0207845D}" type="datetime1">
              <a:rPr lang="en-US" smtClean="0"/>
              <a:t>10/28/2018</a:t>
            </a:fld>
            <a:endParaRPr lang="en-US"/>
          </a:p>
        </p:txBody>
      </p:sp>
      <p:sp>
        <p:nvSpPr>
          <p:cNvPr id="6" name="Footer Placeholder 5">
            <a:extLst>
              <a:ext uri="{FF2B5EF4-FFF2-40B4-BE49-F238E27FC236}">
                <a16:creationId xmlns:a16="http://schemas.microsoft.com/office/drawing/2014/main" id="{BAD26633-8935-4164-A4DA-60BF184F8AE6}"/>
              </a:ext>
            </a:extLst>
          </p:cNvPr>
          <p:cNvSpPr>
            <a:spLocks noGrp="1"/>
          </p:cNvSpPr>
          <p:nvPr>
            <p:ph type="ftr" sz="quarter" idx="11"/>
          </p:nvPr>
        </p:nvSpPr>
        <p:spPr/>
        <p:txBody>
          <a:bodyPr/>
          <a:lstStyle/>
          <a:p>
            <a:r>
              <a:rPr lang="en-US"/>
              <a:t>Cableless Seismograph Atom for engineering site investigation</a:t>
            </a:r>
          </a:p>
        </p:txBody>
      </p:sp>
      <p:sp>
        <p:nvSpPr>
          <p:cNvPr id="7" name="Slide Number Placeholder 6">
            <a:extLst>
              <a:ext uri="{FF2B5EF4-FFF2-40B4-BE49-F238E27FC236}">
                <a16:creationId xmlns:a16="http://schemas.microsoft.com/office/drawing/2014/main" id="{A894B906-7145-4F38-BDC8-7AED051D16CA}"/>
              </a:ext>
            </a:extLst>
          </p:cNvPr>
          <p:cNvSpPr>
            <a:spLocks noGrp="1"/>
          </p:cNvSpPr>
          <p:nvPr>
            <p:ph type="sldNum" sz="quarter" idx="12"/>
          </p:nvPr>
        </p:nvSpPr>
        <p:spPr/>
        <p:txBody>
          <a:bodyPr/>
          <a:lstStyle/>
          <a:p>
            <a:fld id="{84E01781-4F82-4733-A340-6B2A8930F808}" type="slidenum">
              <a:rPr lang="en-US" smtClean="0"/>
              <a:t>‹#›</a:t>
            </a:fld>
            <a:endParaRPr lang="en-US"/>
          </a:p>
        </p:txBody>
      </p:sp>
    </p:spTree>
    <p:extLst>
      <p:ext uri="{BB962C8B-B14F-4D97-AF65-F5344CB8AC3E}">
        <p14:creationId xmlns:p14="http://schemas.microsoft.com/office/powerpoint/2010/main" val="252438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BD9AA-9D5F-49D2-960F-EAC99DF289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ED622E-F1E5-4053-8C38-7B48E0418B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4460B7-9E70-4332-975E-DBD657E4CE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348484-6572-4BFF-863F-A6A3A6DD72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CF3450-4464-407B-8194-DCD6F8B74F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E7E8B0-5046-4D10-8D37-FA3FCD809770}"/>
              </a:ext>
            </a:extLst>
          </p:cNvPr>
          <p:cNvSpPr>
            <a:spLocks noGrp="1"/>
          </p:cNvSpPr>
          <p:nvPr>
            <p:ph type="dt" sz="half" idx="10"/>
          </p:nvPr>
        </p:nvSpPr>
        <p:spPr/>
        <p:txBody>
          <a:bodyPr/>
          <a:lstStyle/>
          <a:p>
            <a:fld id="{B0CEC52F-D4F9-4078-BC04-9F9367796972}" type="datetime1">
              <a:rPr lang="en-US" smtClean="0"/>
              <a:t>10/28/2018</a:t>
            </a:fld>
            <a:endParaRPr lang="en-US"/>
          </a:p>
        </p:txBody>
      </p:sp>
      <p:sp>
        <p:nvSpPr>
          <p:cNvPr id="8" name="Footer Placeholder 7">
            <a:extLst>
              <a:ext uri="{FF2B5EF4-FFF2-40B4-BE49-F238E27FC236}">
                <a16:creationId xmlns:a16="http://schemas.microsoft.com/office/drawing/2014/main" id="{2CC92FF3-82F9-4730-857C-701C2E0DDFB2}"/>
              </a:ext>
            </a:extLst>
          </p:cNvPr>
          <p:cNvSpPr>
            <a:spLocks noGrp="1"/>
          </p:cNvSpPr>
          <p:nvPr>
            <p:ph type="ftr" sz="quarter" idx="11"/>
          </p:nvPr>
        </p:nvSpPr>
        <p:spPr/>
        <p:txBody>
          <a:bodyPr/>
          <a:lstStyle/>
          <a:p>
            <a:r>
              <a:rPr lang="en-US"/>
              <a:t>Cableless Seismograph Atom for engineering site investigation</a:t>
            </a:r>
          </a:p>
        </p:txBody>
      </p:sp>
      <p:sp>
        <p:nvSpPr>
          <p:cNvPr id="9" name="Slide Number Placeholder 8">
            <a:extLst>
              <a:ext uri="{FF2B5EF4-FFF2-40B4-BE49-F238E27FC236}">
                <a16:creationId xmlns:a16="http://schemas.microsoft.com/office/drawing/2014/main" id="{328D1C50-9A60-481C-AC87-DF1B2EE4BC8B}"/>
              </a:ext>
            </a:extLst>
          </p:cNvPr>
          <p:cNvSpPr>
            <a:spLocks noGrp="1"/>
          </p:cNvSpPr>
          <p:nvPr>
            <p:ph type="sldNum" sz="quarter" idx="12"/>
          </p:nvPr>
        </p:nvSpPr>
        <p:spPr/>
        <p:txBody>
          <a:bodyPr/>
          <a:lstStyle/>
          <a:p>
            <a:fld id="{84E01781-4F82-4733-A340-6B2A8930F808}" type="slidenum">
              <a:rPr lang="en-US" smtClean="0"/>
              <a:t>‹#›</a:t>
            </a:fld>
            <a:endParaRPr lang="en-US"/>
          </a:p>
        </p:txBody>
      </p:sp>
    </p:spTree>
    <p:extLst>
      <p:ext uri="{BB962C8B-B14F-4D97-AF65-F5344CB8AC3E}">
        <p14:creationId xmlns:p14="http://schemas.microsoft.com/office/powerpoint/2010/main" val="400409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28C7-A915-4466-AA8D-5BA2C0E47F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F0C979-BB7B-4674-8574-F11FEA989BE2}"/>
              </a:ext>
            </a:extLst>
          </p:cNvPr>
          <p:cNvSpPr>
            <a:spLocks noGrp="1"/>
          </p:cNvSpPr>
          <p:nvPr>
            <p:ph type="dt" sz="half" idx="10"/>
          </p:nvPr>
        </p:nvSpPr>
        <p:spPr/>
        <p:txBody>
          <a:bodyPr/>
          <a:lstStyle/>
          <a:p>
            <a:fld id="{7B642045-A0BC-4924-A636-9887645A6E99}" type="datetime1">
              <a:rPr lang="en-US" smtClean="0"/>
              <a:t>10/28/2018</a:t>
            </a:fld>
            <a:endParaRPr lang="en-US"/>
          </a:p>
        </p:txBody>
      </p:sp>
      <p:sp>
        <p:nvSpPr>
          <p:cNvPr id="4" name="Footer Placeholder 3">
            <a:extLst>
              <a:ext uri="{FF2B5EF4-FFF2-40B4-BE49-F238E27FC236}">
                <a16:creationId xmlns:a16="http://schemas.microsoft.com/office/drawing/2014/main" id="{F20EC26E-F690-42BD-9DB8-5558DDAD400A}"/>
              </a:ext>
            </a:extLst>
          </p:cNvPr>
          <p:cNvSpPr>
            <a:spLocks noGrp="1"/>
          </p:cNvSpPr>
          <p:nvPr>
            <p:ph type="ftr" sz="quarter" idx="11"/>
          </p:nvPr>
        </p:nvSpPr>
        <p:spPr/>
        <p:txBody>
          <a:bodyPr/>
          <a:lstStyle/>
          <a:p>
            <a:r>
              <a:rPr lang="en-US"/>
              <a:t>Cableless Seismograph Atom for engineering site investigation</a:t>
            </a:r>
          </a:p>
        </p:txBody>
      </p:sp>
      <p:sp>
        <p:nvSpPr>
          <p:cNvPr id="5" name="Slide Number Placeholder 4">
            <a:extLst>
              <a:ext uri="{FF2B5EF4-FFF2-40B4-BE49-F238E27FC236}">
                <a16:creationId xmlns:a16="http://schemas.microsoft.com/office/drawing/2014/main" id="{7A076696-20E4-4A40-8065-6A5E3968F80A}"/>
              </a:ext>
            </a:extLst>
          </p:cNvPr>
          <p:cNvSpPr>
            <a:spLocks noGrp="1"/>
          </p:cNvSpPr>
          <p:nvPr>
            <p:ph type="sldNum" sz="quarter" idx="12"/>
          </p:nvPr>
        </p:nvSpPr>
        <p:spPr/>
        <p:txBody>
          <a:bodyPr/>
          <a:lstStyle/>
          <a:p>
            <a:fld id="{84E01781-4F82-4733-A340-6B2A8930F808}" type="slidenum">
              <a:rPr lang="en-US" smtClean="0"/>
              <a:t>‹#›</a:t>
            </a:fld>
            <a:endParaRPr lang="en-US"/>
          </a:p>
        </p:txBody>
      </p:sp>
    </p:spTree>
    <p:extLst>
      <p:ext uri="{BB962C8B-B14F-4D97-AF65-F5344CB8AC3E}">
        <p14:creationId xmlns:p14="http://schemas.microsoft.com/office/powerpoint/2010/main" val="76493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69C18-ADC7-43A2-9933-7D0B334B82D3}"/>
              </a:ext>
            </a:extLst>
          </p:cNvPr>
          <p:cNvSpPr>
            <a:spLocks noGrp="1"/>
          </p:cNvSpPr>
          <p:nvPr>
            <p:ph type="dt" sz="half" idx="10"/>
          </p:nvPr>
        </p:nvSpPr>
        <p:spPr/>
        <p:txBody>
          <a:bodyPr/>
          <a:lstStyle/>
          <a:p>
            <a:fld id="{2E457E38-20CB-45B8-B555-E360A3E1CF7A}" type="datetime1">
              <a:rPr lang="en-US" smtClean="0"/>
              <a:t>10/28/2018</a:t>
            </a:fld>
            <a:endParaRPr lang="en-US"/>
          </a:p>
        </p:txBody>
      </p:sp>
      <p:sp>
        <p:nvSpPr>
          <p:cNvPr id="3" name="Footer Placeholder 2">
            <a:extLst>
              <a:ext uri="{FF2B5EF4-FFF2-40B4-BE49-F238E27FC236}">
                <a16:creationId xmlns:a16="http://schemas.microsoft.com/office/drawing/2014/main" id="{BAB1437F-4C16-4E91-99CF-A5ABA46CBA89}"/>
              </a:ext>
            </a:extLst>
          </p:cNvPr>
          <p:cNvSpPr>
            <a:spLocks noGrp="1"/>
          </p:cNvSpPr>
          <p:nvPr>
            <p:ph type="ftr" sz="quarter" idx="11"/>
          </p:nvPr>
        </p:nvSpPr>
        <p:spPr/>
        <p:txBody>
          <a:bodyPr/>
          <a:lstStyle/>
          <a:p>
            <a:r>
              <a:rPr lang="en-US"/>
              <a:t>Cableless Seismograph Atom for engineering site investigation</a:t>
            </a:r>
          </a:p>
        </p:txBody>
      </p:sp>
      <p:sp>
        <p:nvSpPr>
          <p:cNvPr id="4" name="Slide Number Placeholder 3">
            <a:extLst>
              <a:ext uri="{FF2B5EF4-FFF2-40B4-BE49-F238E27FC236}">
                <a16:creationId xmlns:a16="http://schemas.microsoft.com/office/drawing/2014/main" id="{28E44A02-B49A-49CB-859C-CB6F6291F471}"/>
              </a:ext>
            </a:extLst>
          </p:cNvPr>
          <p:cNvSpPr>
            <a:spLocks noGrp="1"/>
          </p:cNvSpPr>
          <p:nvPr>
            <p:ph type="sldNum" sz="quarter" idx="12"/>
          </p:nvPr>
        </p:nvSpPr>
        <p:spPr/>
        <p:txBody>
          <a:bodyPr/>
          <a:lstStyle/>
          <a:p>
            <a:fld id="{84E01781-4F82-4733-A340-6B2A8930F808}" type="slidenum">
              <a:rPr lang="en-US" smtClean="0"/>
              <a:t>‹#›</a:t>
            </a:fld>
            <a:endParaRPr lang="en-US"/>
          </a:p>
        </p:txBody>
      </p:sp>
    </p:spTree>
    <p:extLst>
      <p:ext uri="{BB962C8B-B14F-4D97-AF65-F5344CB8AC3E}">
        <p14:creationId xmlns:p14="http://schemas.microsoft.com/office/powerpoint/2010/main" val="25898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7D19E-5294-45BE-940C-3D64CA55E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3CA106-E8B9-4E32-829D-F0FC7C55FC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CE6E73-0361-4771-A650-D0642D988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D054DB-DFA7-40A5-AC5E-2C9D8B8AD053}"/>
              </a:ext>
            </a:extLst>
          </p:cNvPr>
          <p:cNvSpPr>
            <a:spLocks noGrp="1"/>
          </p:cNvSpPr>
          <p:nvPr>
            <p:ph type="dt" sz="half" idx="10"/>
          </p:nvPr>
        </p:nvSpPr>
        <p:spPr/>
        <p:txBody>
          <a:bodyPr/>
          <a:lstStyle/>
          <a:p>
            <a:fld id="{73793D95-D82E-4CC5-8E0B-E1994033CD57}" type="datetime1">
              <a:rPr lang="en-US" smtClean="0"/>
              <a:t>10/28/2018</a:t>
            </a:fld>
            <a:endParaRPr lang="en-US"/>
          </a:p>
        </p:txBody>
      </p:sp>
      <p:sp>
        <p:nvSpPr>
          <p:cNvPr id="6" name="Footer Placeholder 5">
            <a:extLst>
              <a:ext uri="{FF2B5EF4-FFF2-40B4-BE49-F238E27FC236}">
                <a16:creationId xmlns:a16="http://schemas.microsoft.com/office/drawing/2014/main" id="{57C415F0-690C-48FB-8586-86E3FD35A725}"/>
              </a:ext>
            </a:extLst>
          </p:cNvPr>
          <p:cNvSpPr>
            <a:spLocks noGrp="1"/>
          </p:cNvSpPr>
          <p:nvPr>
            <p:ph type="ftr" sz="quarter" idx="11"/>
          </p:nvPr>
        </p:nvSpPr>
        <p:spPr/>
        <p:txBody>
          <a:bodyPr/>
          <a:lstStyle/>
          <a:p>
            <a:r>
              <a:rPr lang="en-US"/>
              <a:t>Cableless Seismograph Atom for engineering site investigation</a:t>
            </a:r>
          </a:p>
        </p:txBody>
      </p:sp>
      <p:sp>
        <p:nvSpPr>
          <p:cNvPr id="7" name="Slide Number Placeholder 6">
            <a:extLst>
              <a:ext uri="{FF2B5EF4-FFF2-40B4-BE49-F238E27FC236}">
                <a16:creationId xmlns:a16="http://schemas.microsoft.com/office/drawing/2014/main" id="{5155275F-C7C8-4885-BBBE-E19746CCF81A}"/>
              </a:ext>
            </a:extLst>
          </p:cNvPr>
          <p:cNvSpPr>
            <a:spLocks noGrp="1"/>
          </p:cNvSpPr>
          <p:nvPr>
            <p:ph type="sldNum" sz="quarter" idx="12"/>
          </p:nvPr>
        </p:nvSpPr>
        <p:spPr/>
        <p:txBody>
          <a:bodyPr/>
          <a:lstStyle/>
          <a:p>
            <a:fld id="{84E01781-4F82-4733-A340-6B2A8930F808}" type="slidenum">
              <a:rPr lang="en-US" smtClean="0"/>
              <a:t>‹#›</a:t>
            </a:fld>
            <a:endParaRPr lang="en-US"/>
          </a:p>
        </p:txBody>
      </p:sp>
    </p:spTree>
    <p:extLst>
      <p:ext uri="{BB962C8B-B14F-4D97-AF65-F5344CB8AC3E}">
        <p14:creationId xmlns:p14="http://schemas.microsoft.com/office/powerpoint/2010/main" val="308029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A555-4B57-4B5F-9586-087FEE916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4D97A1-9DC0-44AE-819A-ED12B5C3C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DE4BB2-B927-4858-AD55-F70814117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3E9F3D-0581-4991-9134-BF6A2A1BA7B1}"/>
              </a:ext>
            </a:extLst>
          </p:cNvPr>
          <p:cNvSpPr>
            <a:spLocks noGrp="1"/>
          </p:cNvSpPr>
          <p:nvPr>
            <p:ph type="dt" sz="half" idx="10"/>
          </p:nvPr>
        </p:nvSpPr>
        <p:spPr/>
        <p:txBody>
          <a:bodyPr/>
          <a:lstStyle/>
          <a:p>
            <a:fld id="{A9C947D8-5D97-4325-9FD3-1F6432511A5D}" type="datetime1">
              <a:rPr lang="en-US" smtClean="0"/>
              <a:t>10/28/2018</a:t>
            </a:fld>
            <a:endParaRPr lang="en-US"/>
          </a:p>
        </p:txBody>
      </p:sp>
      <p:sp>
        <p:nvSpPr>
          <p:cNvPr id="6" name="Footer Placeholder 5">
            <a:extLst>
              <a:ext uri="{FF2B5EF4-FFF2-40B4-BE49-F238E27FC236}">
                <a16:creationId xmlns:a16="http://schemas.microsoft.com/office/drawing/2014/main" id="{6EDA3882-5C83-456A-A81D-10FD5BF71CEC}"/>
              </a:ext>
            </a:extLst>
          </p:cNvPr>
          <p:cNvSpPr>
            <a:spLocks noGrp="1"/>
          </p:cNvSpPr>
          <p:nvPr>
            <p:ph type="ftr" sz="quarter" idx="11"/>
          </p:nvPr>
        </p:nvSpPr>
        <p:spPr/>
        <p:txBody>
          <a:bodyPr/>
          <a:lstStyle/>
          <a:p>
            <a:r>
              <a:rPr lang="en-US"/>
              <a:t>Cableless Seismograph Atom for engineering site investigation</a:t>
            </a:r>
          </a:p>
        </p:txBody>
      </p:sp>
      <p:sp>
        <p:nvSpPr>
          <p:cNvPr id="7" name="Slide Number Placeholder 6">
            <a:extLst>
              <a:ext uri="{FF2B5EF4-FFF2-40B4-BE49-F238E27FC236}">
                <a16:creationId xmlns:a16="http://schemas.microsoft.com/office/drawing/2014/main" id="{A9C97D07-525C-49CD-803E-00D2D1A04608}"/>
              </a:ext>
            </a:extLst>
          </p:cNvPr>
          <p:cNvSpPr>
            <a:spLocks noGrp="1"/>
          </p:cNvSpPr>
          <p:nvPr>
            <p:ph type="sldNum" sz="quarter" idx="12"/>
          </p:nvPr>
        </p:nvSpPr>
        <p:spPr/>
        <p:txBody>
          <a:bodyPr/>
          <a:lstStyle/>
          <a:p>
            <a:fld id="{84E01781-4F82-4733-A340-6B2A8930F808}" type="slidenum">
              <a:rPr lang="en-US" smtClean="0"/>
              <a:t>‹#›</a:t>
            </a:fld>
            <a:endParaRPr lang="en-US"/>
          </a:p>
        </p:txBody>
      </p:sp>
    </p:spTree>
    <p:extLst>
      <p:ext uri="{BB962C8B-B14F-4D97-AF65-F5344CB8AC3E}">
        <p14:creationId xmlns:p14="http://schemas.microsoft.com/office/powerpoint/2010/main" val="389879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CC10C39-53A6-4E6A-B12B-C9DBBB332304}"/>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10624" b="9869"/>
          <a:stretch/>
        </p:blipFill>
        <p:spPr bwMode="auto">
          <a:xfrm>
            <a:off x="9854240" y="0"/>
            <a:ext cx="2337760" cy="54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a:extLst>
              <a:ext uri="{FF2B5EF4-FFF2-40B4-BE49-F238E27FC236}">
                <a16:creationId xmlns:a16="http://schemas.microsoft.com/office/drawing/2014/main" id="{B37CFA91-FC63-4D67-BB66-A38019DE5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29F1EC-7698-4019-94F6-D6D1F81E71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21740-F5AC-45FC-9A84-E7AA77BC8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2510E-BDD7-4DDC-86F7-E1BE89E18149}" type="datetime1">
              <a:rPr lang="en-US" smtClean="0"/>
              <a:t>10/28/2018</a:t>
            </a:fld>
            <a:endParaRPr lang="en-US"/>
          </a:p>
        </p:txBody>
      </p:sp>
      <p:sp>
        <p:nvSpPr>
          <p:cNvPr id="5" name="Footer Placeholder 4">
            <a:extLst>
              <a:ext uri="{FF2B5EF4-FFF2-40B4-BE49-F238E27FC236}">
                <a16:creationId xmlns:a16="http://schemas.microsoft.com/office/drawing/2014/main" id="{CD5A098C-FF7D-4E58-868D-D92B06182D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Cableless Seismograph Atom for engineering site investigation</a:t>
            </a:r>
          </a:p>
        </p:txBody>
      </p:sp>
      <p:sp>
        <p:nvSpPr>
          <p:cNvPr id="6" name="Slide Number Placeholder 5">
            <a:extLst>
              <a:ext uri="{FF2B5EF4-FFF2-40B4-BE49-F238E27FC236}">
                <a16:creationId xmlns:a16="http://schemas.microsoft.com/office/drawing/2014/main" id="{6C3FA4B7-3EE7-4507-A165-F8671D7DB728}"/>
              </a:ext>
            </a:extLst>
          </p:cNvPr>
          <p:cNvSpPr>
            <a:spLocks noGrp="1"/>
          </p:cNvSpPr>
          <p:nvPr>
            <p:ph type="sldNum" sz="quarter" idx="4"/>
          </p:nvPr>
        </p:nvSpPr>
        <p:spPr>
          <a:xfrm>
            <a:off x="9448800" y="646874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01781-4F82-4733-A340-6B2A8930F808}" type="slidenum">
              <a:rPr lang="en-US" smtClean="0"/>
              <a:t>‹#›</a:t>
            </a:fld>
            <a:endParaRPr lang="en-US"/>
          </a:p>
        </p:txBody>
      </p:sp>
    </p:spTree>
    <p:extLst>
      <p:ext uri="{BB962C8B-B14F-4D97-AF65-F5344CB8AC3E}">
        <p14:creationId xmlns:p14="http://schemas.microsoft.com/office/powerpoint/2010/main" val="2900905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7BEF-3B1D-4EA1-AAB0-9C35C00D1426}"/>
              </a:ext>
            </a:extLst>
          </p:cNvPr>
          <p:cNvSpPr>
            <a:spLocks noGrp="1"/>
          </p:cNvSpPr>
          <p:nvPr>
            <p:ph type="title"/>
          </p:nvPr>
        </p:nvSpPr>
        <p:spPr>
          <a:xfrm>
            <a:off x="929640" y="19232"/>
            <a:ext cx="8225246" cy="1117698"/>
          </a:xfrm>
        </p:spPr>
        <p:txBody>
          <a:bodyPr/>
          <a:lstStyle/>
          <a:p>
            <a:r>
              <a:rPr lang="en-US" dirty="0"/>
              <a:t>Cableless seismograph Atom</a:t>
            </a:r>
          </a:p>
        </p:txBody>
      </p:sp>
      <p:sp>
        <p:nvSpPr>
          <p:cNvPr id="3" name="Slide Number Placeholder 2">
            <a:extLst>
              <a:ext uri="{FF2B5EF4-FFF2-40B4-BE49-F238E27FC236}">
                <a16:creationId xmlns:a16="http://schemas.microsoft.com/office/drawing/2014/main" id="{8CABAF67-31B0-4AF9-AC9A-4648E61141D1}"/>
              </a:ext>
            </a:extLst>
          </p:cNvPr>
          <p:cNvSpPr>
            <a:spLocks noGrp="1"/>
          </p:cNvSpPr>
          <p:nvPr>
            <p:ph type="sldNum" sz="quarter" idx="12"/>
          </p:nvPr>
        </p:nvSpPr>
        <p:spPr/>
        <p:txBody>
          <a:bodyPr/>
          <a:lstStyle/>
          <a:p>
            <a:fld id="{84E01781-4F82-4733-A340-6B2A8930F808}" type="slidenum">
              <a:rPr lang="en-US" smtClean="0"/>
              <a:t>1</a:t>
            </a:fld>
            <a:endParaRPr lang="en-US"/>
          </a:p>
        </p:txBody>
      </p:sp>
      <p:grpSp>
        <p:nvGrpSpPr>
          <p:cNvPr id="4" name="Group 3">
            <a:extLst>
              <a:ext uri="{FF2B5EF4-FFF2-40B4-BE49-F238E27FC236}">
                <a16:creationId xmlns:a16="http://schemas.microsoft.com/office/drawing/2014/main" id="{15B79F09-5F24-4C81-818D-F0541063C4EE}"/>
              </a:ext>
            </a:extLst>
          </p:cNvPr>
          <p:cNvGrpSpPr/>
          <p:nvPr/>
        </p:nvGrpSpPr>
        <p:grpSpPr>
          <a:xfrm>
            <a:off x="8596458" y="1038860"/>
            <a:ext cx="3257942" cy="2854138"/>
            <a:chOff x="8505018" y="1028700"/>
            <a:chExt cx="3257942" cy="2854138"/>
          </a:xfrm>
        </p:grpSpPr>
        <p:pic>
          <p:nvPicPr>
            <p:cNvPr id="5" name="Picture 10" descr="4gb-2">
              <a:extLst>
                <a:ext uri="{FF2B5EF4-FFF2-40B4-BE49-F238E27FC236}">
                  <a16:creationId xmlns:a16="http://schemas.microsoft.com/office/drawing/2014/main" id="{4307DEB4-9026-4E82-A8E6-E2D5AB0FB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400" y="1233678"/>
              <a:ext cx="1857560" cy="1857560"/>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CC16AAE0-4E38-450F-A110-E3D9E2FB060F}"/>
                </a:ext>
              </a:extLst>
            </p:cNvPr>
            <p:cNvSpPr/>
            <p:nvPr/>
          </p:nvSpPr>
          <p:spPr>
            <a:xfrm rot="2569548">
              <a:off x="8505018" y="2606488"/>
              <a:ext cx="742950" cy="127635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42F1EED7-014E-4E47-A277-544097F31297}"/>
                </a:ext>
              </a:extLst>
            </p:cNvPr>
            <p:cNvSpPr txBox="1"/>
            <p:nvPr/>
          </p:nvSpPr>
          <p:spPr>
            <a:xfrm>
              <a:off x="9664531" y="1028700"/>
              <a:ext cx="1941289" cy="369332"/>
            </a:xfrm>
            <a:prstGeom prst="rect">
              <a:avLst/>
            </a:prstGeom>
            <a:noFill/>
          </p:spPr>
          <p:txBody>
            <a:bodyPr wrap="square" rtlCol="0">
              <a:spAutoFit/>
            </a:bodyPr>
            <a:lstStyle/>
            <a:p>
              <a:r>
                <a:rPr lang="en-US" dirty="0"/>
                <a:t>SD card</a:t>
              </a:r>
            </a:p>
          </p:txBody>
        </p:sp>
      </p:grpSp>
      <p:grpSp>
        <p:nvGrpSpPr>
          <p:cNvPr id="8" name="Group 7">
            <a:extLst>
              <a:ext uri="{FF2B5EF4-FFF2-40B4-BE49-F238E27FC236}">
                <a16:creationId xmlns:a16="http://schemas.microsoft.com/office/drawing/2014/main" id="{93A3C7B8-1731-4393-82C2-3201940C6E12}"/>
              </a:ext>
            </a:extLst>
          </p:cNvPr>
          <p:cNvGrpSpPr/>
          <p:nvPr/>
        </p:nvGrpSpPr>
        <p:grpSpPr>
          <a:xfrm>
            <a:off x="6444391" y="1144527"/>
            <a:ext cx="3208143" cy="2656226"/>
            <a:chOff x="6352951" y="1134367"/>
            <a:chExt cx="3208143" cy="2656226"/>
          </a:xfrm>
        </p:grpSpPr>
        <p:pic>
          <p:nvPicPr>
            <p:cNvPr id="9" name="Picture 12" descr="Image result for ad converter">
              <a:extLst>
                <a:ext uri="{FF2B5EF4-FFF2-40B4-BE49-F238E27FC236}">
                  <a16:creationId xmlns:a16="http://schemas.microsoft.com/office/drawing/2014/main" id="{54BEF746-23F9-46A8-B0F4-79C8A5B25E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951" y="1134367"/>
              <a:ext cx="3208143" cy="20371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D93EA7B-83C0-4CE4-A1CA-B32AB11B00C0}"/>
                </a:ext>
              </a:extLst>
            </p:cNvPr>
            <p:cNvSpPr txBox="1"/>
            <p:nvPr/>
          </p:nvSpPr>
          <p:spPr>
            <a:xfrm>
              <a:off x="6429375" y="1134367"/>
              <a:ext cx="1390650" cy="369332"/>
            </a:xfrm>
            <a:prstGeom prst="rect">
              <a:avLst/>
            </a:prstGeom>
            <a:noFill/>
          </p:spPr>
          <p:txBody>
            <a:bodyPr wrap="square" rtlCol="0">
              <a:spAutoFit/>
            </a:bodyPr>
            <a:lstStyle/>
            <a:p>
              <a:r>
                <a:rPr lang="en-US" dirty="0"/>
                <a:t>A/D</a:t>
              </a:r>
            </a:p>
          </p:txBody>
        </p:sp>
        <p:sp>
          <p:nvSpPr>
            <p:cNvPr id="11" name="Arrow: Down 10">
              <a:extLst>
                <a:ext uri="{FF2B5EF4-FFF2-40B4-BE49-F238E27FC236}">
                  <a16:creationId xmlns:a16="http://schemas.microsoft.com/office/drawing/2014/main" id="{D5538C82-3013-4AF3-9EE6-DC9BFB31AA16}"/>
                </a:ext>
              </a:extLst>
            </p:cNvPr>
            <p:cNvSpPr/>
            <p:nvPr/>
          </p:nvSpPr>
          <p:spPr>
            <a:xfrm rot="1440866">
              <a:off x="6753226" y="2514243"/>
              <a:ext cx="742950" cy="127635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pic>
        <p:nvPicPr>
          <p:cNvPr id="12" name="図 302">
            <a:extLst>
              <a:ext uri="{FF2B5EF4-FFF2-40B4-BE49-F238E27FC236}">
                <a16:creationId xmlns:a16="http://schemas.microsoft.com/office/drawing/2014/main" id="{BD9240B9-8FA2-4116-BD5A-F1E1BD15BDED}"/>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3596059" y="3787895"/>
            <a:ext cx="3841750" cy="3110865"/>
          </a:xfrm>
          <a:prstGeom prst="rect">
            <a:avLst/>
          </a:prstGeom>
          <a:noFill/>
          <a:ln>
            <a:noFill/>
          </a:ln>
          <a:extLst>
            <a:ext uri="{53640926-AAD7-44D8-BBD7-CCE9431645EC}">
              <a14:shadowObscured xmlns:a14="http://schemas.microsoft.com/office/drawing/2010/main"/>
            </a:ext>
          </a:extLst>
        </p:spPr>
      </p:pic>
      <p:grpSp>
        <p:nvGrpSpPr>
          <p:cNvPr id="13" name="Group 12">
            <a:extLst>
              <a:ext uri="{FF2B5EF4-FFF2-40B4-BE49-F238E27FC236}">
                <a16:creationId xmlns:a16="http://schemas.microsoft.com/office/drawing/2014/main" id="{88511838-5187-4B32-A0EB-4A050C3B791E}"/>
              </a:ext>
            </a:extLst>
          </p:cNvPr>
          <p:cNvGrpSpPr/>
          <p:nvPr/>
        </p:nvGrpSpPr>
        <p:grpSpPr>
          <a:xfrm>
            <a:off x="158115" y="1038860"/>
            <a:ext cx="4026209" cy="3059259"/>
            <a:chOff x="66675" y="1028700"/>
            <a:chExt cx="4026209" cy="3059259"/>
          </a:xfrm>
        </p:grpSpPr>
        <p:grpSp>
          <p:nvGrpSpPr>
            <p:cNvPr id="14" name="Group 13">
              <a:extLst>
                <a:ext uri="{FF2B5EF4-FFF2-40B4-BE49-F238E27FC236}">
                  <a16:creationId xmlns:a16="http://schemas.microsoft.com/office/drawing/2014/main" id="{655E9551-3681-4E80-B0E0-2EE6E3201F9F}"/>
                </a:ext>
              </a:extLst>
            </p:cNvPr>
            <p:cNvGrpSpPr/>
            <p:nvPr/>
          </p:nvGrpSpPr>
          <p:grpSpPr>
            <a:xfrm>
              <a:off x="66675" y="1028700"/>
              <a:ext cx="3161625" cy="1921555"/>
              <a:chOff x="66675" y="1028700"/>
              <a:chExt cx="3161625" cy="1921555"/>
            </a:xfrm>
          </p:grpSpPr>
          <p:grpSp>
            <p:nvGrpSpPr>
              <p:cNvPr id="16" name="Group 15">
                <a:extLst>
                  <a:ext uri="{FF2B5EF4-FFF2-40B4-BE49-F238E27FC236}">
                    <a16:creationId xmlns:a16="http://schemas.microsoft.com/office/drawing/2014/main" id="{474569F9-816A-4BE5-B7EC-E5A5A80241AC}"/>
                  </a:ext>
                </a:extLst>
              </p:cNvPr>
              <p:cNvGrpSpPr/>
              <p:nvPr/>
            </p:nvGrpSpPr>
            <p:grpSpPr>
              <a:xfrm>
                <a:off x="66675" y="1374661"/>
                <a:ext cx="3161625" cy="1575594"/>
                <a:chOff x="266700" y="1261269"/>
                <a:chExt cx="4619625" cy="2200275"/>
              </a:xfrm>
            </p:grpSpPr>
            <p:pic>
              <p:nvPicPr>
                <p:cNvPr id="18" name="Picture 17" descr="Image result for Battery">
                  <a:extLst>
                    <a:ext uri="{FF2B5EF4-FFF2-40B4-BE49-F238E27FC236}">
                      <a16:creationId xmlns:a16="http://schemas.microsoft.com/office/drawing/2014/main" id="{CC552ED6-FD98-4B9F-9084-2F1734733C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 y="1261269"/>
                  <a:ext cx="220027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Image result for Battery">
                  <a:extLst>
                    <a:ext uri="{FF2B5EF4-FFF2-40B4-BE49-F238E27FC236}">
                      <a16:creationId xmlns:a16="http://schemas.microsoft.com/office/drawing/2014/main" id="{7AFB8C42-C63F-473A-BAFD-BBF23709F3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1261269"/>
                  <a:ext cx="220027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Image result for Battery">
                  <a:extLst>
                    <a:ext uri="{FF2B5EF4-FFF2-40B4-BE49-F238E27FC236}">
                      <a16:creationId xmlns:a16="http://schemas.microsoft.com/office/drawing/2014/main" id="{32B971B9-9DE2-46E5-9A61-255AEA6E4F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6050" y="1261269"/>
                  <a:ext cx="2200275" cy="220027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250CB287-ADED-44C1-B6F2-405BBB956831}"/>
                  </a:ext>
                </a:extLst>
              </p:cNvPr>
              <p:cNvSpPr txBox="1"/>
              <p:nvPr/>
            </p:nvSpPr>
            <p:spPr>
              <a:xfrm>
                <a:off x="190500" y="1028700"/>
                <a:ext cx="2300847" cy="369332"/>
              </a:xfrm>
              <a:prstGeom prst="rect">
                <a:avLst/>
              </a:prstGeom>
              <a:noFill/>
            </p:spPr>
            <p:txBody>
              <a:bodyPr wrap="square" rtlCol="0">
                <a:spAutoFit/>
              </a:bodyPr>
              <a:lstStyle/>
              <a:p>
                <a:r>
                  <a:rPr lang="en-US" dirty="0"/>
                  <a:t>Battery</a:t>
                </a:r>
              </a:p>
            </p:txBody>
          </p:sp>
        </p:grpSp>
        <p:sp>
          <p:nvSpPr>
            <p:cNvPr id="15" name="Arrow: Down 14">
              <a:extLst>
                <a:ext uri="{FF2B5EF4-FFF2-40B4-BE49-F238E27FC236}">
                  <a16:creationId xmlns:a16="http://schemas.microsoft.com/office/drawing/2014/main" id="{9A4D9AE0-904F-4A2A-A126-25EE77C86B5E}"/>
                </a:ext>
              </a:extLst>
            </p:cNvPr>
            <p:cNvSpPr/>
            <p:nvPr/>
          </p:nvSpPr>
          <p:spPr>
            <a:xfrm rot="18182058">
              <a:off x="3083234" y="3078309"/>
              <a:ext cx="742950" cy="127635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6B67BAF4-1C2B-4DA6-B6B6-58158303BF2B}"/>
              </a:ext>
            </a:extLst>
          </p:cNvPr>
          <p:cNvGrpSpPr/>
          <p:nvPr/>
        </p:nvGrpSpPr>
        <p:grpSpPr>
          <a:xfrm>
            <a:off x="3518803" y="1015489"/>
            <a:ext cx="2668637" cy="3000914"/>
            <a:chOff x="3427363" y="1005329"/>
            <a:chExt cx="2668637" cy="3000914"/>
          </a:xfrm>
        </p:grpSpPr>
        <p:grpSp>
          <p:nvGrpSpPr>
            <p:cNvPr id="22" name="Group 21">
              <a:extLst>
                <a:ext uri="{FF2B5EF4-FFF2-40B4-BE49-F238E27FC236}">
                  <a16:creationId xmlns:a16="http://schemas.microsoft.com/office/drawing/2014/main" id="{05BA3CF2-EEC4-4ABB-9EEA-5D9AD2A1B006}"/>
                </a:ext>
              </a:extLst>
            </p:cNvPr>
            <p:cNvGrpSpPr/>
            <p:nvPr/>
          </p:nvGrpSpPr>
          <p:grpSpPr>
            <a:xfrm>
              <a:off x="3427363" y="1005329"/>
              <a:ext cx="2668637" cy="2163272"/>
              <a:chOff x="3427363" y="1005329"/>
              <a:chExt cx="2668637" cy="2163272"/>
            </a:xfrm>
          </p:grpSpPr>
          <p:pic>
            <p:nvPicPr>
              <p:cNvPr id="24" name="Picture 6" descr="Related image">
                <a:extLst>
                  <a:ext uri="{FF2B5EF4-FFF2-40B4-BE49-F238E27FC236}">
                    <a16:creationId xmlns:a16="http://schemas.microsoft.com/office/drawing/2014/main" id="{37BDDBBF-FE13-49C3-AABF-9582B8D4FF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4619" y="1134367"/>
                <a:ext cx="2591381" cy="203423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92BC7FA-96AB-4ADD-B65B-129F5F1ECF9A}"/>
                  </a:ext>
                </a:extLst>
              </p:cNvPr>
              <p:cNvSpPr txBox="1"/>
              <p:nvPr/>
            </p:nvSpPr>
            <p:spPr>
              <a:xfrm>
                <a:off x="3427363" y="1005329"/>
                <a:ext cx="1941289" cy="369332"/>
              </a:xfrm>
              <a:prstGeom prst="rect">
                <a:avLst/>
              </a:prstGeom>
              <a:noFill/>
            </p:spPr>
            <p:txBody>
              <a:bodyPr wrap="square" rtlCol="0">
                <a:spAutoFit/>
              </a:bodyPr>
              <a:lstStyle/>
              <a:p>
                <a:r>
                  <a:rPr lang="en-US" dirty="0"/>
                  <a:t>GPS</a:t>
                </a:r>
              </a:p>
            </p:txBody>
          </p:sp>
        </p:grpSp>
        <p:sp>
          <p:nvSpPr>
            <p:cNvPr id="23" name="Arrow: Down 22">
              <a:extLst>
                <a:ext uri="{FF2B5EF4-FFF2-40B4-BE49-F238E27FC236}">
                  <a16:creationId xmlns:a16="http://schemas.microsoft.com/office/drawing/2014/main" id="{AC6B82EA-249D-48C0-9484-A3DDEE316520}"/>
                </a:ext>
              </a:extLst>
            </p:cNvPr>
            <p:cNvSpPr/>
            <p:nvPr/>
          </p:nvSpPr>
          <p:spPr>
            <a:xfrm rot="20466909">
              <a:off x="4974273" y="2729893"/>
              <a:ext cx="742950" cy="127635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aphicFrame>
        <p:nvGraphicFramePr>
          <p:cNvPr id="26" name="Table 25">
            <a:extLst>
              <a:ext uri="{FF2B5EF4-FFF2-40B4-BE49-F238E27FC236}">
                <a16:creationId xmlns:a16="http://schemas.microsoft.com/office/drawing/2014/main" id="{ACB2D7D9-6A20-4495-AFA0-69B9045E3083}"/>
              </a:ext>
            </a:extLst>
          </p:cNvPr>
          <p:cNvGraphicFramePr>
            <a:graphicFrameLocks noGrp="1"/>
          </p:cNvGraphicFramePr>
          <p:nvPr>
            <p:extLst>
              <p:ext uri="{D42A27DB-BD31-4B8C-83A1-F6EECF244321}">
                <p14:modId xmlns:p14="http://schemas.microsoft.com/office/powerpoint/2010/main" val="2218594916"/>
              </p:ext>
            </p:extLst>
          </p:nvPr>
        </p:nvGraphicFramePr>
        <p:xfrm>
          <a:off x="8006215" y="3734649"/>
          <a:ext cx="4142594" cy="2845789"/>
        </p:xfrm>
        <a:graphic>
          <a:graphicData uri="http://schemas.openxmlformats.org/drawingml/2006/table">
            <a:tbl>
              <a:tblPr firstRow="1" firstCol="1" bandRow="1">
                <a:tableStyleId>{E8B1032C-EA38-4F05-BA0D-38AFFFC7BED3}</a:tableStyleId>
              </a:tblPr>
              <a:tblGrid>
                <a:gridCol w="2001571">
                  <a:extLst>
                    <a:ext uri="{9D8B030D-6E8A-4147-A177-3AD203B41FA5}">
                      <a16:colId xmlns:a16="http://schemas.microsoft.com/office/drawing/2014/main" val="3265835294"/>
                    </a:ext>
                  </a:extLst>
                </a:gridCol>
                <a:gridCol w="2141023">
                  <a:extLst>
                    <a:ext uri="{9D8B030D-6E8A-4147-A177-3AD203B41FA5}">
                      <a16:colId xmlns:a16="http://schemas.microsoft.com/office/drawing/2014/main" val="454443520"/>
                    </a:ext>
                  </a:extLst>
                </a:gridCol>
              </a:tblGrid>
              <a:tr h="234624">
                <a:tc gridSpan="2">
                  <a:txBody>
                    <a:bodyPr/>
                    <a:lstStyle/>
                    <a:p>
                      <a:pPr marL="0" marR="0" algn="ctr">
                        <a:spcBef>
                          <a:spcPts val="0"/>
                        </a:spcBef>
                        <a:spcAft>
                          <a:spcPts val="0"/>
                        </a:spcAft>
                      </a:pPr>
                      <a:r>
                        <a:rPr lang="en-US" sz="1600" kern="100" dirty="0">
                          <a:effectLst/>
                          <a:latin typeface="+mn-lt"/>
                        </a:rPr>
                        <a:t>Specification</a:t>
                      </a:r>
                      <a:endParaRPr lang="en-US" sz="1200" kern="100" dirty="0">
                        <a:effectLst/>
                        <a:latin typeface="+mn-lt"/>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358415954"/>
                  </a:ext>
                </a:extLst>
              </a:tr>
              <a:tr h="312307">
                <a:tc>
                  <a:txBody>
                    <a:bodyPr/>
                    <a:lstStyle/>
                    <a:p>
                      <a:pPr marL="0" marR="0" algn="l">
                        <a:spcBef>
                          <a:spcPts val="0"/>
                        </a:spcBef>
                        <a:spcAft>
                          <a:spcPts val="0"/>
                        </a:spcAft>
                      </a:pPr>
                      <a:r>
                        <a:rPr lang="en-US" sz="1600" kern="100" dirty="0">
                          <a:effectLst/>
                          <a:latin typeface="+mn-lt"/>
                        </a:rPr>
                        <a:t>Preamp gain</a:t>
                      </a:r>
                      <a:endParaRPr lang="en-US" sz="1200" kern="1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kern="100" dirty="0">
                          <a:effectLst/>
                          <a:latin typeface="+mn-lt"/>
                        </a:rPr>
                        <a:t>0db, 12db, 24db, 36db</a:t>
                      </a:r>
                      <a:endParaRPr lang="en-US" sz="1200" kern="100" dirty="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838193677"/>
                  </a:ext>
                </a:extLst>
              </a:tr>
              <a:tr h="234624">
                <a:tc>
                  <a:txBody>
                    <a:bodyPr/>
                    <a:lstStyle/>
                    <a:p>
                      <a:pPr marL="0" marR="0" algn="l">
                        <a:spcBef>
                          <a:spcPts val="0"/>
                        </a:spcBef>
                        <a:spcAft>
                          <a:spcPts val="0"/>
                        </a:spcAft>
                      </a:pPr>
                      <a:r>
                        <a:rPr lang="en-US" sz="1600" kern="100">
                          <a:effectLst/>
                          <a:latin typeface="+mn-lt"/>
                        </a:rPr>
                        <a:t>Distortion</a:t>
                      </a:r>
                      <a:endParaRPr lang="en-US" sz="1200" kern="10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indent="76200" algn="l">
                        <a:spcBef>
                          <a:spcPts val="0"/>
                        </a:spcBef>
                        <a:spcAft>
                          <a:spcPts val="0"/>
                        </a:spcAft>
                      </a:pPr>
                      <a:r>
                        <a:rPr lang="en-US" sz="1600" kern="100">
                          <a:effectLst/>
                          <a:latin typeface="+mn-lt"/>
                        </a:rPr>
                        <a:t>&lt; 0.0001 %  </a:t>
                      </a:r>
                      <a:endParaRPr lang="en-US" sz="1200" kern="10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153438125"/>
                  </a:ext>
                </a:extLst>
              </a:tr>
              <a:tr h="234624">
                <a:tc>
                  <a:txBody>
                    <a:bodyPr/>
                    <a:lstStyle/>
                    <a:p>
                      <a:pPr marL="0" marR="0" algn="l">
                        <a:spcBef>
                          <a:spcPts val="0"/>
                        </a:spcBef>
                        <a:spcAft>
                          <a:spcPts val="0"/>
                        </a:spcAft>
                      </a:pPr>
                      <a:r>
                        <a:rPr lang="en-US" sz="1600" kern="100">
                          <a:effectLst/>
                          <a:latin typeface="+mn-lt"/>
                        </a:rPr>
                        <a:t>Data storage</a:t>
                      </a:r>
                      <a:endParaRPr lang="en-US" sz="1200" kern="10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kern="100" dirty="0">
                          <a:effectLst/>
                          <a:latin typeface="+mn-lt"/>
                        </a:rPr>
                        <a:t>4GB</a:t>
                      </a:r>
                      <a:endParaRPr lang="en-US" sz="1200" kern="100" dirty="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26351340"/>
                  </a:ext>
                </a:extLst>
              </a:tr>
              <a:tr h="277124">
                <a:tc>
                  <a:txBody>
                    <a:bodyPr/>
                    <a:lstStyle/>
                    <a:p>
                      <a:pPr marL="0" marR="0" algn="l">
                        <a:spcBef>
                          <a:spcPts val="0"/>
                        </a:spcBef>
                        <a:spcAft>
                          <a:spcPts val="0"/>
                        </a:spcAft>
                      </a:pPr>
                      <a:r>
                        <a:rPr lang="en-US" sz="1600" kern="100" dirty="0">
                          <a:effectLst/>
                          <a:latin typeface="+mn-lt"/>
                        </a:rPr>
                        <a:t>Frequency response</a:t>
                      </a:r>
                      <a:endParaRPr lang="en-US" sz="1200" kern="1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kern="100" dirty="0">
                          <a:effectLst/>
                          <a:latin typeface="+mn-lt"/>
                        </a:rPr>
                        <a:t>0.2 – 200Hz</a:t>
                      </a:r>
                      <a:endParaRPr lang="en-US" sz="1200" kern="100" dirty="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609418961"/>
                  </a:ext>
                </a:extLst>
              </a:tr>
              <a:tr h="234624">
                <a:tc>
                  <a:txBody>
                    <a:bodyPr/>
                    <a:lstStyle/>
                    <a:p>
                      <a:pPr marL="0" marR="0" algn="l">
                        <a:spcBef>
                          <a:spcPts val="0"/>
                        </a:spcBef>
                        <a:spcAft>
                          <a:spcPts val="0"/>
                        </a:spcAft>
                      </a:pPr>
                      <a:r>
                        <a:rPr lang="en-US" sz="1600" kern="100">
                          <a:effectLst/>
                          <a:latin typeface="+mn-lt"/>
                        </a:rPr>
                        <a:t>Dynamic range </a:t>
                      </a:r>
                      <a:endParaRPr lang="en-US" sz="1200" kern="10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kern="100">
                          <a:effectLst/>
                          <a:latin typeface="+mn-lt"/>
                        </a:rPr>
                        <a:t>124 dB (measured)</a:t>
                      </a:r>
                      <a:endParaRPr lang="en-US" sz="1200" kern="10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77534992"/>
                  </a:ext>
                </a:extLst>
              </a:tr>
              <a:tr h="234624">
                <a:tc>
                  <a:txBody>
                    <a:bodyPr/>
                    <a:lstStyle/>
                    <a:p>
                      <a:pPr marL="0" marR="0" algn="l">
                        <a:spcBef>
                          <a:spcPts val="0"/>
                        </a:spcBef>
                        <a:spcAft>
                          <a:spcPts val="0"/>
                        </a:spcAft>
                      </a:pPr>
                      <a:r>
                        <a:rPr lang="en-US" sz="1600" kern="100">
                          <a:effectLst/>
                          <a:latin typeface="+mn-lt"/>
                        </a:rPr>
                        <a:t>A/D converter </a:t>
                      </a:r>
                      <a:endParaRPr lang="en-US" sz="1200" kern="10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kern="100">
                          <a:effectLst/>
                          <a:latin typeface="+mn-lt"/>
                        </a:rPr>
                        <a:t>24 bits</a:t>
                      </a:r>
                      <a:endParaRPr lang="en-US" sz="1200" kern="10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830346385"/>
                  </a:ext>
                </a:extLst>
              </a:tr>
              <a:tr h="234624">
                <a:tc>
                  <a:txBody>
                    <a:bodyPr/>
                    <a:lstStyle/>
                    <a:p>
                      <a:pPr marL="0" marR="0" algn="l">
                        <a:spcBef>
                          <a:spcPts val="0"/>
                        </a:spcBef>
                        <a:spcAft>
                          <a:spcPts val="0"/>
                        </a:spcAft>
                      </a:pPr>
                      <a:r>
                        <a:rPr lang="en-US" sz="1600" kern="100" dirty="0">
                          <a:effectLst/>
                          <a:latin typeface="+mn-lt"/>
                        </a:rPr>
                        <a:t>Sampling time</a:t>
                      </a:r>
                      <a:endParaRPr lang="en-US" sz="1200" kern="1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kern="100">
                          <a:effectLst/>
                          <a:latin typeface="+mn-lt"/>
                        </a:rPr>
                        <a:t>0.25, 0.5, 1, 2, 4 msec</a:t>
                      </a:r>
                      <a:endParaRPr lang="en-US" sz="1200" kern="10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824229312"/>
                  </a:ext>
                </a:extLst>
              </a:tr>
              <a:tr h="234624">
                <a:tc>
                  <a:txBody>
                    <a:bodyPr/>
                    <a:lstStyle/>
                    <a:p>
                      <a:pPr marL="0" marR="0" algn="l">
                        <a:spcBef>
                          <a:spcPts val="0"/>
                        </a:spcBef>
                        <a:spcAft>
                          <a:spcPts val="0"/>
                        </a:spcAft>
                      </a:pPr>
                      <a:r>
                        <a:rPr lang="en-US" sz="1600" kern="100">
                          <a:effectLst/>
                          <a:latin typeface="+mn-lt"/>
                        </a:rPr>
                        <a:t>Dimension </a:t>
                      </a:r>
                      <a:endParaRPr lang="en-US" sz="1200" kern="10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kern="100">
                          <a:effectLst/>
                          <a:latin typeface="+mn-lt"/>
                        </a:rPr>
                        <a:t>142×140×102 mm</a:t>
                      </a:r>
                      <a:endParaRPr lang="en-US" sz="1200" kern="10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326383820"/>
                  </a:ext>
                </a:extLst>
              </a:tr>
              <a:tr h="274739">
                <a:tc>
                  <a:txBody>
                    <a:bodyPr/>
                    <a:lstStyle/>
                    <a:p>
                      <a:pPr marL="0" marR="0" algn="l">
                        <a:spcBef>
                          <a:spcPts val="0"/>
                        </a:spcBef>
                        <a:spcAft>
                          <a:spcPts val="0"/>
                        </a:spcAft>
                      </a:pPr>
                      <a:r>
                        <a:rPr lang="en-US" sz="1600" kern="100" dirty="0">
                          <a:effectLst/>
                          <a:latin typeface="+mn-lt"/>
                        </a:rPr>
                        <a:t>Weight </a:t>
                      </a:r>
                      <a:endParaRPr lang="en-US" sz="1200" kern="1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kern="100" dirty="0">
                          <a:effectLst/>
                          <a:latin typeface="+mn-lt"/>
                        </a:rPr>
                        <a:t>Approx. 1.6 kg</a:t>
                      </a:r>
                      <a:endParaRPr lang="en-US" sz="1200" kern="100" dirty="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71706783"/>
                  </a:ext>
                </a:extLst>
              </a:tr>
              <a:tr h="274739">
                <a:tc>
                  <a:txBody>
                    <a:bodyPr/>
                    <a:lstStyle/>
                    <a:p>
                      <a:pPr marL="0" marR="0" algn="l">
                        <a:spcBef>
                          <a:spcPts val="0"/>
                        </a:spcBef>
                        <a:spcAft>
                          <a:spcPts val="0"/>
                        </a:spcAft>
                      </a:pPr>
                      <a:r>
                        <a:rPr lang="en-US" sz="1600" kern="100" dirty="0">
                          <a:effectLst/>
                          <a:latin typeface="+mn-lt"/>
                          <a:ea typeface="MS Mincho" panose="02020609040205080304" pitchFamily="49" charset="-128"/>
                          <a:cs typeface="Times New Roman" panose="02020603050405020304" pitchFamily="18" charset="0"/>
                        </a:rPr>
                        <a:t>Channel number</a:t>
                      </a:r>
                      <a:endParaRPr lang="en-US" sz="1200" kern="1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kern="100" dirty="0">
                          <a:effectLst/>
                          <a:latin typeface="+mn-lt"/>
                        </a:rPr>
                        <a:t>1 or 3</a:t>
                      </a:r>
                      <a:endParaRPr lang="en-US" sz="1200" kern="100" dirty="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86512758"/>
                  </a:ext>
                </a:extLst>
              </a:tr>
            </a:tbl>
          </a:graphicData>
        </a:graphic>
      </p:graphicFrame>
      <p:sp>
        <p:nvSpPr>
          <p:cNvPr id="27" name="Footer Placeholder 26">
            <a:extLst>
              <a:ext uri="{FF2B5EF4-FFF2-40B4-BE49-F238E27FC236}">
                <a16:creationId xmlns:a16="http://schemas.microsoft.com/office/drawing/2014/main" id="{759E397A-8FCB-4AFB-B800-FC7E897DFB3B}"/>
              </a:ext>
            </a:extLst>
          </p:cNvPr>
          <p:cNvSpPr>
            <a:spLocks noGrp="1"/>
          </p:cNvSpPr>
          <p:nvPr>
            <p:ph type="ftr" sz="quarter" idx="11"/>
          </p:nvPr>
        </p:nvSpPr>
        <p:spPr/>
        <p:txBody>
          <a:bodyPr/>
          <a:lstStyle/>
          <a:p>
            <a:r>
              <a:rPr lang="en-US"/>
              <a:t>Cableless Seismograph Atom for engineering site investigation</a:t>
            </a:r>
          </a:p>
        </p:txBody>
      </p:sp>
    </p:spTree>
    <p:extLst>
      <p:ext uri="{BB962C8B-B14F-4D97-AF65-F5344CB8AC3E}">
        <p14:creationId xmlns:p14="http://schemas.microsoft.com/office/powerpoint/2010/main" val="150242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8B3D-BA04-4E3D-942E-56F3903D4978}"/>
              </a:ext>
            </a:extLst>
          </p:cNvPr>
          <p:cNvSpPr>
            <a:spLocks noGrp="1"/>
          </p:cNvSpPr>
          <p:nvPr>
            <p:ph type="title"/>
          </p:nvPr>
        </p:nvSpPr>
        <p:spPr>
          <a:xfrm>
            <a:off x="174171" y="123105"/>
            <a:ext cx="10515600" cy="1325563"/>
          </a:xfrm>
        </p:spPr>
        <p:txBody>
          <a:bodyPr/>
          <a:lstStyle/>
          <a:p>
            <a:r>
              <a:rPr lang="en-US" dirty="0"/>
              <a:t>Example of 3D ambient noise tomography</a:t>
            </a:r>
          </a:p>
        </p:txBody>
      </p:sp>
      <p:sp>
        <p:nvSpPr>
          <p:cNvPr id="3" name="Footer Placeholder 2">
            <a:extLst>
              <a:ext uri="{FF2B5EF4-FFF2-40B4-BE49-F238E27FC236}">
                <a16:creationId xmlns:a16="http://schemas.microsoft.com/office/drawing/2014/main" id="{0C3B4C3F-88F1-4664-84D2-FA565C2089A3}"/>
              </a:ext>
            </a:extLst>
          </p:cNvPr>
          <p:cNvSpPr>
            <a:spLocks noGrp="1"/>
          </p:cNvSpPr>
          <p:nvPr>
            <p:ph type="ftr" sz="quarter" idx="11"/>
          </p:nvPr>
        </p:nvSpPr>
        <p:spPr/>
        <p:txBody>
          <a:bodyPr/>
          <a:lstStyle/>
          <a:p>
            <a:r>
              <a:rPr lang="en-US"/>
              <a:t>Cableless Seismograph Atom for engineering site investigation</a:t>
            </a:r>
          </a:p>
        </p:txBody>
      </p:sp>
      <p:sp>
        <p:nvSpPr>
          <p:cNvPr id="4" name="Slide Number Placeholder 3">
            <a:extLst>
              <a:ext uri="{FF2B5EF4-FFF2-40B4-BE49-F238E27FC236}">
                <a16:creationId xmlns:a16="http://schemas.microsoft.com/office/drawing/2014/main" id="{16542669-7678-4235-A722-53A7629E876E}"/>
              </a:ext>
            </a:extLst>
          </p:cNvPr>
          <p:cNvSpPr>
            <a:spLocks noGrp="1"/>
          </p:cNvSpPr>
          <p:nvPr>
            <p:ph type="sldNum" sz="quarter" idx="12"/>
          </p:nvPr>
        </p:nvSpPr>
        <p:spPr/>
        <p:txBody>
          <a:bodyPr/>
          <a:lstStyle/>
          <a:p>
            <a:fld id="{84E01781-4F82-4733-A340-6B2A8930F808}" type="slidenum">
              <a:rPr lang="en-US" smtClean="0"/>
              <a:t>2</a:t>
            </a:fld>
            <a:endParaRPr lang="en-US"/>
          </a:p>
        </p:txBody>
      </p:sp>
      <p:pic>
        <p:nvPicPr>
          <p:cNvPr id="6" name="Picture 5">
            <a:extLst>
              <a:ext uri="{FF2B5EF4-FFF2-40B4-BE49-F238E27FC236}">
                <a16:creationId xmlns:a16="http://schemas.microsoft.com/office/drawing/2014/main" id="{1DBAB641-4EA9-46C8-9E1B-B65434FCA531}"/>
              </a:ext>
            </a:extLst>
          </p:cNvPr>
          <p:cNvPicPr>
            <a:picLocks noChangeAspect="1"/>
          </p:cNvPicPr>
          <p:nvPr/>
        </p:nvPicPr>
        <p:blipFill rotWithShape="1">
          <a:blip r:embed="rId3"/>
          <a:srcRect l="12898" r="4100"/>
          <a:stretch/>
        </p:blipFill>
        <p:spPr>
          <a:xfrm>
            <a:off x="6302828" y="1975078"/>
            <a:ext cx="5584371" cy="3984487"/>
          </a:xfrm>
          <a:prstGeom prst="rect">
            <a:avLst/>
          </a:prstGeom>
        </p:spPr>
      </p:pic>
      <p:pic>
        <p:nvPicPr>
          <p:cNvPr id="5" name="Picture 4">
            <a:extLst>
              <a:ext uri="{FF2B5EF4-FFF2-40B4-BE49-F238E27FC236}">
                <a16:creationId xmlns:a16="http://schemas.microsoft.com/office/drawing/2014/main" id="{D83D2E98-5348-41D6-A20E-FBDE20635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2828" y="1975078"/>
            <a:ext cx="672126" cy="3335024"/>
          </a:xfrm>
          <a:prstGeom prst="rect">
            <a:avLst/>
          </a:prstGeom>
        </p:spPr>
      </p:pic>
      <p:pic>
        <p:nvPicPr>
          <p:cNvPr id="7" name="Picture 6">
            <a:extLst>
              <a:ext uri="{FF2B5EF4-FFF2-40B4-BE49-F238E27FC236}">
                <a16:creationId xmlns:a16="http://schemas.microsoft.com/office/drawing/2014/main" id="{1C1EB3F3-8247-4231-9ED5-EDDE52B594B6}"/>
              </a:ext>
            </a:extLst>
          </p:cNvPr>
          <p:cNvPicPr>
            <a:picLocks noChangeAspect="1"/>
          </p:cNvPicPr>
          <p:nvPr/>
        </p:nvPicPr>
        <p:blipFill rotWithShape="1">
          <a:blip r:embed="rId5"/>
          <a:srcRect l="11106" t="-1" b="1878"/>
          <a:stretch/>
        </p:blipFill>
        <p:spPr>
          <a:xfrm>
            <a:off x="84364" y="2079127"/>
            <a:ext cx="6011636" cy="3888784"/>
          </a:xfrm>
          <a:prstGeom prst="rect">
            <a:avLst/>
          </a:prstGeom>
        </p:spPr>
      </p:pic>
      <p:sp>
        <p:nvSpPr>
          <p:cNvPr id="8" name="Rectangle 7">
            <a:extLst>
              <a:ext uri="{FF2B5EF4-FFF2-40B4-BE49-F238E27FC236}">
                <a16:creationId xmlns:a16="http://schemas.microsoft.com/office/drawing/2014/main" id="{AE74BD8A-9AC7-4086-B23F-9B340A978D1F}"/>
              </a:ext>
            </a:extLst>
          </p:cNvPr>
          <p:cNvSpPr/>
          <p:nvPr/>
        </p:nvSpPr>
        <p:spPr>
          <a:xfrm>
            <a:off x="5431971" y="5823857"/>
            <a:ext cx="740229"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A1CF2251-940A-405B-AC21-F632DB08D480}"/>
              </a:ext>
            </a:extLst>
          </p:cNvPr>
          <p:cNvCxnSpPr>
            <a:cxnSpLocks/>
          </p:cNvCxnSpPr>
          <p:nvPr/>
        </p:nvCxnSpPr>
        <p:spPr>
          <a:xfrm>
            <a:off x="4920343" y="5914389"/>
            <a:ext cx="1121227"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5FDB6A-5273-4DB5-9845-7A5D84FAC387}"/>
              </a:ext>
            </a:extLst>
          </p:cNvPr>
          <p:cNvSpPr txBox="1"/>
          <p:nvPr/>
        </p:nvSpPr>
        <p:spPr>
          <a:xfrm>
            <a:off x="5050973" y="5558813"/>
            <a:ext cx="968829" cy="369332"/>
          </a:xfrm>
          <a:prstGeom prst="rect">
            <a:avLst/>
          </a:prstGeom>
          <a:noFill/>
        </p:spPr>
        <p:txBody>
          <a:bodyPr wrap="square" rtlCol="0">
            <a:spAutoFit/>
          </a:bodyPr>
          <a:lstStyle/>
          <a:p>
            <a:pPr algn="ctr"/>
            <a:r>
              <a:rPr lang="en-US" dirty="0"/>
              <a:t>100 m</a:t>
            </a:r>
          </a:p>
        </p:txBody>
      </p:sp>
      <p:sp>
        <p:nvSpPr>
          <p:cNvPr id="13" name="TextBox 12">
            <a:extLst>
              <a:ext uri="{FF2B5EF4-FFF2-40B4-BE49-F238E27FC236}">
                <a16:creationId xmlns:a16="http://schemas.microsoft.com/office/drawing/2014/main" id="{D607A066-D60B-4B96-BB45-02456AC21582}"/>
              </a:ext>
            </a:extLst>
          </p:cNvPr>
          <p:cNvSpPr txBox="1"/>
          <p:nvPr/>
        </p:nvSpPr>
        <p:spPr>
          <a:xfrm>
            <a:off x="0" y="1525129"/>
            <a:ext cx="2699657" cy="369332"/>
          </a:xfrm>
          <a:prstGeom prst="rect">
            <a:avLst/>
          </a:prstGeom>
          <a:noFill/>
        </p:spPr>
        <p:txBody>
          <a:bodyPr wrap="square" rtlCol="0">
            <a:spAutoFit/>
          </a:bodyPr>
          <a:lstStyle/>
          <a:p>
            <a:r>
              <a:rPr lang="en-US" dirty="0"/>
              <a:t>Sensor distribution</a:t>
            </a:r>
          </a:p>
        </p:txBody>
      </p:sp>
      <p:sp>
        <p:nvSpPr>
          <p:cNvPr id="14" name="TextBox 13">
            <a:extLst>
              <a:ext uri="{FF2B5EF4-FFF2-40B4-BE49-F238E27FC236}">
                <a16:creationId xmlns:a16="http://schemas.microsoft.com/office/drawing/2014/main" id="{527A8D4C-89DC-4BE7-AA07-3FFF85A8293F}"/>
              </a:ext>
            </a:extLst>
          </p:cNvPr>
          <p:cNvSpPr txBox="1"/>
          <p:nvPr/>
        </p:nvSpPr>
        <p:spPr>
          <a:xfrm>
            <a:off x="6302828" y="1547898"/>
            <a:ext cx="2699657" cy="369332"/>
          </a:xfrm>
          <a:prstGeom prst="rect">
            <a:avLst/>
          </a:prstGeom>
          <a:noFill/>
        </p:spPr>
        <p:txBody>
          <a:bodyPr wrap="square" rtlCol="0">
            <a:spAutoFit/>
          </a:bodyPr>
          <a:lstStyle/>
          <a:p>
            <a:r>
              <a:rPr lang="en-US" dirty="0"/>
              <a:t>Bedrock depth</a:t>
            </a:r>
          </a:p>
        </p:txBody>
      </p:sp>
    </p:spTree>
    <p:extLst>
      <p:ext uri="{BB962C8B-B14F-4D97-AF65-F5344CB8AC3E}">
        <p14:creationId xmlns:p14="http://schemas.microsoft.com/office/powerpoint/2010/main" val="180416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3B83-3530-4479-9C41-EB4355D47F95}"/>
              </a:ext>
            </a:extLst>
          </p:cNvPr>
          <p:cNvSpPr>
            <a:spLocks noGrp="1"/>
          </p:cNvSpPr>
          <p:nvPr>
            <p:ph type="title"/>
          </p:nvPr>
        </p:nvSpPr>
        <p:spPr>
          <a:xfrm>
            <a:off x="0" y="0"/>
            <a:ext cx="10515600" cy="1325563"/>
          </a:xfrm>
        </p:spPr>
        <p:txBody>
          <a:bodyPr/>
          <a:lstStyle/>
          <a:p>
            <a:r>
              <a:rPr lang="en-US" dirty="0"/>
              <a:t>Example of 3D ambient noise tomography</a:t>
            </a:r>
          </a:p>
        </p:txBody>
      </p:sp>
      <p:sp>
        <p:nvSpPr>
          <p:cNvPr id="3" name="Footer Placeholder 2">
            <a:extLst>
              <a:ext uri="{FF2B5EF4-FFF2-40B4-BE49-F238E27FC236}">
                <a16:creationId xmlns:a16="http://schemas.microsoft.com/office/drawing/2014/main" id="{17255EFE-67C1-4B61-BCFA-03CE849B4678}"/>
              </a:ext>
            </a:extLst>
          </p:cNvPr>
          <p:cNvSpPr>
            <a:spLocks noGrp="1"/>
          </p:cNvSpPr>
          <p:nvPr>
            <p:ph type="ftr" sz="quarter" idx="11"/>
          </p:nvPr>
        </p:nvSpPr>
        <p:spPr/>
        <p:txBody>
          <a:bodyPr/>
          <a:lstStyle/>
          <a:p>
            <a:r>
              <a:rPr lang="en-US"/>
              <a:t>Cableless Seismograph Atom for engineering site investigation</a:t>
            </a:r>
          </a:p>
        </p:txBody>
      </p:sp>
      <p:sp>
        <p:nvSpPr>
          <p:cNvPr id="4" name="Slide Number Placeholder 3">
            <a:extLst>
              <a:ext uri="{FF2B5EF4-FFF2-40B4-BE49-F238E27FC236}">
                <a16:creationId xmlns:a16="http://schemas.microsoft.com/office/drawing/2014/main" id="{60BC65A9-1490-4D79-A6A7-76B44DFF257D}"/>
              </a:ext>
            </a:extLst>
          </p:cNvPr>
          <p:cNvSpPr>
            <a:spLocks noGrp="1"/>
          </p:cNvSpPr>
          <p:nvPr>
            <p:ph type="sldNum" sz="quarter" idx="12"/>
          </p:nvPr>
        </p:nvSpPr>
        <p:spPr/>
        <p:txBody>
          <a:bodyPr/>
          <a:lstStyle/>
          <a:p>
            <a:fld id="{84E01781-4F82-4733-A340-6B2A8930F808}" type="slidenum">
              <a:rPr lang="en-US" smtClean="0"/>
              <a:t>3</a:t>
            </a:fld>
            <a:endParaRPr lang="en-US"/>
          </a:p>
        </p:txBody>
      </p:sp>
      <p:pic>
        <p:nvPicPr>
          <p:cNvPr id="5" name="Picture 4">
            <a:extLst>
              <a:ext uri="{FF2B5EF4-FFF2-40B4-BE49-F238E27FC236}">
                <a16:creationId xmlns:a16="http://schemas.microsoft.com/office/drawing/2014/main" id="{00D25B0A-6861-4520-A6D0-A0D6CDB196A6}"/>
              </a:ext>
            </a:extLst>
          </p:cNvPr>
          <p:cNvPicPr>
            <a:picLocks noChangeAspect="1"/>
          </p:cNvPicPr>
          <p:nvPr/>
        </p:nvPicPr>
        <p:blipFill>
          <a:blip r:embed="rId3"/>
          <a:stretch>
            <a:fillRect/>
          </a:stretch>
        </p:blipFill>
        <p:spPr>
          <a:xfrm>
            <a:off x="112068" y="1161423"/>
            <a:ext cx="7445829" cy="2597496"/>
          </a:xfrm>
          <a:prstGeom prst="rect">
            <a:avLst/>
          </a:prstGeom>
        </p:spPr>
      </p:pic>
      <p:pic>
        <p:nvPicPr>
          <p:cNvPr id="6" name="Picture 5">
            <a:extLst>
              <a:ext uri="{FF2B5EF4-FFF2-40B4-BE49-F238E27FC236}">
                <a16:creationId xmlns:a16="http://schemas.microsoft.com/office/drawing/2014/main" id="{FBA8C749-EE63-4ECF-A18C-2E39B49C9574}"/>
              </a:ext>
            </a:extLst>
          </p:cNvPr>
          <p:cNvPicPr>
            <a:picLocks noChangeAspect="1"/>
          </p:cNvPicPr>
          <p:nvPr/>
        </p:nvPicPr>
        <p:blipFill>
          <a:blip r:embed="rId4"/>
          <a:stretch>
            <a:fillRect/>
          </a:stretch>
        </p:blipFill>
        <p:spPr>
          <a:xfrm>
            <a:off x="0" y="4075601"/>
            <a:ext cx="7445829" cy="2280749"/>
          </a:xfrm>
          <a:prstGeom prst="rect">
            <a:avLst/>
          </a:prstGeom>
        </p:spPr>
      </p:pic>
      <p:pic>
        <p:nvPicPr>
          <p:cNvPr id="8" name="Picture 7">
            <a:extLst>
              <a:ext uri="{FF2B5EF4-FFF2-40B4-BE49-F238E27FC236}">
                <a16:creationId xmlns:a16="http://schemas.microsoft.com/office/drawing/2014/main" id="{24227AA4-8367-4D1D-B7DF-9272A38894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3800" y="890592"/>
            <a:ext cx="672126" cy="3335024"/>
          </a:xfrm>
          <a:prstGeom prst="rect">
            <a:avLst/>
          </a:prstGeom>
        </p:spPr>
      </p:pic>
      <p:pic>
        <p:nvPicPr>
          <p:cNvPr id="9" name="Picture 8">
            <a:extLst>
              <a:ext uri="{FF2B5EF4-FFF2-40B4-BE49-F238E27FC236}">
                <a16:creationId xmlns:a16="http://schemas.microsoft.com/office/drawing/2014/main" id="{C7D6556F-AA5F-4CA9-9BFA-7F223984B55C}"/>
              </a:ext>
            </a:extLst>
          </p:cNvPr>
          <p:cNvPicPr>
            <a:picLocks noChangeAspect="1"/>
          </p:cNvPicPr>
          <p:nvPr/>
        </p:nvPicPr>
        <p:blipFill>
          <a:blip r:embed="rId6"/>
          <a:stretch>
            <a:fillRect/>
          </a:stretch>
        </p:blipFill>
        <p:spPr>
          <a:xfrm>
            <a:off x="280699" y="3429000"/>
            <a:ext cx="642938" cy="1657350"/>
          </a:xfrm>
          <a:prstGeom prst="rect">
            <a:avLst/>
          </a:prstGeom>
        </p:spPr>
      </p:pic>
      <p:pic>
        <p:nvPicPr>
          <p:cNvPr id="10" name="Picture 9">
            <a:extLst>
              <a:ext uri="{FF2B5EF4-FFF2-40B4-BE49-F238E27FC236}">
                <a16:creationId xmlns:a16="http://schemas.microsoft.com/office/drawing/2014/main" id="{52766979-4650-4DB8-BE05-DB958C9FFE78}"/>
              </a:ext>
            </a:extLst>
          </p:cNvPr>
          <p:cNvPicPr>
            <a:picLocks noChangeAspect="1"/>
          </p:cNvPicPr>
          <p:nvPr/>
        </p:nvPicPr>
        <p:blipFill rotWithShape="1">
          <a:blip r:embed="rId7"/>
          <a:srcRect l="17882" t="6221" r="16983"/>
          <a:stretch/>
        </p:blipFill>
        <p:spPr>
          <a:xfrm>
            <a:off x="6017869" y="2312213"/>
            <a:ext cx="6174131" cy="4337161"/>
          </a:xfrm>
          <a:prstGeom prst="rect">
            <a:avLst/>
          </a:prstGeom>
        </p:spPr>
      </p:pic>
    </p:spTree>
    <p:extLst>
      <p:ext uri="{BB962C8B-B14F-4D97-AF65-F5344CB8AC3E}">
        <p14:creationId xmlns:p14="http://schemas.microsoft.com/office/powerpoint/2010/main" val="415691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348</Words>
  <Application>Microsoft Office PowerPoint</Application>
  <PresentationFormat>Widescreen</PresentationFormat>
  <Paragraphs>49</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MS Mincho</vt:lpstr>
      <vt:lpstr>Arial</vt:lpstr>
      <vt:lpstr>Calibri</vt:lpstr>
      <vt:lpstr>Calibri Light</vt:lpstr>
      <vt:lpstr>Times New Roman</vt:lpstr>
      <vt:lpstr>Office Theme</vt:lpstr>
      <vt:lpstr>Cableless seismograph Atom</vt:lpstr>
      <vt:lpstr>Example of 3D ambient noise tomography</vt:lpstr>
      <vt:lpstr>Example of 3D ambient noise tomography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Cableless Seismograph Atom</dc:title>
  <dc:creator>Koichi Hayashi</dc:creator>
  <cp:lastModifiedBy>Koichi Hayashi</cp:lastModifiedBy>
  <cp:revision>19</cp:revision>
  <dcterms:created xsi:type="dcterms:W3CDTF">2018-10-28T01:34:39Z</dcterms:created>
  <dcterms:modified xsi:type="dcterms:W3CDTF">2018-10-28T17:02:56Z</dcterms:modified>
</cp:coreProperties>
</file>