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69" r:id="rId3"/>
    <p:sldId id="268" r:id="rId4"/>
    <p:sldId id="263" r:id="rId5"/>
    <p:sldId id="257" r:id="rId6"/>
    <p:sldId id="287" r:id="rId7"/>
    <p:sldId id="289" r:id="rId8"/>
    <p:sldId id="278" r:id="rId9"/>
    <p:sldId id="276" r:id="rId10"/>
    <p:sldId id="277" r:id="rId11"/>
    <p:sldId id="279" r:id="rId12"/>
    <p:sldId id="281" r:id="rId13"/>
    <p:sldId id="271" r:id="rId14"/>
    <p:sldId id="282" r:id="rId15"/>
    <p:sldId id="291" r:id="rId16"/>
    <p:sldId id="283" r:id="rId17"/>
    <p:sldId id="284" r:id="rId18"/>
    <p:sldId id="273" r:id="rId19"/>
    <p:sldId id="286" r:id="rId20"/>
    <p:sldId id="285" r:id="rId21"/>
    <p:sldId id="274" r:id="rId22"/>
    <p:sldId id="266" r:id="rId23"/>
    <p:sldId id="288" r:id="rId24"/>
    <p:sldId id="280" r:id="rId25"/>
    <p:sldId id="260" r:id="rId26"/>
    <p:sldId id="261" r:id="rId27"/>
    <p:sldId id="272" r:id="rId28"/>
    <p:sldId id="262" r:id="rId29"/>
    <p:sldId id="27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0"/>
    <p:restoredTop sz="92105"/>
  </p:normalViewPr>
  <p:slideViewPr>
    <p:cSldViewPr snapToGrid="0" snapToObjects="1">
      <p:cViewPr varScale="1">
        <p:scale>
          <a:sx n="83" d="100"/>
          <a:sy n="83" d="100"/>
        </p:scale>
        <p:origin x="784" y="1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3B798-873D-3243-9E7B-36ADC5DEFAF6}" type="datetimeFigureOut">
              <a:rPr lang="en-US" smtClean="0"/>
              <a:t>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4397B4-05B6-C249-843E-A93BAB8AA42D}" type="slidenum">
              <a:rPr lang="en-US" smtClean="0"/>
              <a:t>‹#›</a:t>
            </a:fld>
            <a:endParaRPr lang="en-US"/>
          </a:p>
        </p:txBody>
      </p:sp>
    </p:spTree>
    <p:extLst>
      <p:ext uri="{BB962C8B-B14F-4D97-AF65-F5344CB8AC3E}">
        <p14:creationId xmlns:p14="http://schemas.microsoft.com/office/powerpoint/2010/main" val="257119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this webinar we would like participants to…</a:t>
            </a:r>
          </a:p>
          <a:p>
            <a:pPr marL="171450" indent="-171450">
              <a:buFont typeface="Arial" panose="020B0604020202020204" pitchFamily="34" charset="0"/>
              <a:buChar char="•"/>
            </a:pPr>
            <a:r>
              <a:rPr lang="en-US" dirty="0"/>
              <a:t>Be able to explain why the inclusion of a curriculum like this is important </a:t>
            </a:r>
          </a:p>
          <a:p>
            <a:pPr marL="171450" indent="-171450">
              <a:buFont typeface="Arial" panose="020B0604020202020204" pitchFamily="34" charset="0"/>
              <a:buChar char="•"/>
            </a:pPr>
            <a:r>
              <a:rPr lang="en-US" dirty="0"/>
              <a:t>Have an increased interest in running the curriculum in this or future summers… </a:t>
            </a:r>
          </a:p>
          <a:p>
            <a:pPr marL="171450" indent="-171450">
              <a:buFont typeface="Arial" panose="020B0604020202020204" pitchFamily="34" charset="0"/>
              <a:buChar char="•"/>
            </a:pPr>
            <a:r>
              <a:rPr lang="en-US" dirty="0"/>
              <a:t>Have increased confidence in being able to implement the curriculum for this summer as a virtual training. </a:t>
            </a:r>
          </a:p>
          <a:p>
            <a:endParaRPr lang="en-US" dirty="0"/>
          </a:p>
        </p:txBody>
      </p:sp>
      <p:sp>
        <p:nvSpPr>
          <p:cNvPr id="4" name="Slide Number Placeholder 3"/>
          <p:cNvSpPr>
            <a:spLocks noGrp="1"/>
          </p:cNvSpPr>
          <p:nvPr>
            <p:ph type="sldNum" sz="quarter" idx="5"/>
          </p:nvPr>
        </p:nvSpPr>
        <p:spPr/>
        <p:txBody>
          <a:bodyPr/>
          <a:lstStyle/>
          <a:p>
            <a:fld id="{AE4397B4-05B6-C249-843E-A93BAB8AA42D}" type="slidenum">
              <a:rPr lang="en-US" smtClean="0"/>
              <a:t>1</a:t>
            </a:fld>
            <a:endParaRPr lang="en-US"/>
          </a:p>
        </p:txBody>
      </p:sp>
    </p:spTree>
    <p:extLst>
      <p:ext uri="{BB962C8B-B14F-4D97-AF65-F5344CB8AC3E}">
        <p14:creationId xmlns:p14="http://schemas.microsoft.com/office/powerpoint/2010/main" val="1411397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are commonly away from their home campus where they are removed from usual support systems, and are unlikely to know institutional policies and procedures should incidents of harassment and discrimination occur. </a:t>
            </a:r>
          </a:p>
          <a:p>
            <a:endParaRPr lang="en-US" dirty="0"/>
          </a:p>
        </p:txBody>
      </p:sp>
      <p:sp>
        <p:nvSpPr>
          <p:cNvPr id="4" name="Slide Number Placeholder 3"/>
          <p:cNvSpPr>
            <a:spLocks noGrp="1"/>
          </p:cNvSpPr>
          <p:nvPr>
            <p:ph type="sldNum" sz="quarter" idx="5"/>
          </p:nvPr>
        </p:nvSpPr>
        <p:spPr/>
        <p:txBody>
          <a:bodyPr/>
          <a:lstStyle/>
          <a:p>
            <a:fld id="{AE4397B4-05B6-C249-843E-A93BAB8AA42D}" type="slidenum">
              <a:rPr lang="en-US" smtClean="0"/>
              <a:t>4</a:t>
            </a:fld>
            <a:endParaRPr lang="en-US"/>
          </a:p>
        </p:txBody>
      </p:sp>
    </p:spTree>
    <p:extLst>
      <p:ext uri="{BB962C8B-B14F-4D97-AF65-F5344CB8AC3E}">
        <p14:creationId xmlns:p14="http://schemas.microsoft.com/office/powerpoint/2010/main" val="2704100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4397B4-05B6-C249-843E-A93BAB8AA42D}" type="slidenum">
              <a:rPr lang="en-US" smtClean="0"/>
              <a:t>5</a:t>
            </a:fld>
            <a:endParaRPr lang="en-US"/>
          </a:p>
        </p:txBody>
      </p:sp>
    </p:spTree>
    <p:extLst>
      <p:ext uri="{BB962C8B-B14F-4D97-AF65-F5344CB8AC3E}">
        <p14:creationId xmlns:p14="http://schemas.microsoft.com/office/powerpoint/2010/main" val="2623885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4397B4-05B6-C249-843E-A93BAB8AA42D}" type="slidenum">
              <a:rPr lang="en-US" smtClean="0"/>
              <a:t>7</a:t>
            </a:fld>
            <a:endParaRPr lang="en-US"/>
          </a:p>
        </p:txBody>
      </p:sp>
    </p:spTree>
    <p:extLst>
      <p:ext uri="{BB962C8B-B14F-4D97-AF65-F5344CB8AC3E}">
        <p14:creationId xmlns:p14="http://schemas.microsoft.com/office/powerpoint/2010/main" val="3379479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4397B4-05B6-C249-843E-A93BAB8AA42D}" type="slidenum">
              <a:rPr lang="en-US" smtClean="0"/>
              <a:t>12</a:t>
            </a:fld>
            <a:endParaRPr lang="en-US"/>
          </a:p>
        </p:txBody>
      </p:sp>
    </p:spTree>
    <p:extLst>
      <p:ext uri="{BB962C8B-B14F-4D97-AF65-F5344CB8AC3E}">
        <p14:creationId xmlns:p14="http://schemas.microsoft.com/office/powerpoint/2010/main" val="3276864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4397B4-05B6-C249-843E-A93BAB8AA42D}" type="slidenum">
              <a:rPr lang="en-US" smtClean="0"/>
              <a:t>18</a:t>
            </a:fld>
            <a:endParaRPr lang="en-US"/>
          </a:p>
        </p:txBody>
      </p:sp>
    </p:spTree>
    <p:extLst>
      <p:ext uri="{BB962C8B-B14F-4D97-AF65-F5344CB8AC3E}">
        <p14:creationId xmlns:p14="http://schemas.microsoft.com/office/powerpoint/2010/main" val="3382448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of these and push up to slide three and only have two slides for Pilot</a:t>
            </a:r>
          </a:p>
        </p:txBody>
      </p:sp>
      <p:sp>
        <p:nvSpPr>
          <p:cNvPr id="4" name="Slide Number Placeholder 3"/>
          <p:cNvSpPr>
            <a:spLocks noGrp="1"/>
          </p:cNvSpPr>
          <p:nvPr>
            <p:ph type="sldNum" sz="quarter" idx="5"/>
          </p:nvPr>
        </p:nvSpPr>
        <p:spPr/>
        <p:txBody>
          <a:bodyPr/>
          <a:lstStyle/>
          <a:p>
            <a:fld id="{AE4397B4-05B6-C249-843E-A93BAB8AA42D}" type="slidenum">
              <a:rPr lang="en-US" smtClean="0"/>
              <a:t>24</a:t>
            </a:fld>
            <a:endParaRPr lang="en-US"/>
          </a:p>
        </p:txBody>
      </p:sp>
    </p:spTree>
    <p:extLst>
      <p:ext uri="{BB962C8B-B14F-4D97-AF65-F5344CB8AC3E}">
        <p14:creationId xmlns:p14="http://schemas.microsoft.com/office/powerpoint/2010/main" val="4120328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D4C86-DAD0-AE44-ABB2-FD7DA0A0F8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EA86E6-3DDB-5249-AB1C-02841AFFE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4D3BA5-CCB4-4A49-9489-DC1824F48A52}"/>
              </a:ext>
            </a:extLst>
          </p:cNvPr>
          <p:cNvSpPr>
            <a:spLocks noGrp="1"/>
          </p:cNvSpPr>
          <p:nvPr>
            <p:ph type="dt" sz="half" idx="10"/>
          </p:nvPr>
        </p:nvSpPr>
        <p:spPr/>
        <p:txBody>
          <a:bodyPr/>
          <a:lstStyle/>
          <a:p>
            <a:fld id="{A1C737A8-BE65-E542-B6DA-4F77A837C7A6}" type="datetimeFigureOut">
              <a:rPr lang="en-US" smtClean="0"/>
              <a:t>5/20/20</a:t>
            </a:fld>
            <a:endParaRPr lang="en-US"/>
          </a:p>
        </p:txBody>
      </p:sp>
      <p:sp>
        <p:nvSpPr>
          <p:cNvPr id="5" name="Footer Placeholder 4">
            <a:extLst>
              <a:ext uri="{FF2B5EF4-FFF2-40B4-BE49-F238E27FC236}">
                <a16:creationId xmlns:a16="http://schemas.microsoft.com/office/drawing/2014/main" id="{83804999-23BB-9146-AB5F-ECD8746191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B7C16-952A-184F-BEF7-869128FF6CCC}"/>
              </a:ext>
            </a:extLst>
          </p:cNvPr>
          <p:cNvSpPr>
            <a:spLocks noGrp="1"/>
          </p:cNvSpPr>
          <p:nvPr>
            <p:ph type="sldNum" sz="quarter" idx="12"/>
          </p:nvPr>
        </p:nvSpPr>
        <p:spPr/>
        <p:txBody>
          <a:bodyPr/>
          <a:lstStyle/>
          <a:p>
            <a:fld id="{FC71A14B-68B9-2745-968C-E9729F313B9C}" type="slidenum">
              <a:rPr lang="en-US" smtClean="0"/>
              <a:t>‹#›</a:t>
            </a:fld>
            <a:endParaRPr lang="en-US"/>
          </a:p>
        </p:txBody>
      </p:sp>
    </p:spTree>
    <p:extLst>
      <p:ext uri="{BB962C8B-B14F-4D97-AF65-F5344CB8AC3E}">
        <p14:creationId xmlns:p14="http://schemas.microsoft.com/office/powerpoint/2010/main" val="466842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F92C7-EDB8-084B-AD23-707EF9395F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545203-50FB-E44E-9B1D-046AC57F056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BB0D9-FD09-284A-896C-FD03E0E280F7}"/>
              </a:ext>
            </a:extLst>
          </p:cNvPr>
          <p:cNvSpPr>
            <a:spLocks noGrp="1"/>
          </p:cNvSpPr>
          <p:nvPr>
            <p:ph type="dt" sz="half" idx="10"/>
          </p:nvPr>
        </p:nvSpPr>
        <p:spPr/>
        <p:txBody>
          <a:bodyPr/>
          <a:lstStyle/>
          <a:p>
            <a:fld id="{A1C737A8-BE65-E542-B6DA-4F77A837C7A6}" type="datetimeFigureOut">
              <a:rPr lang="en-US" smtClean="0"/>
              <a:t>5/20/20</a:t>
            </a:fld>
            <a:endParaRPr lang="en-US"/>
          </a:p>
        </p:txBody>
      </p:sp>
      <p:sp>
        <p:nvSpPr>
          <p:cNvPr id="5" name="Footer Placeholder 4">
            <a:extLst>
              <a:ext uri="{FF2B5EF4-FFF2-40B4-BE49-F238E27FC236}">
                <a16:creationId xmlns:a16="http://schemas.microsoft.com/office/drawing/2014/main" id="{BE1C3697-C145-954E-AE81-A310F0251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48B0A-AF68-9340-ACC4-129B7338B0C3}"/>
              </a:ext>
            </a:extLst>
          </p:cNvPr>
          <p:cNvSpPr>
            <a:spLocks noGrp="1"/>
          </p:cNvSpPr>
          <p:nvPr>
            <p:ph type="sldNum" sz="quarter" idx="12"/>
          </p:nvPr>
        </p:nvSpPr>
        <p:spPr/>
        <p:txBody>
          <a:bodyPr/>
          <a:lstStyle/>
          <a:p>
            <a:fld id="{FC71A14B-68B9-2745-968C-E9729F313B9C}" type="slidenum">
              <a:rPr lang="en-US" smtClean="0"/>
              <a:t>‹#›</a:t>
            </a:fld>
            <a:endParaRPr lang="en-US"/>
          </a:p>
        </p:txBody>
      </p:sp>
    </p:spTree>
    <p:extLst>
      <p:ext uri="{BB962C8B-B14F-4D97-AF65-F5344CB8AC3E}">
        <p14:creationId xmlns:p14="http://schemas.microsoft.com/office/powerpoint/2010/main" val="2702470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473C5E-2E12-D049-8BF4-69C6F1A494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981BC0-BEC6-7D48-81D2-E5971717E2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8E483-E5E7-5A49-8A1E-F528C4B74DA2}"/>
              </a:ext>
            </a:extLst>
          </p:cNvPr>
          <p:cNvSpPr>
            <a:spLocks noGrp="1"/>
          </p:cNvSpPr>
          <p:nvPr>
            <p:ph type="dt" sz="half" idx="10"/>
          </p:nvPr>
        </p:nvSpPr>
        <p:spPr/>
        <p:txBody>
          <a:bodyPr/>
          <a:lstStyle/>
          <a:p>
            <a:fld id="{A1C737A8-BE65-E542-B6DA-4F77A837C7A6}" type="datetimeFigureOut">
              <a:rPr lang="en-US" smtClean="0"/>
              <a:t>5/20/20</a:t>
            </a:fld>
            <a:endParaRPr lang="en-US"/>
          </a:p>
        </p:txBody>
      </p:sp>
      <p:sp>
        <p:nvSpPr>
          <p:cNvPr id="5" name="Footer Placeholder 4">
            <a:extLst>
              <a:ext uri="{FF2B5EF4-FFF2-40B4-BE49-F238E27FC236}">
                <a16:creationId xmlns:a16="http://schemas.microsoft.com/office/drawing/2014/main" id="{8DD2706F-11FB-EC47-9164-E380F88A20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38B4FB-CC87-7948-A431-FB4C84E514E8}"/>
              </a:ext>
            </a:extLst>
          </p:cNvPr>
          <p:cNvSpPr>
            <a:spLocks noGrp="1"/>
          </p:cNvSpPr>
          <p:nvPr>
            <p:ph type="sldNum" sz="quarter" idx="12"/>
          </p:nvPr>
        </p:nvSpPr>
        <p:spPr/>
        <p:txBody>
          <a:bodyPr/>
          <a:lstStyle/>
          <a:p>
            <a:fld id="{FC71A14B-68B9-2745-968C-E9729F313B9C}" type="slidenum">
              <a:rPr lang="en-US" smtClean="0"/>
              <a:t>‹#›</a:t>
            </a:fld>
            <a:endParaRPr lang="en-US"/>
          </a:p>
        </p:txBody>
      </p:sp>
    </p:spTree>
    <p:extLst>
      <p:ext uri="{BB962C8B-B14F-4D97-AF65-F5344CB8AC3E}">
        <p14:creationId xmlns:p14="http://schemas.microsoft.com/office/powerpoint/2010/main" val="3987705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C7EBC-DDB6-CA4D-9EE7-1501D864CA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223BEA-0518-0B4D-8867-0E3E8EAE2C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DAE3B1-9DA6-F149-AB6C-2927BD1BEA8B}"/>
              </a:ext>
            </a:extLst>
          </p:cNvPr>
          <p:cNvSpPr>
            <a:spLocks noGrp="1"/>
          </p:cNvSpPr>
          <p:nvPr>
            <p:ph type="dt" sz="half" idx="10"/>
          </p:nvPr>
        </p:nvSpPr>
        <p:spPr/>
        <p:txBody>
          <a:bodyPr/>
          <a:lstStyle/>
          <a:p>
            <a:fld id="{A1C737A8-BE65-E542-B6DA-4F77A837C7A6}" type="datetimeFigureOut">
              <a:rPr lang="en-US" smtClean="0"/>
              <a:t>5/20/20</a:t>
            </a:fld>
            <a:endParaRPr lang="en-US"/>
          </a:p>
        </p:txBody>
      </p:sp>
      <p:sp>
        <p:nvSpPr>
          <p:cNvPr id="5" name="Footer Placeholder 4">
            <a:extLst>
              <a:ext uri="{FF2B5EF4-FFF2-40B4-BE49-F238E27FC236}">
                <a16:creationId xmlns:a16="http://schemas.microsoft.com/office/drawing/2014/main" id="{FCCA88E9-AEE1-4B43-9E09-EE4DABE64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E87E0-3AC7-2341-AC71-F77AE70213E9}"/>
              </a:ext>
            </a:extLst>
          </p:cNvPr>
          <p:cNvSpPr>
            <a:spLocks noGrp="1"/>
          </p:cNvSpPr>
          <p:nvPr>
            <p:ph type="sldNum" sz="quarter" idx="12"/>
          </p:nvPr>
        </p:nvSpPr>
        <p:spPr/>
        <p:txBody>
          <a:bodyPr/>
          <a:lstStyle/>
          <a:p>
            <a:fld id="{FC71A14B-68B9-2745-968C-E9729F313B9C}" type="slidenum">
              <a:rPr lang="en-US" smtClean="0"/>
              <a:t>‹#›</a:t>
            </a:fld>
            <a:endParaRPr lang="en-US"/>
          </a:p>
        </p:txBody>
      </p:sp>
    </p:spTree>
    <p:extLst>
      <p:ext uri="{BB962C8B-B14F-4D97-AF65-F5344CB8AC3E}">
        <p14:creationId xmlns:p14="http://schemas.microsoft.com/office/powerpoint/2010/main" val="2300911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A5E69-FB8B-5049-9973-1B39E3FF07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872E02-4A04-FE42-AD84-115784CC7F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BBDEBF4-C23E-9641-B1A2-606E1E3A3306}"/>
              </a:ext>
            </a:extLst>
          </p:cNvPr>
          <p:cNvSpPr>
            <a:spLocks noGrp="1"/>
          </p:cNvSpPr>
          <p:nvPr>
            <p:ph type="dt" sz="half" idx="10"/>
          </p:nvPr>
        </p:nvSpPr>
        <p:spPr/>
        <p:txBody>
          <a:bodyPr/>
          <a:lstStyle/>
          <a:p>
            <a:fld id="{A1C737A8-BE65-E542-B6DA-4F77A837C7A6}" type="datetimeFigureOut">
              <a:rPr lang="en-US" smtClean="0"/>
              <a:t>5/20/20</a:t>
            </a:fld>
            <a:endParaRPr lang="en-US"/>
          </a:p>
        </p:txBody>
      </p:sp>
      <p:sp>
        <p:nvSpPr>
          <p:cNvPr id="5" name="Footer Placeholder 4">
            <a:extLst>
              <a:ext uri="{FF2B5EF4-FFF2-40B4-BE49-F238E27FC236}">
                <a16:creationId xmlns:a16="http://schemas.microsoft.com/office/drawing/2014/main" id="{3370B3F9-B004-8343-BBAC-B40DB1156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B7FE0-3EBA-2F40-928E-7228D4E97BEB}"/>
              </a:ext>
            </a:extLst>
          </p:cNvPr>
          <p:cNvSpPr>
            <a:spLocks noGrp="1"/>
          </p:cNvSpPr>
          <p:nvPr>
            <p:ph type="sldNum" sz="quarter" idx="12"/>
          </p:nvPr>
        </p:nvSpPr>
        <p:spPr/>
        <p:txBody>
          <a:bodyPr/>
          <a:lstStyle/>
          <a:p>
            <a:fld id="{FC71A14B-68B9-2745-968C-E9729F313B9C}" type="slidenum">
              <a:rPr lang="en-US" smtClean="0"/>
              <a:t>‹#›</a:t>
            </a:fld>
            <a:endParaRPr lang="en-US"/>
          </a:p>
        </p:txBody>
      </p:sp>
    </p:spTree>
    <p:extLst>
      <p:ext uri="{BB962C8B-B14F-4D97-AF65-F5344CB8AC3E}">
        <p14:creationId xmlns:p14="http://schemas.microsoft.com/office/powerpoint/2010/main" val="2620908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C2005-3D75-A44E-9216-086816D27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FE43B1-BB57-374C-A280-54E065847E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4A21B2-1802-3A44-A997-6B342F691EC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D8D645-E49E-C44E-986C-D4749CEC545E}"/>
              </a:ext>
            </a:extLst>
          </p:cNvPr>
          <p:cNvSpPr>
            <a:spLocks noGrp="1"/>
          </p:cNvSpPr>
          <p:nvPr>
            <p:ph type="dt" sz="half" idx="10"/>
          </p:nvPr>
        </p:nvSpPr>
        <p:spPr/>
        <p:txBody>
          <a:bodyPr/>
          <a:lstStyle/>
          <a:p>
            <a:fld id="{A1C737A8-BE65-E542-B6DA-4F77A837C7A6}" type="datetimeFigureOut">
              <a:rPr lang="en-US" smtClean="0"/>
              <a:t>5/20/20</a:t>
            </a:fld>
            <a:endParaRPr lang="en-US"/>
          </a:p>
        </p:txBody>
      </p:sp>
      <p:sp>
        <p:nvSpPr>
          <p:cNvPr id="6" name="Footer Placeholder 5">
            <a:extLst>
              <a:ext uri="{FF2B5EF4-FFF2-40B4-BE49-F238E27FC236}">
                <a16:creationId xmlns:a16="http://schemas.microsoft.com/office/drawing/2014/main" id="{EF55B6DF-52B1-E94B-A733-E981CBD703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E6C8CA-F003-0945-9328-77D46DFB2289}"/>
              </a:ext>
            </a:extLst>
          </p:cNvPr>
          <p:cNvSpPr>
            <a:spLocks noGrp="1"/>
          </p:cNvSpPr>
          <p:nvPr>
            <p:ph type="sldNum" sz="quarter" idx="12"/>
          </p:nvPr>
        </p:nvSpPr>
        <p:spPr/>
        <p:txBody>
          <a:bodyPr/>
          <a:lstStyle/>
          <a:p>
            <a:fld id="{FC71A14B-68B9-2745-968C-E9729F313B9C}" type="slidenum">
              <a:rPr lang="en-US" smtClean="0"/>
              <a:t>‹#›</a:t>
            </a:fld>
            <a:endParaRPr lang="en-US"/>
          </a:p>
        </p:txBody>
      </p:sp>
    </p:spTree>
    <p:extLst>
      <p:ext uri="{BB962C8B-B14F-4D97-AF65-F5344CB8AC3E}">
        <p14:creationId xmlns:p14="http://schemas.microsoft.com/office/powerpoint/2010/main" val="1093928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61ED0-CE06-6840-92CD-A9CC06790D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5B047C-7406-4246-A3CC-0C7FF135EF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9A8D42-EEEF-8147-950C-736E3D15EAE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968FAD-5D1A-BE48-A888-BBE9458107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E80CFF-3A5C-7B43-8655-C22C87D373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77A070-AA86-7046-A629-F7381B4B1751}"/>
              </a:ext>
            </a:extLst>
          </p:cNvPr>
          <p:cNvSpPr>
            <a:spLocks noGrp="1"/>
          </p:cNvSpPr>
          <p:nvPr>
            <p:ph type="dt" sz="half" idx="10"/>
          </p:nvPr>
        </p:nvSpPr>
        <p:spPr/>
        <p:txBody>
          <a:bodyPr/>
          <a:lstStyle/>
          <a:p>
            <a:fld id="{A1C737A8-BE65-E542-B6DA-4F77A837C7A6}" type="datetimeFigureOut">
              <a:rPr lang="en-US" smtClean="0"/>
              <a:t>5/20/20</a:t>
            </a:fld>
            <a:endParaRPr lang="en-US"/>
          </a:p>
        </p:txBody>
      </p:sp>
      <p:sp>
        <p:nvSpPr>
          <p:cNvPr id="8" name="Footer Placeholder 7">
            <a:extLst>
              <a:ext uri="{FF2B5EF4-FFF2-40B4-BE49-F238E27FC236}">
                <a16:creationId xmlns:a16="http://schemas.microsoft.com/office/drawing/2014/main" id="{CA5DC2F4-280D-E24E-9010-20319CB74B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FBCC9E-C2F8-C24B-87AE-5FD4BE4E0DEC}"/>
              </a:ext>
            </a:extLst>
          </p:cNvPr>
          <p:cNvSpPr>
            <a:spLocks noGrp="1"/>
          </p:cNvSpPr>
          <p:nvPr>
            <p:ph type="sldNum" sz="quarter" idx="12"/>
          </p:nvPr>
        </p:nvSpPr>
        <p:spPr/>
        <p:txBody>
          <a:bodyPr/>
          <a:lstStyle/>
          <a:p>
            <a:fld id="{FC71A14B-68B9-2745-968C-E9729F313B9C}" type="slidenum">
              <a:rPr lang="en-US" smtClean="0"/>
              <a:t>‹#›</a:t>
            </a:fld>
            <a:endParaRPr lang="en-US"/>
          </a:p>
        </p:txBody>
      </p:sp>
    </p:spTree>
    <p:extLst>
      <p:ext uri="{BB962C8B-B14F-4D97-AF65-F5344CB8AC3E}">
        <p14:creationId xmlns:p14="http://schemas.microsoft.com/office/powerpoint/2010/main" val="170144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D4D91-71B4-B54D-B572-11C8E3B8E5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816419-97C5-A046-8B8C-91E2E6B6CFA3}"/>
              </a:ext>
            </a:extLst>
          </p:cNvPr>
          <p:cNvSpPr>
            <a:spLocks noGrp="1"/>
          </p:cNvSpPr>
          <p:nvPr>
            <p:ph type="dt" sz="half" idx="10"/>
          </p:nvPr>
        </p:nvSpPr>
        <p:spPr/>
        <p:txBody>
          <a:bodyPr/>
          <a:lstStyle/>
          <a:p>
            <a:fld id="{A1C737A8-BE65-E542-B6DA-4F77A837C7A6}" type="datetimeFigureOut">
              <a:rPr lang="en-US" smtClean="0"/>
              <a:t>5/20/20</a:t>
            </a:fld>
            <a:endParaRPr lang="en-US"/>
          </a:p>
        </p:txBody>
      </p:sp>
      <p:sp>
        <p:nvSpPr>
          <p:cNvPr id="4" name="Footer Placeholder 3">
            <a:extLst>
              <a:ext uri="{FF2B5EF4-FFF2-40B4-BE49-F238E27FC236}">
                <a16:creationId xmlns:a16="http://schemas.microsoft.com/office/drawing/2014/main" id="{7A2AFDDA-2B21-4746-9951-4E41EF3A00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3652B1-1708-8747-8A19-77BDFAEC441E}"/>
              </a:ext>
            </a:extLst>
          </p:cNvPr>
          <p:cNvSpPr>
            <a:spLocks noGrp="1"/>
          </p:cNvSpPr>
          <p:nvPr>
            <p:ph type="sldNum" sz="quarter" idx="12"/>
          </p:nvPr>
        </p:nvSpPr>
        <p:spPr/>
        <p:txBody>
          <a:bodyPr/>
          <a:lstStyle/>
          <a:p>
            <a:fld id="{FC71A14B-68B9-2745-968C-E9729F313B9C}" type="slidenum">
              <a:rPr lang="en-US" smtClean="0"/>
              <a:t>‹#›</a:t>
            </a:fld>
            <a:endParaRPr lang="en-US"/>
          </a:p>
        </p:txBody>
      </p:sp>
    </p:spTree>
    <p:extLst>
      <p:ext uri="{BB962C8B-B14F-4D97-AF65-F5344CB8AC3E}">
        <p14:creationId xmlns:p14="http://schemas.microsoft.com/office/powerpoint/2010/main" val="3293560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47DE8A-EDD8-6042-9EE0-88A555F76B99}"/>
              </a:ext>
            </a:extLst>
          </p:cNvPr>
          <p:cNvSpPr>
            <a:spLocks noGrp="1"/>
          </p:cNvSpPr>
          <p:nvPr>
            <p:ph type="dt" sz="half" idx="10"/>
          </p:nvPr>
        </p:nvSpPr>
        <p:spPr/>
        <p:txBody>
          <a:bodyPr/>
          <a:lstStyle/>
          <a:p>
            <a:fld id="{A1C737A8-BE65-E542-B6DA-4F77A837C7A6}" type="datetimeFigureOut">
              <a:rPr lang="en-US" smtClean="0"/>
              <a:t>5/20/20</a:t>
            </a:fld>
            <a:endParaRPr lang="en-US"/>
          </a:p>
        </p:txBody>
      </p:sp>
      <p:sp>
        <p:nvSpPr>
          <p:cNvPr id="3" name="Footer Placeholder 2">
            <a:extLst>
              <a:ext uri="{FF2B5EF4-FFF2-40B4-BE49-F238E27FC236}">
                <a16:creationId xmlns:a16="http://schemas.microsoft.com/office/drawing/2014/main" id="{B53FEC7F-0A3A-8D41-8A29-A9467DF718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F2A8D3-6818-2F47-B365-52941CBDF8D8}"/>
              </a:ext>
            </a:extLst>
          </p:cNvPr>
          <p:cNvSpPr>
            <a:spLocks noGrp="1"/>
          </p:cNvSpPr>
          <p:nvPr>
            <p:ph type="sldNum" sz="quarter" idx="12"/>
          </p:nvPr>
        </p:nvSpPr>
        <p:spPr/>
        <p:txBody>
          <a:bodyPr/>
          <a:lstStyle/>
          <a:p>
            <a:fld id="{FC71A14B-68B9-2745-968C-E9729F313B9C}" type="slidenum">
              <a:rPr lang="en-US" smtClean="0"/>
              <a:t>‹#›</a:t>
            </a:fld>
            <a:endParaRPr lang="en-US"/>
          </a:p>
        </p:txBody>
      </p:sp>
    </p:spTree>
    <p:extLst>
      <p:ext uri="{BB962C8B-B14F-4D97-AF65-F5344CB8AC3E}">
        <p14:creationId xmlns:p14="http://schemas.microsoft.com/office/powerpoint/2010/main" val="113795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0458-6B5B-9047-9549-6858963314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F03704-EE69-E14A-994E-552167F7A6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87B924-1117-864D-B0B8-3792698EF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A83338-6D1D-894A-9904-3EBB45359328}"/>
              </a:ext>
            </a:extLst>
          </p:cNvPr>
          <p:cNvSpPr>
            <a:spLocks noGrp="1"/>
          </p:cNvSpPr>
          <p:nvPr>
            <p:ph type="dt" sz="half" idx="10"/>
          </p:nvPr>
        </p:nvSpPr>
        <p:spPr/>
        <p:txBody>
          <a:bodyPr/>
          <a:lstStyle/>
          <a:p>
            <a:fld id="{A1C737A8-BE65-E542-B6DA-4F77A837C7A6}" type="datetimeFigureOut">
              <a:rPr lang="en-US" smtClean="0"/>
              <a:t>5/20/20</a:t>
            </a:fld>
            <a:endParaRPr lang="en-US"/>
          </a:p>
        </p:txBody>
      </p:sp>
      <p:sp>
        <p:nvSpPr>
          <p:cNvPr id="6" name="Footer Placeholder 5">
            <a:extLst>
              <a:ext uri="{FF2B5EF4-FFF2-40B4-BE49-F238E27FC236}">
                <a16:creationId xmlns:a16="http://schemas.microsoft.com/office/drawing/2014/main" id="{1D90BAE7-98F7-064E-B48B-2EA7D2224E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F671DF-D8AC-D64C-B243-C15F95827F47}"/>
              </a:ext>
            </a:extLst>
          </p:cNvPr>
          <p:cNvSpPr>
            <a:spLocks noGrp="1"/>
          </p:cNvSpPr>
          <p:nvPr>
            <p:ph type="sldNum" sz="quarter" idx="12"/>
          </p:nvPr>
        </p:nvSpPr>
        <p:spPr/>
        <p:txBody>
          <a:bodyPr/>
          <a:lstStyle/>
          <a:p>
            <a:fld id="{FC71A14B-68B9-2745-968C-E9729F313B9C}" type="slidenum">
              <a:rPr lang="en-US" smtClean="0"/>
              <a:t>‹#›</a:t>
            </a:fld>
            <a:endParaRPr lang="en-US"/>
          </a:p>
        </p:txBody>
      </p:sp>
    </p:spTree>
    <p:extLst>
      <p:ext uri="{BB962C8B-B14F-4D97-AF65-F5344CB8AC3E}">
        <p14:creationId xmlns:p14="http://schemas.microsoft.com/office/powerpoint/2010/main" val="2907737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BF211-B38F-BA40-A080-E043473BA6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D532C5-3E86-4A49-AEC8-8BF0C7344C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22EAAD-BBBC-2546-8900-1E5F42FFB3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44F26B-5837-9543-B8DE-9D264C78D88B}"/>
              </a:ext>
            </a:extLst>
          </p:cNvPr>
          <p:cNvSpPr>
            <a:spLocks noGrp="1"/>
          </p:cNvSpPr>
          <p:nvPr>
            <p:ph type="dt" sz="half" idx="10"/>
          </p:nvPr>
        </p:nvSpPr>
        <p:spPr/>
        <p:txBody>
          <a:bodyPr/>
          <a:lstStyle/>
          <a:p>
            <a:fld id="{A1C737A8-BE65-E542-B6DA-4F77A837C7A6}" type="datetimeFigureOut">
              <a:rPr lang="en-US" smtClean="0"/>
              <a:t>5/20/20</a:t>
            </a:fld>
            <a:endParaRPr lang="en-US"/>
          </a:p>
        </p:txBody>
      </p:sp>
      <p:sp>
        <p:nvSpPr>
          <p:cNvPr id="6" name="Footer Placeholder 5">
            <a:extLst>
              <a:ext uri="{FF2B5EF4-FFF2-40B4-BE49-F238E27FC236}">
                <a16:creationId xmlns:a16="http://schemas.microsoft.com/office/drawing/2014/main" id="{9D354434-89A5-CE4C-8399-8AFADDDF55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356E7E-AFF2-A449-BD51-3D095C8A186F}"/>
              </a:ext>
            </a:extLst>
          </p:cNvPr>
          <p:cNvSpPr>
            <a:spLocks noGrp="1"/>
          </p:cNvSpPr>
          <p:nvPr>
            <p:ph type="sldNum" sz="quarter" idx="12"/>
          </p:nvPr>
        </p:nvSpPr>
        <p:spPr/>
        <p:txBody>
          <a:bodyPr/>
          <a:lstStyle/>
          <a:p>
            <a:fld id="{FC71A14B-68B9-2745-968C-E9729F313B9C}" type="slidenum">
              <a:rPr lang="en-US" smtClean="0"/>
              <a:t>‹#›</a:t>
            </a:fld>
            <a:endParaRPr lang="en-US"/>
          </a:p>
        </p:txBody>
      </p:sp>
    </p:spTree>
    <p:extLst>
      <p:ext uri="{BB962C8B-B14F-4D97-AF65-F5344CB8AC3E}">
        <p14:creationId xmlns:p14="http://schemas.microsoft.com/office/powerpoint/2010/main" val="2792997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B60D3C-8B31-4548-8A0A-61FED817F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11B48F-31C3-8A46-AF66-3F6A7BFA37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1A9CD-95C1-264A-A5E9-B33218FAA7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737A8-BE65-E542-B6DA-4F77A837C7A6}" type="datetimeFigureOut">
              <a:rPr lang="en-US" smtClean="0"/>
              <a:t>5/20/20</a:t>
            </a:fld>
            <a:endParaRPr lang="en-US"/>
          </a:p>
        </p:txBody>
      </p:sp>
      <p:sp>
        <p:nvSpPr>
          <p:cNvPr id="5" name="Footer Placeholder 4">
            <a:extLst>
              <a:ext uri="{FF2B5EF4-FFF2-40B4-BE49-F238E27FC236}">
                <a16:creationId xmlns:a16="http://schemas.microsoft.com/office/drawing/2014/main" id="{7D0397AF-AA08-8341-9C27-9208A8B75D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13334E-36B4-D149-AADB-A25F35B41B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1A14B-68B9-2745-968C-E9729F313B9C}" type="slidenum">
              <a:rPr lang="en-US" smtClean="0"/>
              <a:t>‹#›</a:t>
            </a:fld>
            <a:endParaRPr lang="en-US"/>
          </a:p>
        </p:txBody>
      </p:sp>
    </p:spTree>
    <p:extLst>
      <p:ext uri="{BB962C8B-B14F-4D97-AF65-F5344CB8AC3E}">
        <p14:creationId xmlns:p14="http://schemas.microsoft.com/office/powerpoint/2010/main" val="3157574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49AD6-CE42-9E45-9AD8-FC1B505C599A}"/>
              </a:ext>
            </a:extLst>
          </p:cNvPr>
          <p:cNvSpPr>
            <a:spLocks noGrp="1"/>
          </p:cNvSpPr>
          <p:nvPr>
            <p:ph type="ctrTitle"/>
          </p:nvPr>
        </p:nvSpPr>
        <p:spPr>
          <a:xfrm>
            <a:off x="389744" y="867530"/>
            <a:ext cx="11377535" cy="2164905"/>
          </a:xfrm>
        </p:spPr>
        <p:txBody>
          <a:bodyPr>
            <a:normAutofit fontScale="90000"/>
          </a:bodyPr>
          <a:lstStyle/>
          <a:p>
            <a:r>
              <a:rPr lang="en-US" dirty="0"/>
              <a:t>Anti-Harassment/Discrimination Curriculum for REUs and Field Camps</a:t>
            </a:r>
          </a:p>
        </p:txBody>
      </p:sp>
      <p:sp>
        <p:nvSpPr>
          <p:cNvPr id="3" name="Subtitle 2">
            <a:extLst>
              <a:ext uri="{FF2B5EF4-FFF2-40B4-BE49-F238E27FC236}">
                <a16:creationId xmlns:a16="http://schemas.microsoft.com/office/drawing/2014/main" id="{F3C083B0-03BA-A849-9614-B31191FB15AC}"/>
              </a:ext>
            </a:extLst>
          </p:cNvPr>
          <p:cNvSpPr>
            <a:spLocks noGrp="1"/>
          </p:cNvSpPr>
          <p:nvPr>
            <p:ph type="subTitle" idx="1"/>
          </p:nvPr>
        </p:nvSpPr>
        <p:spPr>
          <a:xfrm>
            <a:off x="1534391" y="3112407"/>
            <a:ext cx="9144000" cy="1655762"/>
          </a:xfrm>
        </p:spPr>
        <p:txBody>
          <a:bodyPr/>
          <a:lstStyle/>
          <a:p>
            <a:r>
              <a:rPr lang="en-US" dirty="0"/>
              <a:t>Michael Hubenthal, IRIS Consortium</a:t>
            </a:r>
          </a:p>
          <a:p>
            <a:r>
              <a:rPr lang="en-US" dirty="0"/>
              <a:t>Daphne </a:t>
            </a:r>
            <a:r>
              <a:rPr lang="en-US" dirty="0" err="1"/>
              <a:t>LaDue</a:t>
            </a:r>
            <a:r>
              <a:rPr lang="en-US" dirty="0"/>
              <a:t>, University of Oklahoma</a:t>
            </a:r>
          </a:p>
          <a:p>
            <a:r>
              <a:rPr lang="en-US" dirty="0"/>
              <a:t>Martin Snow - University of Colorado Boulder</a:t>
            </a:r>
          </a:p>
          <a:p>
            <a:endParaRPr lang="en-US" dirty="0"/>
          </a:p>
        </p:txBody>
      </p:sp>
      <p:sp>
        <p:nvSpPr>
          <p:cNvPr id="4" name="TextBox 3">
            <a:extLst>
              <a:ext uri="{FF2B5EF4-FFF2-40B4-BE49-F238E27FC236}">
                <a16:creationId xmlns:a16="http://schemas.microsoft.com/office/drawing/2014/main" id="{2755B338-96C5-274B-8721-97C28BAC815B}"/>
              </a:ext>
            </a:extLst>
          </p:cNvPr>
          <p:cNvSpPr txBox="1"/>
          <p:nvPr/>
        </p:nvSpPr>
        <p:spPr>
          <a:xfrm>
            <a:off x="8965508" y="177572"/>
            <a:ext cx="3061544" cy="369332"/>
          </a:xfrm>
          <a:prstGeom prst="rect">
            <a:avLst/>
          </a:prstGeom>
          <a:noFill/>
        </p:spPr>
        <p:txBody>
          <a:bodyPr wrap="none" rtlCol="0">
            <a:spAutoFit/>
          </a:bodyPr>
          <a:lstStyle/>
          <a:p>
            <a:r>
              <a:rPr lang="en-US" dirty="0"/>
              <a:t>*This webinar will be recorded</a:t>
            </a:r>
          </a:p>
        </p:txBody>
      </p:sp>
      <p:pic>
        <p:nvPicPr>
          <p:cNvPr id="6" name="Picture 5">
            <a:extLst>
              <a:ext uri="{FF2B5EF4-FFF2-40B4-BE49-F238E27FC236}">
                <a16:creationId xmlns:a16="http://schemas.microsoft.com/office/drawing/2014/main" id="{7B5CD667-FEB4-4944-8947-914D7020B02E}"/>
              </a:ext>
            </a:extLst>
          </p:cNvPr>
          <p:cNvPicPr>
            <a:picLocks noChangeAspect="1"/>
          </p:cNvPicPr>
          <p:nvPr/>
        </p:nvPicPr>
        <p:blipFill>
          <a:blip r:embed="rId3"/>
          <a:stretch>
            <a:fillRect/>
          </a:stretch>
        </p:blipFill>
        <p:spPr>
          <a:xfrm>
            <a:off x="5148038" y="4656297"/>
            <a:ext cx="1916705" cy="958353"/>
          </a:xfrm>
          <a:prstGeom prst="rect">
            <a:avLst/>
          </a:prstGeom>
        </p:spPr>
      </p:pic>
      <p:pic>
        <p:nvPicPr>
          <p:cNvPr id="8" name="Picture 7">
            <a:extLst>
              <a:ext uri="{FF2B5EF4-FFF2-40B4-BE49-F238E27FC236}">
                <a16:creationId xmlns:a16="http://schemas.microsoft.com/office/drawing/2014/main" id="{32299D5C-9F56-5647-B4D0-393A9377CC9D}"/>
              </a:ext>
            </a:extLst>
          </p:cNvPr>
          <p:cNvPicPr>
            <a:picLocks noChangeAspect="1"/>
          </p:cNvPicPr>
          <p:nvPr/>
        </p:nvPicPr>
        <p:blipFill>
          <a:blip r:embed="rId4"/>
          <a:stretch>
            <a:fillRect/>
          </a:stretch>
        </p:blipFill>
        <p:spPr>
          <a:xfrm>
            <a:off x="7269302" y="4657060"/>
            <a:ext cx="1120493" cy="1080653"/>
          </a:xfrm>
          <a:prstGeom prst="rect">
            <a:avLst/>
          </a:prstGeom>
        </p:spPr>
      </p:pic>
      <p:pic>
        <p:nvPicPr>
          <p:cNvPr id="10" name="Picture 9">
            <a:extLst>
              <a:ext uri="{FF2B5EF4-FFF2-40B4-BE49-F238E27FC236}">
                <a16:creationId xmlns:a16="http://schemas.microsoft.com/office/drawing/2014/main" id="{63E94006-F0A9-384E-B7F3-DCC9D0679EE8}"/>
              </a:ext>
            </a:extLst>
          </p:cNvPr>
          <p:cNvPicPr>
            <a:picLocks noChangeAspect="1"/>
          </p:cNvPicPr>
          <p:nvPr/>
        </p:nvPicPr>
        <p:blipFill>
          <a:blip r:embed="rId5"/>
          <a:stretch>
            <a:fillRect/>
          </a:stretch>
        </p:blipFill>
        <p:spPr>
          <a:xfrm>
            <a:off x="3862826" y="4651083"/>
            <a:ext cx="1080653" cy="1080653"/>
          </a:xfrm>
          <a:prstGeom prst="rect">
            <a:avLst/>
          </a:prstGeom>
        </p:spPr>
      </p:pic>
      <p:pic>
        <p:nvPicPr>
          <p:cNvPr id="12" name="Picture 11">
            <a:extLst>
              <a:ext uri="{FF2B5EF4-FFF2-40B4-BE49-F238E27FC236}">
                <a16:creationId xmlns:a16="http://schemas.microsoft.com/office/drawing/2014/main" id="{293C7AB8-0C78-D842-BB6B-0872E4B81764}"/>
              </a:ext>
            </a:extLst>
          </p:cNvPr>
          <p:cNvPicPr>
            <a:picLocks noChangeAspect="1"/>
          </p:cNvPicPr>
          <p:nvPr/>
        </p:nvPicPr>
        <p:blipFill>
          <a:blip r:embed="rId6"/>
          <a:stretch>
            <a:fillRect/>
          </a:stretch>
        </p:blipFill>
        <p:spPr>
          <a:xfrm>
            <a:off x="389744" y="286011"/>
            <a:ext cx="1282506" cy="1282506"/>
          </a:xfrm>
          <a:prstGeom prst="rect">
            <a:avLst/>
          </a:prstGeom>
        </p:spPr>
      </p:pic>
      <p:sp>
        <p:nvSpPr>
          <p:cNvPr id="13" name="Rectangle 12">
            <a:extLst>
              <a:ext uri="{FF2B5EF4-FFF2-40B4-BE49-F238E27FC236}">
                <a16:creationId xmlns:a16="http://schemas.microsoft.com/office/drawing/2014/main" id="{AC9999B7-9653-AC46-AD4A-C3E8EE5DF6EA}"/>
              </a:ext>
            </a:extLst>
          </p:cNvPr>
          <p:cNvSpPr/>
          <p:nvPr/>
        </p:nvSpPr>
        <p:spPr>
          <a:xfrm>
            <a:off x="96983" y="6312059"/>
            <a:ext cx="12095017" cy="523220"/>
          </a:xfrm>
          <a:prstGeom prst="rect">
            <a:avLst/>
          </a:prstGeom>
        </p:spPr>
        <p:txBody>
          <a:bodyPr wrap="square">
            <a:spAutoFit/>
          </a:bodyPr>
          <a:lstStyle/>
          <a:p>
            <a:r>
              <a:rPr lang="en-US" sz="1400" b="1" dirty="0">
                <a:latin typeface="MyriadPro" panose="020B0503030403020204" pitchFamily="34" charset="0"/>
              </a:rPr>
              <a:t>Acknowledgments: </a:t>
            </a:r>
            <a:r>
              <a:rPr lang="en-US" sz="1400" dirty="0">
                <a:latin typeface="MyriadPro" panose="020B0503030403020204" pitchFamily="34" charset="0"/>
              </a:rPr>
              <a:t>This material is based upon work supported by NSF under Grant Nos. EAR-1852339, AGS-1560419, &amp; AGS-1659878, and SAGE, which is a major facility operated by the IRIS Consortium and funded by NSF under award EAR-1851048 and earlier NSF awards. </a:t>
            </a:r>
            <a:endParaRPr lang="en-US" sz="1400" dirty="0">
              <a:effectLst/>
            </a:endParaRPr>
          </a:p>
        </p:txBody>
      </p:sp>
    </p:spTree>
    <p:extLst>
      <p:ext uri="{BB962C8B-B14F-4D97-AF65-F5344CB8AC3E}">
        <p14:creationId xmlns:p14="http://schemas.microsoft.com/office/powerpoint/2010/main" val="679404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F1CFA-CF26-8A42-AE7F-34AE84442A70}"/>
              </a:ext>
            </a:extLst>
          </p:cNvPr>
          <p:cNvSpPr>
            <a:spLocks noGrp="1"/>
          </p:cNvSpPr>
          <p:nvPr>
            <p:ph type="title"/>
          </p:nvPr>
        </p:nvSpPr>
        <p:spPr/>
        <p:txBody>
          <a:bodyPr/>
          <a:lstStyle/>
          <a:p>
            <a:pPr lvl="0"/>
            <a:r>
              <a:rPr lang="en-US" b="1" dirty="0"/>
              <a:t>What to do if a participant is struggling? </a:t>
            </a:r>
            <a:endParaRPr lang="en-US" sz="4000" b="1" dirty="0"/>
          </a:p>
        </p:txBody>
      </p:sp>
      <p:sp>
        <p:nvSpPr>
          <p:cNvPr id="5" name="Content Placeholder 4">
            <a:extLst>
              <a:ext uri="{FF2B5EF4-FFF2-40B4-BE49-F238E27FC236}">
                <a16:creationId xmlns:a16="http://schemas.microsoft.com/office/drawing/2014/main" id="{7DD65141-AAB7-6046-9D7E-014D5FD9726E}"/>
              </a:ext>
            </a:extLst>
          </p:cNvPr>
          <p:cNvSpPr>
            <a:spLocks noGrp="1"/>
          </p:cNvSpPr>
          <p:nvPr>
            <p:ph idx="1"/>
          </p:nvPr>
        </p:nvSpPr>
        <p:spPr/>
        <p:txBody>
          <a:bodyPr>
            <a:normAutofit/>
          </a:bodyPr>
          <a:lstStyle/>
          <a:p>
            <a:r>
              <a:rPr lang="en-US" sz="3200" dirty="0"/>
              <a:t>Participants should feel free to step out of the discussion at any time should they feel uncomfortable. </a:t>
            </a:r>
            <a:endParaRPr lang="en-US" dirty="0"/>
          </a:p>
          <a:p>
            <a:r>
              <a:rPr lang="en-US" sz="3200" dirty="0"/>
              <a:t>Have a plan in place to allow you or a member of your team to step out and check on the participant. </a:t>
            </a:r>
          </a:p>
          <a:p>
            <a:pPr lvl="1"/>
            <a:r>
              <a:rPr lang="en-US" dirty="0"/>
              <a:t>Listen non-</a:t>
            </a:r>
            <a:r>
              <a:rPr lang="en-US" dirty="0" err="1"/>
              <a:t>judgementally</a:t>
            </a:r>
            <a:r>
              <a:rPr lang="en-US" dirty="0"/>
              <a:t> and give reassurance</a:t>
            </a:r>
          </a:p>
          <a:p>
            <a:pPr lvl="1"/>
            <a:r>
              <a:rPr lang="en-US" dirty="0"/>
              <a:t>Who are their regular supports and how can you connect them to those supports?</a:t>
            </a:r>
          </a:p>
          <a:p>
            <a:pPr lvl="1"/>
            <a:r>
              <a:rPr lang="en-US" dirty="0"/>
              <a:t>If necessary connect to other resources on campus or in the community</a:t>
            </a:r>
          </a:p>
        </p:txBody>
      </p:sp>
    </p:spTree>
    <p:extLst>
      <p:ext uri="{BB962C8B-B14F-4D97-AF65-F5344CB8AC3E}">
        <p14:creationId xmlns:p14="http://schemas.microsoft.com/office/powerpoint/2010/main" val="568187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33BDD-9217-5F4D-96E3-986A9994CC17}"/>
              </a:ext>
            </a:extLst>
          </p:cNvPr>
          <p:cNvSpPr>
            <a:spLocks noGrp="1"/>
          </p:cNvSpPr>
          <p:nvPr>
            <p:ph type="title"/>
          </p:nvPr>
        </p:nvSpPr>
        <p:spPr/>
        <p:txBody>
          <a:bodyPr>
            <a:normAutofit/>
          </a:bodyPr>
          <a:lstStyle/>
          <a:p>
            <a:r>
              <a:rPr lang="en-US" sz="3200" b="1" u="sng" dirty="0"/>
              <a:t>O</a:t>
            </a:r>
            <a:r>
              <a:rPr lang="en-US" sz="3200" dirty="0"/>
              <a:t>pen - (15 - 20 Minutes) – Discussion of literature-based data and anonymous survey </a:t>
            </a:r>
          </a:p>
        </p:txBody>
      </p:sp>
      <p:sp>
        <p:nvSpPr>
          <p:cNvPr id="5" name="Content Placeholder 4">
            <a:extLst>
              <a:ext uri="{FF2B5EF4-FFF2-40B4-BE49-F238E27FC236}">
                <a16:creationId xmlns:a16="http://schemas.microsoft.com/office/drawing/2014/main" id="{4141E245-22ED-1B42-8C34-FC1B7BE44827}"/>
              </a:ext>
            </a:extLst>
          </p:cNvPr>
          <p:cNvSpPr>
            <a:spLocks noGrp="1"/>
          </p:cNvSpPr>
          <p:nvPr>
            <p:ph sz="half" idx="2"/>
          </p:nvPr>
        </p:nvSpPr>
        <p:spPr>
          <a:xfrm>
            <a:off x="6422623" y="1980603"/>
            <a:ext cx="5181600" cy="3768352"/>
          </a:xfrm>
        </p:spPr>
        <p:txBody>
          <a:bodyPr>
            <a:normAutofit/>
          </a:bodyPr>
          <a:lstStyle/>
          <a:p>
            <a:r>
              <a:rPr lang="en-US" sz="2400" dirty="0"/>
              <a:t>Which of the following most closely to applies to you?</a:t>
            </a:r>
          </a:p>
          <a:p>
            <a:pPr lvl="1"/>
            <a:r>
              <a:rPr lang="en-US" sz="2000" dirty="0"/>
              <a:t>Never witnessed discrimination or harassment and never heard of someone who experienced it</a:t>
            </a:r>
          </a:p>
          <a:p>
            <a:pPr lvl="1"/>
            <a:r>
              <a:rPr lang="en-US" sz="2000" dirty="0"/>
              <a:t>Heard of someone who experienced discrimination or harassment but never witnessed it</a:t>
            </a:r>
          </a:p>
          <a:p>
            <a:pPr lvl="1"/>
            <a:r>
              <a:rPr lang="en-US" sz="2000" dirty="0"/>
              <a:t>Witnessed discrimination or harassment</a:t>
            </a:r>
          </a:p>
          <a:p>
            <a:pPr lvl="1"/>
            <a:r>
              <a:rPr lang="en-US" sz="2000" dirty="0"/>
              <a:t>Experience discrimination or harassment</a:t>
            </a:r>
            <a:endParaRPr lang="en-US" sz="2000" u="none" strike="noStrike" dirty="0">
              <a:effectLst/>
            </a:endParaRPr>
          </a:p>
        </p:txBody>
      </p:sp>
      <p:pic>
        <p:nvPicPr>
          <p:cNvPr id="6" name="image2.jpg">
            <a:extLst>
              <a:ext uri="{FF2B5EF4-FFF2-40B4-BE49-F238E27FC236}">
                <a16:creationId xmlns:a16="http://schemas.microsoft.com/office/drawing/2014/main" id="{C1B1743C-6D3D-9546-86CB-D43666079102}"/>
              </a:ext>
            </a:extLst>
          </p:cNvPr>
          <p:cNvPicPr>
            <a:picLocks noGrp="1"/>
          </p:cNvPicPr>
          <p:nvPr>
            <p:ph sz="half" idx="1"/>
          </p:nvPr>
        </p:nvPicPr>
        <p:blipFill>
          <a:blip r:embed="rId2"/>
          <a:srcRect/>
          <a:stretch>
            <a:fillRect/>
          </a:stretch>
        </p:blipFill>
        <p:spPr>
          <a:xfrm>
            <a:off x="663387" y="1980603"/>
            <a:ext cx="5181600" cy="3507897"/>
          </a:xfrm>
          <a:prstGeom prst="rect">
            <a:avLst/>
          </a:prstGeom>
          <a:ln/>
        </p:spPr>
      </p:pic>
      <p:sp>
        <p:nvSpPr>
          <p:cNvPr id="7" name="TextBox 6">
            <a:extLst>
              <a:ext uri="{FF2B5EF4-FFF2-40B4-BE49-F238E27FC236}">
                <a16:creationId xmlns:a16="http://schemas.microsoft.com/office/drawing/2014/main" id="{4A88D1E8-CE5E-6742-A4C5-6423B772F618}"/>
              </a:ext>
            </a:extLst>
          </p:cNvPr>
          <p:cNvSpPr txBox="1"/>
          <p:nvPr/>
        </p:nvSpPr>
        <p:spPr>
          <a:xfrm>
            <a:off x="1198272" y="6235117"/>
            <a:ext cx="4111831" cy="369332"/>
          </a:xfrm>
          <a:prstGeom prst="rect">
            <a:avLst/>
          </a:prstGeom>
          <a:noFill/>
        </p:spPr>
        <p:txBody>
          <a:bodyPr wrap="none" rtlCol="0">
            <a:spAutoFit/>
          </a:bodyPr>
          <a:lstStyle/>
          <a:p>
            <a:r>
              <a:rPr lang="en-US" dirty="0">
                <a:solidFill>
                  <a:schemeClr val="accent1"/>
                </a:solidFill>
              </a:rPr>
              <a:t>Reflect on and discuss within their group. </a:t>
            </a:r>
          </a:p>
        </p:txBody>
      </p:sp>
      <p:sp>
        <p:nvSpPr>
          <p:cNvPr id="8" name="TextBox 7">
            <a:extLst>
              <a:ext uri="{FF2B5EF4-FFF2-40B4-BE49-F238E27FC236}">
                <a16:creationId xmlns:a16="http://schemas.microsoft.com/office/drawing/2014/main" id="{ED07D5D6-04DF-BE4F-B3AD-85E6EE19CB6B}"/>
              </a:ext>
            </a:extLst>
          </p:cNvPr>
          <p:cNvSpPr txBox="1"/>
          <p:nvPr/>
        </p:nvSpPr>
        <p:spPr>
          <a:xfrm>
            <a:off x="4498502" y="5441178"/>
            <a:ext cx="1623201" cy="307777"/>
          </a:xfrm>
          <a:prstGeom prst="rect">
            <a:avLst/>
          </a:prstGeom>
          <a:noFill/>
        </p:spPr>
        <p:txBody>
          <a:bodyPr wrap="none" rtlCol="0">
            <a:spAutoFit/>
          </a:bodyPr>
          <a:lstStyle/>
          <a:p>
            <a:r>
              <a:rPr lang="en-US" sz="1400" dirty="0"/>
              <a:t>(Clancy et al., 2014)</a:t>
            </a:r>
          </a:p>
        </p:txBody>
      </p:sp>
      <p:sp>
        <p:nvSpPr>
          <p:cNvPr id="9" name="TextBox 8">
            <a:extLst>
              <a:ext uri="{FF2B5EF4-FFF2-40B4-BE49-F238E27FC236}">
                <a16:creationId xmlns:a16="http://schemas.microsoft.com/office/drawing/2014/main" id="{1376C4C0-A61E-294F-AFD4-572F0CBD9C80}"/>
              </a:ext>
            </a:extLst>
          </p:cNvPr>
          <p:cNvSpPr txBox="1"/>
          <p:nvPr/>
        </p:nvSpPr>
        <p:spPr>
          <a:xfrm>
            <a:off x="6983852" y="5768590"/>
            <a:ext cx="4620371" cy="923330"/>
          </a:xfrm>
          <a:prstGeom prst="rect">
            <a:avLst/>
          </a:prstGeom>
          <a:noFill/>
        </p:spPr>
        <p:txBody>
          <a:bodyPr wrap="square" rtlCol="0">
            <a:spAutoFit/>
          </a:bodyPr>
          <a:lstStyle/>
          <a:p>
            <a:pPr algn="ctr"/>
            <a:r>
              <a:rPr lang="en-US" dirty="0">
                <a:solidFill>
                  <a:schemeClr val="accent1"/>
                </a:solidFill>
              </a:rPr>
              <a:t>Illustrate that discrimination/harassment is not a theoretical construct represented only in articles or a handbook.</a:t>
            </a:r>
          </a:p>
        </p:txBody>
      </p:sp>
      <p:cxnSp>
        <p:nvCxnSpPr>
          <p:cNvPr id="4" name="Straight Connector 3">
            <a:extLst>
              <a:ext uri="{FF2B5EF4-FFF2-40B4-BE49-F238E27FC236}">
                <a16:creationId xmlns:a16="http://schemas.microsoft.com/office/drawing/2014/main" id="{C42B7958-07A1-5343-A327-F60C8D5C8142}"/>
              </a:ext>
            </a:extLst>
          </p:cNvPr>
          <p:cNvCxnSpPr>
            <a:cxnSpLocks/>
          </p:cNvCxnSpPr>
          <p:nvPr/>
        </p:nvCxnSpPr>
        <p:spPr>
          <a:xfrm>
            <a:off x="6259311" y="1503336"/>
            <a:ext cx="0" cy="472691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650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629EC-4EB4-C445-832F-E57262F4EB2D}"/>
              </a:ext>
            </a:extLst>
          </p:cNvPr>
          <p:cNvSpPr>
            <a:spLocks noGrp="1"/>
          </p:cNvSpPr>
          <p:nvPr>
            <p:ph type="title"/>
          </p:nvPr>
        </p:nvSpPr>
        <p:spPr/>
        <p:txBody>
          <a:bodyPr>
            <a:normAutofit/>
          </a:bodyPr>
          <a:lstStyle/>
          <a:p>
            <a:r>
              <a:rPr lang="en-US" sz="3200" b="1" u="sng" dirty="0"/>
              <a:t>P</a:t>
            </a:r>
            <a:r>
              <a:rPr lang="en-US" sz="3200" dirty="0"/>
              <a:t>rior Knowledge -  (20 - 22 Minutes) Keyword Pictionary and consensus definition construction</a:t>
            </a:r>
          </a:p>
        </p:txBody>
      </p:sp>
      <p:pic>
        <p:nvPicPr>
          <p:cNvPr id="5" name="Content Placeholder 4">
            <a:extLst>
              <a:ext uri="{FF2B5EF4-FFF2-40B4-BE49-F238E27FC236}">
                <a16:creationId xmlns:a16="http://schemas.microsoft.com/office/drawing/2014/main" id="{A54AF7F3-1290-7644-B65D-572431BF6EB6}"/>
              </a:ext>
            </a:extLst>
          </p:cNvPr>
          <p:cNvPicPr>
            <a:picLocks noGrp="1" noChangeAspect="1"/>
          </p:cNvPicPr>
          <p:nvPr>
            <p:ph sz="half" idx="1"/>
          </p:nvPr>
        </p:nvPicPr>
        <p:blipFill>
          <a:blip r:embed="rId3"/>
          <a:stretch>
            <a:fillRect/>
          </a:stretch>
        </p:blipFill>
        <p:spPr>
          <a:xfrm>
            <a:off x="1268506" y="1690688"/>
            <a:ext cx="5181600" cy="3743706"/>
          </a:xfrm>
          <a:prstGeom prst="rect">
            <a:avLst/>
          </a:prstGeom>
        </p:spPr>
      </p:pic>
      <p:sp>
        <p:nvSpPr>
          <p:cNvPr id="8" name="Content Placeholder 7">
            <a:extLst>
              <a:ext uri="{FF2B5EF4-FFF2-40B4-BE49-F238E27FC236}">
                <a16:creationId xmlns:a16="http://schemas.microsoft.com/office/drawing/2014/main" id="{0FA7D7A5-0B36-E64F-93A0-F1B27255F5CC}"/>
              </a:ext>
            </a:extLst>
          </p:cNvPr>
          <p:cNvSpPr>
            <a:spLocks noGrp="1"/>
          </p:cNvSpPr>
          <p:nvPr>
            <p:ph sz="half" idx="2"/>
          </p:nvPr>
        </p:nvSpPr>
        <p:spPr>
          <a:xfrm>
            <a:off x="7947212" y="1825625"/>
            <a:ext cx="3406587" cy="4351338"/>
          </a:xfrm>
        </p:spPr>
        <p:txBody>
          <a:bodyPr>
            <a:normAutofit fontScale="85000" lnSpcReduction="20000"/>
          </a:bodyPr>
          <a:lstStyle/>
          <a:p>
            <a:r>
              <a:rPr lang="en-US" dirty="0"/>
              <a:t>Harassment</a:t>
            </a:r>
          </a:p>
          <a:p>
            <a:r>
              <a:rPr lang="en-US" dirty="0"/>
              <a:t>Illegal</a:t>
            </a:r>
          </a:p>
          <a:p>
            <a:r>
              <a:rPr lang="en-US" dirty="0"/>
              <a:t>Flirting</a:t>
            </a:r>
          </a:p>
          <a:p>
            <a:r>
              <a:rPr lang="en-US" dirty="0"/>
              <a:t>Mutual respect</a:t>
            </a:r>
          </a:p>
          <a:p>
            <a:r>
              <a:rPr lang="en-US" dirty="0"/>
              <a:t>Unwanted</a:t>
            </a:r>
          </a:p>
          <a:p>
            <a:r>
              <a:rPr lang="en-US" dirty="0"/>
              <a:t>Investigation</a:t>
            </a:r>
          </a:p>
          <a:p>
            <a:r>
              <a:rPr lang="en-US" dirty="0"/>
              <a:t>Joke</a:t>
            </a:r>
          </a:p>
          <a:p>
            <a:r>
              <a:rPr lang="en-US" dirty="0"/>
              <a:t>Discrimination</a:t>
            </a:r>
          </a:p>
          <a:p>
            <a:r>
              <a:rPr lang="en-US" dirty="0"/>
              <a:t>Wanted</a:t>
            </a:r>
          </a:p>
          <a:p>
            <a:r>
              <a:rPr lang="en-US" dirty="0"/>
              <a:t>Power</a:t>
            </a:r>
          </a:p>
          <a:p>
            <a:r>
              <a:rPr lang="en-US" dirty="0"/>
              <a:t>Etc.</a:t>
            </a:r>
          </a:p>
        </p:txBody>
      </p:sp>
      <p:sp>
        <p:nvSpPr>
          <p:cNvPr id="9" name="TextBox 8">
            <a:extLst>
              <a:ext uri="{FF2B5EF4-FFF2-40B4-BE49-F238E27FC236}">
                <a16:creationId xmlns:a16="http://schemas.microsoft.com/office/drawing/2014/main" id="{B415B123-80FE-104F-86BD-8AFB7E2D9835}"/>
              </a:ext>
            </a:extLst>
          </p:cNvPr>
          <p:cNvSpPr txBox="1"/>
          <p:nvPr/>
        </p:nvSpPr>
        <p:spPr>
          <a:xfrm>
            <a:off x="2030506" y="6176963"/>
            <a:ext cx="2944589" cy="369332"/>
          </a:xfrm>
          <a:prstGeom prst="rect">
            <a:avLst/>
          </a:prstGeom>
          <a:noFill/>
        </p:spPr>
        <p:txBody>
          <a:bodyPr wrap="none" rtlCol="0">
            <a:spAutoFit/>
          </a:bodyPr>
          <a:lstStyle/>
          <a:p>
            <a:r>
              <a:rPr lang="en-US" dirty="0">
                <a:solidFill>
                  <a:schemeClr val="accent1"/>
                </a:solidFill>
              </a:rPr>
              <a:t>Small group Pictionary games</a:t>
            </a:r>
          </a:p>
        </p:txBody>
      </p:sp>
      <p:sp>
        <p:nvSpPr>
          <p:cNvPr id="10" name="TextBox 9">
            <a:extLst>
              <a:ext uri="{FF2B5EF4-FFF2-40B4-BE49-F238E27FC236}">
                <a16:creationId xmlns:a16="http://schemas.microsoft.com/office/drawing/2014/main" id="{D3AE6F52-5F48-C044-9968-96E6B1F8C6B6}"/>
              </a:ext>
            </a:extLst>
          </p:cNvPr>
          <p:cNvSpPr txBox="1"/>
          <p:nvPr/>
        </p:nvSpPr>
        <p:spPr>
          <a:xfrm>
            <a:off x="7124552" y="6127234"/>
            <a:ext cx="4489306" cy="369332"/>
          </a:xfrm>
          <a:prstGeom prst="rect">
            <a:avLst/>
          </a:prstGeom>
          <a:noFill/>
        </p:spPr>
        <p:txBody>
          <a:bodyPr wrap="none" rtlCol="0">
            <a:spAutoFit/>
          </a:bodyPr>
          <a:lstStyle/>
          <a:p>
            <a:r>
              <a:rPr lang="en-US" dirty="0">
                <a:solidFill>
                  <a:schemeClr val="accent1"/>
                </a:solidFill>
              </a:rPr>
              <a:t>Develop consensus definitions in small groups</a:t>
            </a:r>
          </a:p>
        </p:txBody>
      </p:sp>
      <p:cxnSp>
        <p:nvCxnSpPr>
          <p:cNvPr id="7" name="Straight Connector 6">
            <a:extLst>
              <a:ext uri="{FF2B5EF4-FFF2-40B4-BE49-F238E27FC236}">
                <a16:creationId xmlns:a16="http://schemas.microsoft.com/office/drawing/2014/main" id="{B3325E9C-20CC-864D-8991-32A1DE4CF33E}"/>
              </a:ext>
            </a:extLst>
          </p:cNvPr>
          <p:cNvCxnSpPr>
            <a:cxnSpLocks/>
          </p:cNvCxnSpPr>
          <p:nvPr/>
        </p:nvCxnSpPr>
        <p:spPr>
          <a:xfrm>
            <a:off x="6724260" y="1450044"/>
            <a:ext cx="0" cy="472691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775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3FE91-DAB3-DC4B-A27B-1D2A050C1148}"/>
              </a:ext>
            </a:extLst>
          </p:cNvPr>
          <p:cNvSpPr>
            <a:spLocks noGrp="1"/>
          </p:cNvSpPr>
          <p:nvPr>
            <p:ph type="title"/>
          </p:nvPr>
        </p:nvSpPr>
        <p:spPr>
          <a:solidFill>
            <a:schemeClr val="accent1">
              <a:lumMod val="20000"/>
              <a:lumOff val="80000"/>
            </a:schemeClr>
          </a:solidFill>
        </p:spPr>
        <p:txBody>
          <a:bodyPr/>
          <a:lstStyle/>
          <a:p>
            <a:r>
              <a:rPr lang="en-US" sz="2800" dirty="0"/>
              <a:t>Consensus definition for:</a:t>
            </a:r>
            <a:br>
              <a:rPr lang="en-US" sz="2800" dirty="0"/>
            </a:br>
            <a:r>
              <a:rPr lang="en-US" b="1" dirty="0"/>
              <a:t>Joke</a:t>
            </a:r>
          </a:p>
        </p:txBody>
      </p:sp>
      <p:sp>
        <p:nvSpPr>
          <p:cNvPr id="3" name="Content Placeholder 2">
            <a:extLst>
              <a:ext uri="{FF2B5EF4-FFF2-40B4-BE49-F238E27FC236}">
                <a16:creationId xmlns:a16="http://schemas.microsoft.com/office/drawing/2014/main" id="{79172A8A-8720-B94F-818D-8AFC8714485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664533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4044-E8CD-EA4A-8FBD-946E9FFA478B}"/>
              </a:ext>
            </a:extLst>
          </p:cNvPr>
          <p:cNvSpPr>
            <a:spLocks noGrp="1"/>
          </p:cNvSpPr>
          <p:nvPr>
            <p:ph type="title"/>
          </p:nvPr>
        </p:nvSpPr>
        <p:spPr>
          <a:xfrm>
            <a:off x="838200" y="389965"/>
            <a:ext cx="10515600" cy="1300723"/>
          </a:xfrm>
        </p:spPr>
        <p:txBody>
          <a:bodyPr>
            <a:noAutofit/>
          </a:bodyPr>
          <a:lstStyle/>
          <a:p>
            <a:r>
              <a:rPr lang="en-US" sz="3200" b="1" u="sng" dirty="0"/>
              <a:t>E</a:t>
            </a:r>
            <a:r>
              <a:rPr lang="en-US" sz="3200" dirty="0"/>
              <a:t>xplore/</a:t>
            </a:r>
            <a:r>
              <a:rPr lang="en-US" sz="3200" b="1" u="sng" dirty="0"/>
              <a:t>E</a:t>
            </a:r>
            <a:r>
              <a:rPr lang="en-US" sz="3200" dirty="0"/>
              <a:t>xplain - (35 Minutes) Whole group discussion of terms and small group work to discuss the scenario in light of key info in program handbook policies</a:t>
            </a:r>
            <a:br>
              <a:rPr lang="en-US" sz="3200" dirty="0"/>
            </a:br>
            <a:endParaRPr lang="en-US" sz="3200" dirty="0"/>
          </a:p>
        </p:txBody>
      </p:sp>
      <p:sp>
        <p:nvSpPr>
          <p:cNvPr id="5" name="Content Placeholder 4">
            <a:extLst>
              <a:ext uri="{FF2B5EF4-FFF2-40B4-BE49-F238E27FC236}">
                <a16:creationId xmlns:a16="http://schemas.microsoft.com/office/drawing/2014/main" id="{B885F4BF-76C0-A142-B9FF-D780E1F5E21D}"/>
              </a:ext>
            </a:extLst>
          </p:cNvPr>
          <p:cNvSpPr>
            <a:spLocks noGrp="1"/>
          </p:cNvSpPr>
          <p:nvPr>
            <p:ph sz="half" idx="1"/>
          </p:nvPr>
        </p:nvSpPr>
        <p:spPr>
          <a:xfrm>
            <a:off x="838200" y="1825625"/>
            <a:ext cx="3895165" cy="4351338"/>
          </a:xfrm>
        </p:spPr>
        <p:txBody>
          <a:bodyPr>
            <a:normAutofit fontScale="92500" lnSpcReduction="10000"/>
          </a:bodyPr>
          <a:lstStyle/>
          <a:p>
            <a:r>
              <a:rPr lang="en-US" dirty="0"/>
              <a:t>Facilitate a whole group discussion to clarify and refine terminology… steering final revisions towards accepted definitions</a:t>
            </a:r>
          </a:p>
          <a:p>
            <a:r>
              <a:rPr lang="en-US" dirty="0"/>
              <a:t>Assign participants to read where harassment is covered in the internship handbook. </a:t>
            </a:r>
          </a:p>
          <a:p>
            <a:endParaRPr lang="en-US" dirty="0"/>
          </a:p>
          <a:p>
            <a:endParaRPr lang="en-US" dirty="0"/>
          </a:p>
        </p:txBody>
      </p:sp>
      <p:sp>
        <p:nvSpPr>
          <p:cNvPr id="8" name="Rectangle 7">
            <a:extLst>
              <a:ext uri="{FF2B5EF4-FFF2-40B4-BE49-F238E27FC236}">
                <a16:creationId xmlns:a16="http://schemas.microsoft.com/office/drawing/2014/main" id="{FC0DC9AB-233B-9D40-B26B-63F12FF38924}"/>
              </a:ext>
            </a:extLst>
          </p:cNvPr>
          <p:cNvSpPr/>
          <p:nvPr/>
        </p:nvSpPr>
        <p:spPr>
          <a:xfrm>
            <a:off x="838200" y="5696164"/>
            <a:ext cx="3746608" cy="646331"/>
          </a:xfrm>
          <a:prstGeom prst="rect">
            <a:avLst/>
          </a:prstGeom>
        </p:spPr>
        <p:txBody>
          <a:bodyPr wrap="square">
            <a:spAutoFit/>
          </a:bodyPr>
          <a:lstStyle/>
          <a:p>
            <a:r>
              <a:rPr lang="en-US" dirty="0">
                <a:solidFill>
                  <a:schemeClr val="accent1"/>
                </a:solidFill>
              </a:rPr>
              <a:t>Clarify terminology and programmatic policies as a whole group.</a:t>
            </a:r>
          </a:p>
        </p:txBody>
      </p:sp>
      <p:pic>
        <p:nvPicPr>
          <p:cNvPr id="10" name="Content Placeholder 4">
            <a:extLst>
              <a:ext uri="{FF2B5EF4-FFF2-40B4-BE49-F238E27FC236}">
                <a16:creationId xmlns:a16="http://schemas.microsoft.com/office/drawing/2014/main" id="{B6954929-7A2A-CA4A-9134-D1AFEF804A10}"/>
              </a:ext>
            </a:extLst>
          </p:cNvPr>
          <p:cNvPicPr>
            <a:picLocks noGrp="1" noChangeAspect="1"/>
          </p:cNvPicPr>
          <p:nvPr>
            <p:ph sz="half" idx="2"/>
          </p:nvPr>
        </p:nvPicPr>
        <p:blipFill>
          <a:blip r:embed="rId2"/>
          <a:stretch>
            <a:fillRect/>
          </a:stretch>
        </p:blipFill>
        <p:spPr>
          <a:xfrm>
            <a:off x="7713405" y="2104594"/>
            <a:ext cx="3215068" cy="4351338"/>
          </a:xfrm>
          <a:prstGeom prst="rect">
            <a:avLst/>
          </a:prstGeom>
          <a:ln>
            <a:solidFill>
              <a:schemeClr val="tx1"/>
            </a:solidFill>
          </a:ln>
        </p:spPr>
      </p:pic>
      <p:pic>
        <p:nvPicPr>
          <p:cNvPr id="11" name="Picture 10">
            <a:extLst>
              <a:ext uri="{FF2B5EF4-FFF2-40B4-BE49-F238E27FC236}">
                <a16:creationId xmlns:a16="http://schemas.microsoft.com/office/drawing/2014/main" id="{9832704F-2ACA-AB4F-A7B1-8187D4D2A369}"/>
              </a:ext>
            </a:extLst>
          </p:cNvPr>
          <p:cNvPicPr>
            <a:picLocks noChangeAspect="1"/>
          </p:cNvPicPr>
          <p:nvPr/>
        </p:nvPicPr>
        <p:blipFill>
          <a:blip r:embed="rId3"/>
          <a:stretch>
            <a:fillRect/>
          </a:stretch>
        </p:blipFill>
        <p:spPr>
          <a:xfrm>
            <a:off x="5680856" y="1656516"/>
            <a:ext cx="2181106" cy="2898182"/>
          </a:xfrm>
          <a:prstGeom prst="rect">
            <a:avLst/>
          </a:prstGeom>
          <a:ln>
            <a:solidFill>
              <a:schemeClr val="tx1"/>
            </a:solidFill>
          </a:ln>
        </p:spPr>
      </p:pic>
      <p:sp>
        <p:nvSpPr>
          <p:cNvPr id="12" name="TextBox 11">
            <a:extLst>
              <a:ext uri="{FF2B5EF4-FFF2-40B4-BE49-F238E27FC236}">
                <a16:creationId xmlns:a16="http://schemas.microsoft.com/office/drawing/2014/main" id="{041FF075-29A6-CB4F-AD47-05C342D35DD2}"/>
              </a:ext>
            </a:extLst>
          </p:cNvPr>
          <p:cNvSpPr txBox="1"/>
          <p:nvPr/>
        </p:nvSpPr>
        <p:spPr>
          <a:xfrm>
            <a:off x="8318901" y="1743752"/>
            <a:ext cx="2004075" cy="307777"/>
          </a:xfrm>
          <a:prstGeom prst="rect">
            <a:avLst/>
          </a:prstGeom>
          <a:noFill/>
        </p:spPr>
        <p:txBody>
          <a:bodyPr wrap="none" rtlCol="0">
            <a:spAutoFit/>
          </a:bodyPr>
          <a:lstStyle/>
          <a:p>
            <a:r>
              <a:rPr lang="en-US" sz="1400" i="1" dirty="0"/>
              <a:t>Sample policies available</a:t>
            </a:r>
          </a:p>
        </p:txBody>
      </p:sp>
    </p:spTree>
    <p:extLst>
      <p:ext uri="{BB962C8B-B14F-4D97-AF65-F5344CB8AC3E}">
        <p14:creationId xmlns:p14="http://schemas.microsoft.com/office/powerpoint/2010/main" val="448886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14044-E8CD-EA4A-8FBD-946E9FFA478B}"/>
              </a:ext>
            </a:extLst>
          </p:cNvPr>
          <p:cNvSpPr>
            <a:spLocks noGrp="1"/>
          </p:cNvSpPr>
          <p:nvPr>
            <p:ph type="title"/>
          </p:nvPr>
        </p:nvSpPr>
        <p:spPr/>
        <p:txBody>
          <a:bodyPr>
            <a:noAutofit/>
          </a:bodyPr>
          <a:lstStyle/>
          <a:p>
            <a:r>
              <a:rPr lang="en-US" sz="3200" b="1" u="sng" dirty="0"/>
              <a:t>E</a:t>
            </a:r>
            <a:r>
              <a:rPr lang="en-US" sz="3200" dirty="0"/>
              <a:t>xplore/</a:t>
            </a:r>
            <a:r>
              <a:rPr lang="en-US" sz="3200" b="1" u="sng" dirty="0"/>
              <a:t>E</a:t>
            </a:r>
            <a:r>
              <a:rPr lang="en-US" sz="3200" dirty="0"/>
              <a:t>xplain - (35 Minutes) Whole group discussion of terms and small group work to discuss the scenario in light of key info in program handbook policies</a:t>
            </a:r>
            <a:br>
              <a:rPr lang="en-US" sz="3200" dirty="0"/>
            </a:br>
            <a:endParaRPr lang="en-US" sz="3200" dirty="0"/>
          </a:p>
        </p:txBody>
      </p:sp>
      <p:sp>
        <p:nvSpPr>
          <p:cNvPr id="6" name="Content Placeholder 5">
            <a:extLst>
              <a:ext uri="{FF2B5EF4-FFF2-40B4-BE49-F238E27FC236}">
                <a16:creationId xmlns:a16="http://schemas.microsoft.com/office/drawing/2014/main" id="{48644837-D9B5-AA41-B46F-F4D8F92DA335}"/>
              </a:ext>
            </a:extLst>
          </p:cNvPr>
          <p:cNvSpPr>
            <a:spLocks noGrp="1"/>
          </p:cNvSpPr>
          <p:nvPr>
            <p:ph idx="1"/>
          </p:nvPr>
        </p:nvSpPr>
        <p:spPr>
          <a:xfrm>
            <a:off x="838200" y="1825625"/>
            <a:ext cx="10515600" cy="3319812"/>
          </a:xfrm>
          <a:solidFill>
            <a:schemeClr val="accent1">
              <a:lumMod val="40000"/>
              <a:lumOff val="60000"/>
            </a:schemeClr>
          </a:solidFill>
          <a:ln>
            <a:solidFill>
              <a:schemeClr val="accent1"/>
            </a:solidFill>
          </a:ln>
        </p:spPr>
        <p:txBody>
          <a:bodyPr>
            <a:normAutofit/>
          </a:bodyPr>
          <a:lstStyle/>
          <a:p>
            <a:pPr marL="0" indent="0">
              <a:buNone/>
            </a:pPr>
            <a:r>
              <a:rPr lang="en-US" dirty="0"/>
              <a:t>Jordan, has decided to go back to graduate school after having worked in industry for 15 years. Several of the other students in the labs have taken to calling Jordan “Boomer”.  Jordan laughed at first, but several weeks in is now looking uncomfortable. Is this harassment? </a:t>
            </a:r>
            <a:endParaRPr lang="en-US" sz="2400" dirty="0"/>
          </a:p>
          <a:p>
            <a:pPr lvl="1" fontAlgn="base"/>
            <a:r>
              <a:rPr lang="en-US" dirty="0"/>
              <a:t>Yes</a:t>
            </a:r>
          </a:p>
          <a:p>
            <a:pPr lvl="1" fontAlgn="base"/>
            <a:r>
              <a:rPr lang="en-US" dirty="0"/>
              <a:t>No</a:t>
            </a:r>
          </a:p>
          <a:p>
            <a:pPr marL="0" indent="0">
              <a:buNone/>
            </a:pPr>
            <a:r>
              <a:rPr lang="en-US" dirty="0"/>
              <a:t>Why do you think so? </a:t>
            </a:r>
            <a:endParaRPr lang="en-US" sz="2400" dirty="0"/>
          </a:p>
        </p:txBody>
      </p:sp>
      <p:sp>
        <p:nvSpPr>
          <p:cNvPr id="7" name="Rectangle 6">
            <a:extLst>
              <a:ext uri="{FF2B5EF4-FFF2-40B4-BE49-F238E27FC236}">
                <a16:creationId xmlns:a16="http://schemas.microsoft.com/office/drawing/2014/main" id="{073CD1F7-3127-0A45-8565-3D8BDD4BC5C9}"/>
              </a:ext>
            </a:extLst>
          </p:cNvPr>
          <p:cNvSpPr/>
          <p:nvPr/>
        </p:nvSpPr>
        <p:spPr>
          <a:xfrm>
            <a:off x="1658319" y="5465660"/>
            <a:ext cx="8663552" cy="923330"/>
          </a:xfrm>
          <a:prstGeom prst="rect">
            <a:avLst/>
          </a:prstGeom>
        </p:spPr>
        <p:txBody>
          <a:bodyPr wrap="square">
            <a:spAutoFit/>
          </a:bodyPr>
          <a:lstStyle/>
          <a:p>
            <a:pPr algn="ctr"/>
            <a:r>
              <a:rPr lang="en-US" dirty="0">
                <a:solidFill>
                  <a:schemeClr val="accent1"/>
                </a:solidFill>
              </a:rPr>
              <a:t>Small groups review scenario and discuss in light of handbook. Review complaint procedure and outline program’s investigation procedures and possible disciplinary outcomes . </a:t>
            </a:r>
          </a:p>
        </p:txBody>
      </p:sp>
    </p:spTree>
    <p:extLst>
      <p:ext uri="{BB962C8B-B14F-4D97-AF65-F5344CB8AC3E}">
        <p14:creationId xmlns:p14="http://schemas.microsoft.com/office/powerpoint/2010/main" val="60084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898A5-8634-6A4B-8005-C7E10835F4D9}"/>
              </a:ext>
            </a:extLst>
          </p:cNvPr>
          <p:cNvSpPr>
            <a:spLocks noGrp="1"/>
          </p:cNvSpPr>
          <p:nvPr>
            <p:ph type="title"/>
          </p:nvPr>
        </p:nvSpPr>
        <p:spPr>
          <a:xfrm>
            <a:off x="838200" y="149973"/>
            <a:ext cx="10515600" cy="1325563"/>
          </a:xfrm>
        </p:spPr>
        <p:txBody>
          <a:bodyPr>
            <a:normAutofit/>
          </a:bodyPr>
          <a:lstStyle/>
          <a:p>
            <a:r>
              <a:rPr lang="en-US" sz="3200" b="1" dirty="0"/>
              <a:t>R</a:t>
            </a:r>
            <a:r>
              <a:rPr lang="en-US" sz="3200" dirty="0"/>
              <a:t>eflect - (35 Minutes) Whole group discussion of how do “I” fit in? Bystander Intervention</a:t>
            </a:r>
          </a:p>
        </p:txBody>
      </p:sp>
      <p:sp>
        <p:nvSpPr>
          <p:cNvPr id="5" name="Content Placeholder 4">
            <a:extLst>
              <a:ext uri="{FF2B5EF4-FFF2-40B4-BE49-F238E27FC236}">
                <a16:creationId xmlns:a16="http://schemas.microsoft.com/office/drawing/2014/main" id="{8EA04BF9-6B6A-F348-AFC4-8AA1943105E1}"/>
              </a:ext>
            </a:extLst>
          </p:cNvPr>
          <p:cNvSpPr>
            <a:spLocks noGrp="1"/>
          </p:cNvSpPr>
          <p:nvPr>
            <p:ph sz="half" idx="2"/>
          </p:nvPr>
        </p:nvSpPr>
        <p:spPr/>
        <p:txBody>
          <a:bodyPr>
            <a:normAutofit lnSpcReduction="10000"/>
          </a:bodyPr>
          <a:lstStyle/>
          <a:p>
            <a:pPr fontAlgn="t"/>
            <a:r>
              <a:rPr lang="en-US" b="1" dirty="0"/>
              <a:t>Direct: </a:t>
            </a:r>
            <a:r>
              <a:rPr lang="en-US" dirty="0"/>
              <a:t>Confront the situation. Be firm, clear, and concise </a:t>
            </a:r>
          </a:p>
          <a:p>
            <a:pPr fontAlgn="t"/>
            <a:r>
              <a:rPr lang="en-US" b="1" dirty="0"/>
              <a:t>Distract: </a:t>
            </a:r>
            <a:r>
              <a:rPr lang="en-US" dirty="0"/>
              <a:t>Take an indirect approach to de-escalate</a:t>
            </a:r>
          </a:p>
          <a:p>
            <a:pPr fontAlgn="t"/>
            <a:r>
              <a:rPr lang="en-US" b="1" dirty="0"/>
              <a:t>Delegate: </a:t>
            </a:r>
            <a:r>
              <a:rPr lang="en-US" dirty="0"/>
              <a:t>Seek help from a third party</a:t>
            </a:r>
          </a:p>
          <a:p>
            <a:pPr fontAlgn="t"/>
            <a:r>
              <a:rPr lang="en-US" b="1" dirty="0"/>
              <a:t>Delay: </a:t>
            </a:r>
            <a:r>
              <a:rPr lang="en-US" dirty="0"/>
              <a:t>Check in with the person being harassed. </a:t>
            </a:r>
          </a:p>
          <a:p>
            <a:pPr fontAlgn="t"/>
            <a:r>
              <a:rPr lang="en-US" b="1" dirty="0"/>
              <a:t>Document: </a:t>
            </a:r>
            <a:r>
              <a:rPr lang="en-US" dirty="0"/>
              <a:t>If it is safe to do so, document the situation.</a:t>
            </a:r>
          </a:p>
        </p:txBody>
      </p:sp>
      <p:sp>
        <p:nvSpPr>
          <p:cNvPr id="8" name="Content Placeholder 7">
            <a:extLst>
              <a:ext uri="{FF2B5EF4-FFF2-40B4-BE49-F238E27FC236}">
                <a16:creationId xmlns:a16="http://schemas.microsoft.com/office/drawing/2014/main" id="{D0F54CCF-25E8-5742-8008-AD9F41466AD5}"/>
              </a:ext>
            </a:extLst>
          </p:cNvPr>
          <p:cNvSpPr>
            <a:spLocks noGrp="1"/>
          </p:cNvSpPr>
          <p:nvPr>
            <p:ph sz="half" idx="1"/>
          </p:nvPr>
        </p:nvSpPr>
        <p:spPr>
          <a:xfrm>
            <a:off x="329454" y="1825625"/>
            <a:ext cx="5404920" cy="4351338"/>
          </a:xfrm>
        </p:spPr>
        <p:txBody>
          <a:bodyPr/>
          <a:lstStyle/>
          <a:p>
            <a:r>
              <a:rPr lang="en-US" dirty="0"/>
              <a:t>What sorts of benefits might be derived from a work environment that consists of mutual respect, promotes respectful and congenial relationships and is free from all forms of harassment and discrimination vs one that is not? </a:t>
            </a:r>
          </a:p>
        </p:txBody>
      </p:sp>
      <p:pic>
        <p:nvPicPr>
          <p:cNvPr id="9" name="Content Placeholder 6">
            <a:extLst>
              <a:ext uri="{FF2B5EF4-FFF2-40B4-BE49-F238E27FC236}">
                <a16:creationId xmlns:a16="http://schemas.microsoft.com/office/drawing/2014/main" id="{A9CDCC12-EAB6-2646-A958-19B409A75AE9}"/>
              </a:ext>
            </a:extLst>
          </p:cNvPr>
          <p:cNvPicPr>
            <a:picLocks noChangeAspect="1"/>
          </p:cNvPicPr>
          <p:nvPr/>
        </p:nvPicPr>
        <p:blipFill>
          <a:blip r:embed="rId2"/>
          <a:stretch>
            <a:fillRect/>
          </a:stretch>
        </p:blipFill>
        <p:spPr>
          <a:xfrm>
            <a:off x="9547412" y="906884"/>
            <a:ext cx="2644588" cy="1100148"/>
          </a:xfrm>
          <a:prstGeom prst="rect">
            <a:avLst/>
          </a:prstGeom>
        </p:spPr>
      </p:pic>
      <p:sp>
        <p:nvSpPr>
          <p:cNvPr id="10" name="TextBox 9">
            <a:extLst>
              <a:ext uri="{FF2B5EF4-FFF2-40B4-BE49-F238E27FC236}">
                <a16:creationId xmlns:a16="http://schemas.microsoft.com/office/drawing/2014/main" id="{17C1BBC3-5911-9C4E-8C48-437A9446DD2A}"/>
              </a:ext>
            </a:extLst>
          </p:cNvPr>
          <p:cNvSpPr txBox="1"/>
          <p:nvPr/>
        </p:nvSpPr>
        <p:spPr>
          <a:xfrm>
            <a:off x="6174309" y="1269293"/>
            <a:ext cx="3373103" cy="584775"/>
          </a:xfrm>
          <a:prstGeom prst="rect">
            <a:avLst/>
          </a:prstGeom>
          <a:noFill/>
        </p:spPr>
        <p:txBody>
          <a:bodyPr wrap="none" rtlCol="0">
            <a:spAutoFit/>
          </a:bodyPr>
          <a:lstStyle/>
          <a:p>
            <a:r>
              <a:rPr lang="en-US" sz="3200" b="1" dirty="0"/>
              <a:t>5 Ds Interventions </a:t>
            </a:r>
          </a:p>
        </p:txBody>
      </p:sp>
      <p:sp>
        <p:nvSpPr>
          <p:cNvPr id="11" name="TextBox 10">
            <a:extLst>
              <a:ext uri="{FF2B5EF4-FFF2-40B4-BE49-F238E27FC236}">
                <a16:creationId xmlns:a16="http://schemas.microsoft.com/office/drawing/2014/main" id="{B8B52091-839E-3341-A46C-069F43D642B0}"/>
              </a:ext>
            </a:extLst>
          </p:cNvPr>
          <p:cNvSpPr txBox="1"/>
          <p:nvPr/>
        </p:nvSpPr>
        <p:spPr>
          <a:xfrm>
            <a:off x="6293224" y="6069386"/>
            <a:ext cx="5782235" cy="646331"/>
          </a:xfrm>
          <a:prstGeom prst="rect">
            <a:avLst/>
          </a:prstGeom>
          <a:noFill/>
        </p:spPr>
        <p:txBody>
          <a:bodyPr wrap="square" rtlCol="0">
            <a:spAutoFit/>
          </a:bodyPr>
          <a:lstStyle/>
          <a:p>
            <a:r>
              <a:rPr lang="en-US" dirty="0">
                <a:solidFill>
                  <a:schemeClr val="accent1"/>
                </a:solidFill>
              </a:rPr>
              <a:t>Introduce 5Ds as whole group and discuss what is meant by each and barriers to action</a:t>
            </a:r>
          </a:p>
        </p:txBody>
      </p:sp>
      <p:sp>
        <p:nvSpPr>
          <p:cNvPr id="12" name="TextBox 11">
            <a:extLst>
              <a:ext uri="{FF2B5EF4-FFF2-40B4-BE49-F238E27FC236}">
                <a16:creationId xmlns:a16="http://schemas.microsoft.com/office/drawing/2014/main" id="{713EA3E2-AC02-8548-99BB-D9D7423C7B2C}"/>
              </a:ext>
            </a:extLst>
          </p:cNvPr>
          <p:cNvSpPr txBox="1"/>
          <p:nvPr/>
        </p:nvSpPr>
        <p:spPr>
          <a:xfrm>
            <a:off x="329453" y="5880721"/>
            <a:ext cx="5782235" cy="923330"/>
          </a:xfrm>
          <a:prstGeom prst="rect">
            <a:avLst/>
          </a:prstGeom>
          <a:noFill/>
        </p:spPr>
        <p:txBody>
          <a:bodyPr wrap="square" rtlCol="0">
            <a:spAutoFit/>
          </a:bodyPr>
          <a:lstStyle/>
          <a:p>
            <a:r>
              <a:rPr lang="en-US" dirty="0">
                <a:solidFill>
                  <a:schemeClr val="accent1"/>
                </a:solidFill>
              </a:rPr>
              <a:t>Brainstorm as whole group and reflect on who is responsible for this. Revisit scenarios asking what could be done.</a:t>
            </a:r>
          </a:p>
        </p:txBody>
      </p:sp>
      <p:cxnSp>
        <p:nvCxnSpPr>
          <p:cNvPr id="13" name="Straight Connector 12">
            <a:extLst>
              <a:ext uri="{FF2B5EF4-FFF2-40B4-BE49-F238E27FC236}">
                <a16:creationId xmlns:a16="http://schemas.microsoft.com/office/drawing/2014/main" id="{A4A1D673-8E2D-F045-972C-24016388E862}"/>
              </a:ext>
            </a:extLst>
          </p:cNvPr>
          <p:cNvCxnSpPr>
            <a:cxnSpLocks/>
          </p:cNvCxnSpPr>
          <p:nvPr/>
        </p:nvCxnSpPr>
        <p:spPr>
          <a:xfrm>
            <a:off x="6078687" y="1475536"/>
            <a:ext cx="0" cy="472691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969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D47A8-0B9E-524F-B238-D4602CDA1775}"/>
              </a:ext>
            </a:extLst>
          </p:cNvPr>
          <p:cNvSpPr>
            <a:spLocks noGrp="1"/>
          </p:cNvSpPr>
          <p:nvPr>
            <p:ph type="title"/>
          </p:nvPr>
        </p:nvSpPr>
        <p:spPr/>
        <p:txBody>
          <a:bodyPr>
            <a:normAutofit/>
          </a:bodyPr>
          <a:lstStyle/>
          <a:p>
            <a:r>
              <a:rPr lang="en-US" sz="3200" b="1" u="sng" dirty="0"/>
              <a:t>A</a:t>
            </a:r>
            <a:r>
              <a:rPr lang="en-US" sz="3200" dirty="0"/>
              <a:t>pply - Putting it all together. Video clip and discussion (15 to 18 Minutes)</a:t>
            </a:r>
          </a:p>
        </p:txBody>
      </p:sp>
      <p:pic>
        <p:nvPicPr>
          <p:cNvPr id="5" name="Content Placeholder 4">
            <a:extLst>
              <a:ext uri="{FF2B5EF4-FFF2-40B4-BE49-F238E27FC236}">
                <a16:creationId xmlns:a16="http://schemas.microsoft.com/office/drawing/2014/main" id="{AC7601E6-8255-FA49-84CD-33480A8B8E57}"/>
              </a:ext>
            </a:extLst>
          </p:cNvPr>
          <p:cNvPicPr>
            <a:picLocks noGrp="1" noChangeAspect="1"/>
          </p:cNvPicPr>
          <p:nvPr>
            <p:ph idx="1"/>
          </p:nvPr>
        </p:nvPicPr>
        <p:blipFill>
          <a:blip r:embed="rId2"/>
          <a:stretch>
            <a:fillRect/>
          </a:stretch>
        </p:blipFill>
        <p:spPr>
          <a:xfrm>
            <a:off x="2665493" y="1690688"/>
            <a:ext cx="6861013" cy="4118153"/>
          </a:xfrm>
        </p:spPr>
      </p:pic>
      <p:sp>
        <p:nvSpPr>
          <p:cNvPr id="6" name="TextBox 5">
            <a:extLst>
              <a:ext uri="{FF2B5EF4-FFF2-40B4-BE49-F238E27FC236}">
                <a16:creationId xmlns:a16="http://schemas.microsoft.com/office/drawing/2014/main" id="{A0982481-DAB2-7748-8610-71DA622D3D35}"/>
              </a:ext>
            </a:extLst>
          </p:cNvPr>
          <p:cNvSpPr txBox="1"/>
          <p:nvPr/>
        </p:nvSpPr>
        <p:spPr>
          <a:xfrm>
            <a:off x="838200" y="6002617"/>
            <a:ext cx="11138648" cy="646331"/>
          </a:xfrm>
          <a:prstGeom prst="rect">
            <a:avLst/>
          </a:prstGeom>
          <a:noFill/>
        </p:spPr>
        <p:txBody>
          <a:bodyPr wrap="square" rtlCol="0">
            <a:spAutoFit/>
          </a:bodyPr>
          <a:lstStyle/>
          <a:p>
            <a:r>
              <a:rPr lang="en-US" dirty="0">
                <a:solidFill>
                  <a:schemeClr val="accent1"/>
                </a:solidFill>
              </a:rPr>
              <a:t>Whole group facilitated discussion of scenario in clip, what is happing in light of program policies, and what 5D interventions make sense </a:t>
            </a:r>
          </a:p>
        </p:txBody>
      </p:sp>
    </p:spTree>
    <p:extLst>
      <p:ext uri="{BB962C8B-B14F-4D97-AF65-F5344CB8AC3E}">
        <p14:creationId xmlns:p14="http://schemas.microsoft.com/office/powerpoint/2010/main" val="3705166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50E43-DAB8-284A-84FE-FF78563DFCC4}"/>
              </a:ext>
            </a:extLst>
          </p:cNvPr>
          <p:cNvSpPr>
            <a:spLocks noGrp="1"/>
          </p:cNvSpPr>
          <p:nvPr>
            <p:ph type="title"/>
          </p:nvPr>
        </p:nvSpPr>
        <p:spPr>
          <a:xfrm>
            <a:off x="308263" y="0"/>
            <a:ext cx="10515600" cy="1325563"/>
          </a:xfrm>
        </p:spPr>
        <p:txBody>
          <a:bodyPr/>
          <a:lstStyle/>
          <a:p>
            <a:r>
              <a:rPr lang="en-US" dirty="0"/>
              <a:t>Take away ideas… </a:t>
            </a:r>
          </a:p>
        </p:txBody>
      </p:sp>
      <p:sp>
        <p:nvSpPr>
          <p:cNvPr id="3" name="Content Placeholder 2">
            <a:extLst>
              <a:ext uri="{FF2B5EF4-FFF2-40B4-BE49-F238E27FC236}">
                <a16:creationId xmlns:a16="http://schemas.microsoft.com/office/drawing/2014/main" id="{9BE4F153-4992-3747-BC1E-D325B8868210}"/>
              </a:ext>
            </a:extLst>
          </p:cNvPr>
          <p:cNvSpPr>
            <a:spLocks noGrp="1"/>
          </p:cNvSpPr>
          <p:nvPr>
            <p:ph idx="1"/>
          </p:nvPr>
        </p:nvSpPr>
        <p:spPr>
          <a:xfrm>
            <a:off x="394854" y="987136"/>
            <a:ext cx="11263746" cy="5101936"/>
          </a:xfrm>
        </p:spPr>
        <p:txBody>
          <a:bodyPr>
            <a:normAutofit fontScale="92500"/>
          </a:bodyPr>
          <a:lstStyle/>
          <a:p>
            <a:pPr>
              <a:lnSpc>
                <a:spcPct val="120000"/>
              </a:lnSpc>
            </a:pPr>
            <a:r>
              <a:rPr lang="en-US" sz="2000" dirty="0"/>
              <a:t>Alarming rates of discriminatory and harassing behavior (of all kinds!) continue to be found in the scientific workplace… and participants in REU programs may be uniquely vulnerable </a:t>
            </a:r>
          </a:p>
          <a:p>
            <a:pPr>
              <a:lnSpc>
                <a:spcPct val="120000"/>
              </a:lnSpc>
            </a:pPr>
            <a:r>
              <a:rPr lang="en-US" sz="2000" dirty="0"/>
              <a:t>This curriculum </a:t>
            </a:r>
          </a:p>
          <a:p>
            <a:pPr lvl="1">
              <a:lnSpc>
                <a:spcPct val="120000"/>
              </a:lnSpc>
            </a:pPr>
            <a:r>
              <a:rPr lang="en-US" sz="1600" dirty="0"/>
              <a:t>both educates and empowers students around civil behaviors in the workplace</a:t>
            </a:r>
          </a:p>
          <a:p>
            <a:pPr lvl="1">
              <a:lnSpc>
                <a:spcPct val="120000"/>
              </a:lnSpc>
            </a:pPr>
            <a:r>
              <a:rPr lang="en-US" sz="1600" i="1" u="sng" dirty="0"/>
              <a:t>IS</a:t>
            </a:r>
            <a:r>
              <a:rPr lang="en-US" sz="1600" dirty="0"/>
              <a:t> something that REU PIs can implement!  It has supports in place for novice trainers (e.g. discussion points, answer keys, references to policies in an example handbook, etc.). </a:t>
            </a:r>
          </a:p>
          <a:p>
            <a:pPr>
              <a:lnSpc>
                <a:spcPct val="120000"/>
              </a:lnSpc>
            </a:pPr>
            <a:r>
              <a:rPr lang="en-US" sz="2000" dirty="0"/>
              <a:t>The evaluation of the 2019 pilot finds that </a:t>
            </a:r>
          </a:p>
          <a:p>
            <a:pPr lvl="1">
              <a:lnSpc>
                <a:spcPct val="120000"/>
              </a:lnSpc>
            </a:pPr>
            <a:r>
              <a:rPr lang="en-US" sz="1600" dirty="0"/>
              <a:t>Participants find the curriculum engaging and about the right length, of high quality and important for their peers to participate in. </a:t>
            </a:r>
          </a:p>
          <a:p>
            <a:pPr lvl="1">
              <a:lnSpc>
                <a:spcPct val="120000"/>
              </a:lnSpc>
            </a:pPr>
            <a:r>
              <a:rPr lang="en-US" sz="1600" dirty="0"/>
              <a:t>Post instruction, participants demonstrated</a:t>
            </a:r>
          </a:p>
          <a:p>
            <a:pPr lvl="2">
              <a:lnSpc>
                <a:spcPct val="120000"/>
              </a:lnSpc>
            </a:pPr>
            <a:r>
              <a:rPr lang="en-US" sz="1400" dirty="0"/>
              <a:t>more aware that they don’t have to directly experience harassment and discrimination for it to affect them</a:t>
            </a:r>
          </a:p>
          <a:p>
            <a:pPr lvl="2">
              <a:lnSpc>
                <a:spcPct val="120000"/>
              </a:lnSpc>
            </a:pPr>
            <a:r>
              <a:rPr lang="en-US" sz="1400" dirty="0"/>
              <a:t>gains in understanding of behaviors that are discriminatory and harassing vs. those that are not</a:t>
            </a:r>
          </a:p>
          <a:p>
            <a:pPr lvl="2">
              <a:lnSpc>
                <a:spcPct val="120000"/>
              </a:lnSpc>
            </a:pPr>
            <a:r>
              <a:rPr lang="en-US" sz="1400" dirty="0"/>
              <a:t>knowledge of strategies to respond should they witness harassment or discrimination including how to report harassment or discrimination</a:t>
            </a:r>
          </a:p>
          <a:p>
            <a:pPr>
              <a:lnSpc>
                <a:spcPct val="120000"/>
              </a:lnSpc>
            </a:pPr>
            <a:r>
              <a:rPr lang="en-US" sz="2000" dirty="0"/>
              <a:t>By running this you assert your stand on these issues and make your expectations for behaviors explicit </a:t>
            </a:r>
          </a:p>
          <a:p>
            <a:endParaRPr lang="en-US" sz="2000" dirty="0"/>
          </a:p>
        </p:txBody>
      </p:sp>
    </p:spTree>
    <p:extLst>
      <p:ext uri="{BB962C8B-B14F-4D97-AF65-F5344CB8AC3E}">
        <p14:creationId xmlns:p14="http://schemas.microsoft.com/office/powerpoint/2010/main" val="479520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49AD6-CE42-9E45-9AD8-FC1B505C599A}"/>
              </a:ext>
            </a:extLst>
          </p:cNvPr>
          <p:cNvSpPr>
            <a:spLocks noGrp="1"/>
          </p:cNvSpPr>
          <p:nvPr>
            <p:ph type="ctrTitle"/>
          </p:nvPr>
        </p:nvSpPr>
        <p:spPr>
          <a:xfrm>
            <a:off x="389744" y="88209"/>
            <a:ext cx="11377535" cy="2387600"/>
          </a:xfrm>
        </p:spPr>
        <p:txBody>
          <a:bodyPr>
            <a:normAutofit/>
          </a:bodyPr>
          <a:lstStyle/>
          <a:p>
            <a:r>
              <a:rPr lang="en-US" dirty="0"/>
              <a:t>Thanks! Questions?</a:t>
            </a:r>
          </a:p>
        </p:txBody>
      </p:sp>
      <p:sp>
        <p:nvSpPr>
          <p:cNvPr id="3" name="Subtitle 2">
            <a:extLst>
              <a:ext uri="{FF2B5EF4-FFF2-40B4-BE49-F238E27FC236}">
                <a16:creationId xmlns:a16="http://schemas.microsoft.com/office/drawing/2014/main" id="{F3C083B0-03BA-A849-9614-B31191FB15AC}"/>
              </a:ext>
            </a:extLst>
          </p:cNvPr>
          <p:cNvSpPr>
            <a:spLocks noGrp="1"/>
          </p:cNvSpPr>
          <p:nvPr>
            <p:ph type="subTitle" idx="1"/>
          </p:nvPr>
        </p:nvSpPr>
        <p:spPr>
          <a:xfrm>
            <a:off x="1524000" y="2822717"/>
            <a:ext cx="9144000" cy="1655762"/>
          </a:xfrm>
        </p:spPr>
        <p:txBody>
          <a:bodyPr>
            <a:normAutofit lnSpcReduction="10000"/>
          </a:bodyPr>
          <a:lstStyle/>
          <a:p>
            <a:r>
              <a:rPr lang="en-US" dirty="0"/>
              <a:t>Michael Hubenthal, IRIS Consortium (</a:t>
            </a:r>
            <a:r>
              <a:rPr lang="en-US" dirty="0" err="1"/>
              <a:t>hubenth@iris.edu</a:t>
            </a:r>
            <a:r>
              <a:rPr lang="en-US" dirty="0"/>
              <a:t>)</a:t>
            </a:r>
          </a:p>
          <a:p>
            <a:r>
              <a:rPr lang="en-US" dirty="0"/>
              <a:t>Daphne </a:t>
            </a:r>
            <a:r>
              <a:rPr lang="en-US" dirty="0" err="1"/>
              <a:t>LaDue</a:t>
            </a:r>
            <a:r>
              <a:rPr lang="en-US" dirty="0"/>
              <a:t>, University of Oklahoma (</a:t>
            </a:r>
            <a:r>
              <a:rPr lang="en-US" dirty="0" err="1"/>
              <a:t>dzaras@ou.edu</a:t>
            </a:r>
            <a:r>
              <a:rPr lang="en-US" dirty="0"/>
              <a:t>)</a:t>
            </a:r>
          </a:p>
          <a:p>
            <a:r>
              <a:rPr lang="en-US" dirty="0"/>
              <a:t>Martin Snow - University of Colorado Boulder (</a:t>
            </a:r>
            <a:r>
              <a:rPr lang="en-US" dirty="0" err="1"/>
              <a:t>Marty.Snow@lasp.colorado.edu</a:t>
            </a:r>
            <a:r>
              <a:rPr lang="en-US" dirty="0"/>
              <a:t>)</a:t>
            </a:r>
          </a:p>
          <a:p>
            <a:endParaRPr lang="en-US" dirty="0"/>
          </a:p>
          <a:p>
            <a:endParaRPr lang="en-US" dirty="0"/>
          </a:p>
        </p:txBody>
      </p:sp>
      <p:pic>
        <p:nvPicPr>
          <p:cNvPr id="4" name="Picture 3">
            <a:extLst>
              <a:ext uri="{FF2B5EF4-FFF2-40B4-BE49-F238E27FC236}">
                <a16:creationId xmlns:a16="http://schemas.microsoft.com/office/drawing/2014/main" id="{9624543D-F711-C049-A1D7-8E7C30963297}"/>
              </a:ext>
            </a:extLst>
          </p:cNvPr>
          <p:cNvPicPr>
            <a:picLocks noChangeAspect="1"/>
          </p:cNvPicPr>
          <p:nvPr/>
        </p:nvPicPr>
        <p:blipFill>
          <a:blip r:embed="rId2"/>
          <a:stretch>
            <a:fillRect/>
          </a:stretch>
        </p:blipFill>
        <p:spPr>
          <a:xfrm>
            <a:off x="5054520" y="4614731"/>
            <a:ext cx="1916705" cy="958353"/>
          </a:xfrm>
          <a:prstGeom prst="rect">
            <a:avLst/>
          </a:prstGeom>
        </p:spPr>
      </p:pic>
      <p:pic>
        <p:nvPicPr>
          <p:cNvPr id="5" name="Picture 4">
            <a:extLst>
              <a:ext uri="{FF2B5EF4-FFF2-40B4-BE49-F238E27FC236}">
                <a16:creationId xmlns:a16="http://schemas.microsoft.com/office/drawing/2014/main" id="{5822F88C-2F5E-374E-8BA7-4C43D4150AD1}"/>
              </a:ext>
            </a:extLst>
          </p:cNvPr>
          <p:cNvPicPr>
            <a:picLocks noChangeAspect="1"/>
          </p:cNvPicPr>
          <p:nvPr/>
        </p:nvPicPr>
        <p:blipFill>
          <a:blip r:embed="rId3"/>
          <a:stretch>
            <a:fillRect/>
          </a:stretch>
        </p:blipFill>
        <p:spPr>
          <a:xfrm>
            <a:off x="7175784" y="4615494"/>
            <a:ext cx="1120493" cy="1080653"/>
          </a:xfrm>
          <a:prstGeom prst="rect">
            <a:avLst/>
          </a:prstGeom>
        </p:spPr>
      </p:pic>
      <p:pic>
        <p:nvPicPr>
          <p:cNvPr id="6" name="Picture 5">
            <a:extLst>
              <a:ext uri="{FF2B5EF4-FFF2-40B4-BE49-F238E27FC236}">
                <a16:creationId xmlns:a16="http://schemas.microsoft.com/office/drawing/2014/main" id="{AEAA7971-1E44-E549-B606-F247A3F70F47}"/>
              </a:ext>
            </a:extLst>
          </p:cNvPr>
          <p:cNvPicPr>
            <a:picLocks noChangeAspect="1"/>
          </p:cNvPicPr>
          <p:nvPr/>
        </p:nvPicPr>
        <p:blipFill>
          <a:blip r:embed="rId4"/>
          <a:stretch>
            <a:fillRect/>
          </a:stretch>
        </p:blipFill>
        <p:spPr>
          <a:xfrm>
            <a:off x="3769308" y="4609517"/>
            <a:ext cx="1080653" cy="1080653"/>
          </a:xfrm>
          <a:prstGeom prst="rect">
            <a:avLst/>
          </a:prstGeom>
        </p:spPr>
      </p:pic>
      <p:pic>
        <p:nvPicPr>
          <p:cNvPr id="7" name="Picture 6">
            <a:extLst>
              <a:ext uri="{FF2B5EF4-FFF2-40B4-BE49-F238E27FC236}">
                <a16:creationId xmlns:a16="http://schemas.microsoft.com/office/drawing/2014/main" id="{8E56BEBD-6AFF-C640-A5E3-453569F6873C}"/>
              </a:ext>
            </a:extLst>
          </p:cNvPr>
          <p:cNvPicPr>
            <a:picLocks noChangeAspect="1"/>
          </p:cNvPicPr>
          <p:nvPr/>
        </p:nvPicPr>
        <p:blipFill>
          <a:blip r:embed="rId5"/>
          <a:stretch>
            <a:fillRect/>
          </a:stretch>
        </p:blipFill>
        <p:spPr>
          <a:xfrm>
            <a:off x="389744" y="286011"/>
            <a:ext cx="1282506" cy="1282506"/>
          </a:xfrm>
          <a:prstGeom prst="rect">
            <a:avLst/>
          </a:prstGeom>
        </p:spPr>
      </p:pic>
    </p:spTree>
    <p:extLst>
      <p:ext uri="{BB962C8B-B14F-4D97-AF65-F5344CB8AC3E}">
        <p14:creationId xmlns:p14="http://schemas.microsoft.com/office/powerpoint/2010/main" val="11408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5DEB-4CFE-3847-8AB6-50CED71BBE54}"/>
              </a:ext>
            </a:extLst>
          </p:cNvPr>
          <p:cNvSpPr>
            <a:spLocks noGrp="1"/>
          </p:cNvSpPr>
          <p:nvPr>
            <p:ph type="title"/>
          </p:nvPr>
        </p:nvSpPr>
        <p:spPr>
          <a:xfrm>
            <a:off x="838006" y="-403"/>
            <a:ext cx="10515600" cy="1325563"/>
          </a:xfrm>
        </p:spPr>
        <p:txBody>
          <a:bodyPr/>
          <a:lstStyle/>
          <a:p>
            <a:r>
              <a:rPr lang="en-US" b="1" dirty="0"/>
              <a:t>Summer 2019 Pilot – Expert Review</a:t>
            </a:r>
          </a:p>
        </p:txBody>
      </p:sp>
      <p:graphicFrame>
        <p:nvGraphicFramePr>
          <p:cNvPr id="9" name="Content Placeholder 8">
            <a:extLst>
              <a:ext uri="{FF2B5EF4-FFF2-40B4-BE49-F238E27FC236}">
                <a16:creationId xmlns:a16="http://schemas.microsoft.com/office/drawing/2014/main" id="{FCEC6619-EA98-8048-9343-42727C388910}"/>
              </a:ext>
            </a:extLst>
          </p:cNvPr>
          <p:cNvGraphicFramePr>
            <a:graphicFrameLocks noGrp="1"/>
          </p:cNvGraphicFramePr>
          <p:nvPr>
            <p:ph idx="1"/>
            <p:extLst>
              <p:ext uri="{D42A27DB-BD31-4B8C-83A1-F6EECF244321}">
                <p14:modId xmlns:p14="http://schemas.microsoft.com/office/powerpoint/2010/main" val="2385323305"/>
              </p:ext>
            </p:extLst>
          </p:nvPr>
        </p:nvGraphicFramePr>
        <p:xfrm>
          <a:off x="838006" y="1325160"/>
          <a:ext cx="10515794" cy="2895600"/>
        </p:xfrm>
        <a:graphic>
          <a:graphicData uri="http://schemas.openxmlformats.org/drawingml/2006/table">
            <a:tbl>
              <a:tblPr firstRow="1" bandRow="1">
                <a:tableStyleId>{5C22544A-7EE6-4342-B048-85BDC9FD1C3A}</a:tableStyleId>
              </a:tblPr>
              <a:tblGrid>
                <a:gridCol w="7598928">
                  <a:extLst>
                    <a:ext uri="{9D8B030D-6E8A-4147-A177-3AD203B41FA5}">
                      <a16:colId xmlns:a16="http://schemas.microsoft.com/office/drawing/2014/main" val="4162117962"/>
                    </a:ext>
                  </a:extLst>
                </a:gridCol>
                <a:gridCol w="1060316">
                  <a:extLst>
                    <a:ext uri="{9D8B030D-6E8A-4147-A177-3AD203B41FA5}">
                      <a16:colId xmlns:a16="http://schemas.microsoft.com/office/drawing/2014/main" val="737668722"/>
                    </a:ext>
                  </a:extLst>
                </a:gridCol>
                <a:gridCol w="949866">
                  <a:extLst>
                    <a:ext uri="{9D8B030D-6E8A-4147-A177-3AD203B41FA5}">
                      <a16:colId xmlns:a16="http://schemas.microsoft.com/office/drawing/2014/main" val="3905538777"/>
                    </a:ext>
                  </a:extLst>
                </a:gridCol>
                <a:gridCol w="906684">
                  <a:extLst>
                    <a:ext uri="{9D8B030D-6E8A-4147-A177-3AD203B41FA5}">
                      <a16:colId xmlns:a16="http://schemas.microsoft.com/office/drawing/2014/main" val="2342943097"/>
                    </a:ext>
                  </a:extLst>
                </a:gridCol>
              </a:tblGrid>
              <a:tr h="370840">
                <a:tc rowSpan="2">
                  <a:txBody>
                    <a:bodyPr/>
                    <a:lstStyle/>
                    <a:p>
                      <a:endParaRPr lang="en-US" sz="2000" dirty="0"/>
                    </a:p>
                  </a:txBody>
                  <a:tcPr marL="170092" marR="170092"/>
                </a:tc>
                <a:tc gridSpan="3">
                  <a:txBody>
                    <a:bodyPr/>
                    <a:lstStyle/>
                    <a:p>
                      <a:pPr algn="ctr"/>
                      <a:r>
                        <a:rPr lang="en-US" sz="2000" dirty="0"/>
                        <a:t>Reviewer</a:t>
                      </a:r>
                    </a:p>
                  </a:txBody>
                  <a:tcPr marL="170092" marR="170092"/>
                </a:tc>
                <a:tc hMerge="1">
                  <a:txBody>
                    <a:bodyPr/>
                    <a:lstStyle/>
                    <a:p>
                      <a:pPr algn="ctr"/>
                      <a:endParaRPr lang="en-US" dirty="0"/>
                    </a:p>
                  </a:txBody>
                  <a:tcPr marL="170092" marR="170092"/>
                </a:tc>
                <a:tc hMerge="1">
                  <a:txBody>
                    <a:bodyPr/>
                    <a:lstStyle/>
                    <a:p>
                      <a:pPr algn="ctr"/>
                      <a:endParaRPr lang="en-US" dirty="0"/>
                    </a:p>
                  </a:txBody>
                  <a:tcPr marL="170092" marR="170092"/>
                </a:tc>
                <a:extLst>
                  <a:ext uri="{0D108BD9-81ED-4DB2-BD59-A6C34878D82A}">
                    <a16:rowId xmlns:a16="http://schemas.microsoft.com/office/drawing/2014/main" val="4107186356"/>
                  </a:ext>
                </a:extLst>
              </a:tr>
              <a:tr h="370840">
                <a:tc vMerge="1">
                  <a:txBody>
                    <a:bodyPr/>
                    <a:lstStyle/>
                    <a:p>
                      <a:endParaRPr lang="en-US" dirty="0"/>
                    </a:p>
                  </a:txBody>
                  <a:tcPr marL="170092" marR="170092">
                    <a:solidFill>
                      <a:schemeClr val="accent1"/>
                    </a:solidFill>
                  </a:tcPr>
                </a:tc>
                <a:tc>
                  <a:txBody>
                    <a:bodyPr/>
                    <a:lstStyle/>
                    <a:p>
                      <a:pPr algn="ctr"/>
                      <a:r>
                        <a:rPr lang="en-US" sz="2000" dirty="0">
                          <a:solidFill>
                            <a:schemeClr val="bg1"/>
                          </a:solidFill>
                        </a:rPr>
                        <a:t>1</a:t>
                      </a:r>
                    </a:p>
                  </a:txBody>
                  <a:tcPr marL="170092" marR="170092">
                    <a:solidFill>
                      <a:schemeClr val="accent1"/>
                    </a:solidFill>
                  </a:tcPr>
                </a:tc>
                <a:tc>
                  <a:txBody>
                    <a:bodyPr/>
                    <a:lstStyle/>
                    <a:p>
                      <a:pPr algn="ctr"/>
                      <a:r>
                        <a:rPr lang="en-US" sz="2000" dirty="0">
                          <a:solidFill>
                            <a:schemeClr val="bg1"/>
                          </a:solidFill>
                        </a:rPr>
                        <a:t>2</a:t>
                      </a:r>
                    </a:p>
                  </a:txBody>
                  <a:tcPr marL="170092" marR="170092">
                    <a:solidFill>
                      <a:schemeClr val="accent1"/>
                    </a:solidFill>
                  </a:tcPr>
                </a:tc>
                <a:tc>
                  <a:txBody>
                    <a:bodyPr/>
                    <a:lstStyle/>
                    <a:p>
                      <a:pPr algn="ctr"/>
                      <a:r>
                        <a:rPr lang="en-US" sz="2000" dirty="0">
                          <a:solidFill>
                            <a:schemeClr val="bg1"/>
                          </a:solidFill>
                        </a:rPr>
                        <a:t>3</a:t>
                      </a:r>
                    </a:p>
                  </a:txBody>
                  <a:tcPr marL="170092" marR="170092">
                    <a:solidFill>
                      <a:schemeClr val="accent1"/>
                    </a:solidFill>
                  </a:tcPr>
                </a:tc>
                <a:extLst>
                  <a:ext uri="{0D108BD9-81ED-4DB2-BD59-A6C34878D82A}">
                    <a16:rowId xmlns:a16="http://schemas.microsoft.com/office/drawing/2014/main" val="3312766590"/>
                  </a:ext>
                </a:extLst>
              </a:tr>
              <a:tr h="370840">
                <a:tc>
                  <a:txBody>
                    <a:bodyPr/>
                    <a:lstStyle/>
                    <a:p>
                      <a:r>
                        <a:rPr lang="en-US" sz="2000" b="0" kern="1200" dirty="0">
                          <a:solidFill>
                            <a:schemeClr val="dk1"/>
                          </a:solidFill>
                          <a:effectLst/>
                          <a:latin typeface="+mn-lt"/>
                          <a:ea typeface="+mn-ea"/>
                          <a:cs typeface="+mn-cs"/>
                        </a:rPr>
                        <a:t>Do you feel there is a need for this type of resource for REU sites? Why/why not? </a:t>
                      </a:r>
                      <a:endParaRPr lang="en-US" sz="2000" b="0" dirty="0">
                        <a:effectLst/>
                      </a:endParaRPr>
                    </a:p>
                  </a:txBody>
                  <a:tcPr marL="170092" marR="170092"/>
                </a:tc>
                <a:tc>
                  <a:txBody>
                    <a:bodyPr/>
                    <a:lstStyle/>
                    <a:p>
                      <a:pPr algn="ctr"/>
                      <a:r>
                        <a:rPr lang="en-US" sz="2000" dirty="0"/>
                        <a:t>Yes</a:t>
                      </a:r>
                    </a:p>
                  </a:txBody>
                  <a:tcPr marL="170092" marR="170092"/>
                </a:tc>
                <a:tc>
                  <a:txBody>
                    <a:bodyPr/>
                    <a:lstStyle/>
                    <a:p>
                      <a:pPr algn="ctr"/>
                      <a:r>
                        <a:rPr lang="en-US" sz="2000" dirty="0"/>
                        <a:t>Yes</a:t>
                      </a:r>
                    </a:p>
                  </a:txBody>
                  <a:tcPr marL="170092" marR="170092"/>
                </a:tc>
                <a:tc>
                  <a:txBody>
                    <a:bodyPr/>
                    <a:lstStyle/>
                    <a:p>
                      <a:pPr algn="ctr"/>
                      <a:r>
                        <a:rPr lang="en-US" sz="2000" dirty="0"/>
                        <a:t>Yes</a:t>
                      </a:r>
                    </a:p>
                  </a:txBody>
                  <a:tcPr marL="170092" marR="170092"/>
                </a:tc>
                <a:extLst>
                  <a:ext uri="{0D108BD9-81ED-4DB2-BD59-A6C34878D82A}">
                    <a16:rowId xmlns:a16="http://schemas.microsoft.com/office/drawing/2014/main" val="36345032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dk1"/>
                          </a:solidFill>
                          <a:effectLst/>
                          <a:latin typeface="+mn-lt"/>
                          <a:ea typeface="+mn-ea"/>
                          <a:cs typeface="+mn-cs"/>
                        </a:rPr>
                        <a:t>Would you use this curriculum with your REU participants? Why or why not? </a:t>
                      </a:r>
                      <a:endParaRPr lang="en-US" sz="2000" b="0" dirty="0">
                        <a:effectLst/>
                      </a:endParaRPr>
                    </a:p>
                  </a:txBody>
                  <a:tcPr marL="170092" marR="170092"/>
                </a:tc>
                <a:tc>
                  <a:txBody>
                    <a:bodyPr/>
                    <a:lstStyle/>
                    <a:p>
                      <a:pPr algn="ctr"/>
                      <a:r>
                        <a:rPr lang="en-US" sz="2000" dirty="0"/>
                        <a:t>Yes</a:t>
                      </a:r>
                    </a:p>
                  </a:txBody>
                  <a:tcPr marL="170092" marR="170092"/>
                </a:tc>
                <a:tc>
                  <a:txBody>
                    <a:bodyPr/>
                    <a:lstStyle/>
                    <a:p>
                      <a:pPr algn="ctr"/>
                      <a:r>
                        <a:rPr lang="en-US" sz="2000" dirty="0"/>
                        <a:t>Yes</a:t>
                      </a:r>
                    </a:p>
                  </a:txBody>
                  <a:tcPr marL="170092" marR="170092"/>
                </a:tc>
                <a:tc>
                  <a:txBody>
                    <a:bodyPr/>
                    <a:lstStyle/>
                    <a:p>
                      <a:pPr algn="ctr"/>
                      <a:r>
                        <a:rPr lang="en-US" sz="2000" dirty="0"/>
                        <a:t>Yes</a:t>
                      </a:r>
                    </a:p>
                  </a:txBody>
                  <a:tcPr marL="170092" marR="170092"/>
                </a:tc>
                <a:extLst>
                  <a:ext uri="{0D108BD9-81ED-4DB2-BD59-A6C34878D82A}">
                    <a16:rowId xmlns:a16="http://schemas.microsoft.com/office/drawing/2014/main" val="3133889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dk1"/>
                          </a:solidFill>
                          <a:effectLst/>
                          <a:latin typeface="+mn-lt"/>
                          <a:ea typeface="+mn-ea"/>
                          <a:cs typeface="+mn-cs"/>
                        </a:rPr>
                        <a:t>Would you recommend this curriculum to other REU PIs? Why or why not? </a:t>
                      </a:r>
                      <a:endParaRPr lang="en-US" sz="2000" b="0" dirty="0">
                        <a:effectLst/>
                      </a:endParaRPr>
                    </a:p>
                  </a:txBody>
                  <a:tcPr marL="170092" marR="170092"/>
                </a:tc>
                <a:tc>
                  <a:txBody>
                    <a:bodyPr/>
                    <a:lstStyle/>
                    <a:p>
                      <a:pPr algn="ctr"/>
                      <a:r>
                        <a:rPr lang="en-US" sz="2000" dirty="0"/>
                        <a:t>Yes</a:t>
                      </a:r>
                    </a:p>
                  </a:txBody>
                  <a:tcPr marL="170092" marR="170092"/>
                </a:tc>
                <a:tc>
                  <a:txBody>
                    <a:bodyPr/>
                    <a:lstStyle/>
                    <a:p>
                      <a:pPr algn="ctr"/>
                      <a:r>
                        <a:rPr lang="en-US" sz="2000" dirty="0"/>
                        <a:t>Yes</a:t>
                      </a:r>
                    </a:p>
                  </a:txBody>
                  <a:tcPr marL="170092" marR="170092"/>
                </a:tc>
                <a:tc>
                  <a:txBody>
                    <a:bodyPr/>
                    <a:lstStyle/>
                    <a:p>
                      <a:pPr algn="ctr"/>
                      <a:r>
                        <a:rPr lang="en-US" sz="2000" dirty="0"/>
                        <a:t>Yes</a:t>
                      </a:r>
                    </a:p>
                  </a:txBody>
                  <a:tcPr marL="170092" marR="170092"/>
                </a:tc>
                <a:extLst>
                  <a:ext uri="{0D108BD9-81ED-4DB2-BD59-A6C34878D82A}">
                    <a16:rowId xmlns:a16="http://schemas.microsoft.com/office/drawing/2014/main" val="390183928"/>
                  </a:ext>
                </a:extLst>
              </a:tr>
            </a:tbl>
          </a:graphicData>
        </a:graphic>
      </p:graphicFrame>
      <p:sp>
        <p:nvSpPr>
          <p:cNvPr id="10" name="TextBox 9">
            <a:extLst>
              <a:ext uri="{FF2B5EF4-FFF2-40B4-BE49-F238E27FC236}">
                <a16:creationId xmlns:a16="http://schemas.microsoft.com/office/drawing/2014/main" id="{EB2EBEBD-17C8-AB4E-920C-98279B3A4804}"/>
              </a:ext>
            </a:extLst>
          </p:cNvPr>
          <p:cNvSpPr txBox="1"/>
          <p:nvPr/>
        </p:nvSpPr>
        <p:spPr>
          <a:xfrm>
            <a:off x="838006" y="4397180"/>
            <a:ext cx="10515600" cy="3170099"/>
          </a:xfrm>
          <a:prstGeom prst="rect">
            <a:avLst/>
          </a:prstGeom>
          <a:noFill/>
        </p:spPr>
        <p:txBody>
          <a:bodyPr wrap="square" rtlCol="0">
            <a:spAutoFit/>
          </a:bodyPr>
          <a:lstStyle/>
          <a:p>
            <a:r>
              <a:rPr lang="en-US" sz="2000" dirty="0"/>
              <a:t>Summarized comments:</a:t>
            </a:r>
          </a:p>
          <a:p>
            <a:pPr marL="285750" indent="-285750">
              <a:buFont typeface="Arial" panose="020B0604020202020204" pitchFamily="34" charset="0"/>
              <a:buChar char="•"/>
            </a:pPr>
            <a:r>
              <a:rPr lang="en-US" sz="2000" dirty="0"/>
              <a:t>Appreciated interactivity of the curriculum</a:t>
            </a:r>
          </a:p>
          <a:p>
            <a:pPr marL="285750" indent="-285750">
              <a:buFont typeface="Arial" panose="020B0604020202020204" pitchFamily="34" charset="0"/>
              <a:buChar char="•"/>
            </a:pPr>
            <a:r>
              <a:rPr lang="en-US" sz="2000" dirty="0"/>
              <a:t>Provides a great baseline to begin discussions with students </a:t>
            </a:r>
          </a:p>
          <a:p>
            <a:pPr marL="285750" indent="-285750">
              <a:buFont typeface="Arial" panose="020B0604020202020204" pitchFamily="34" charset="0"/>
              <a:buChar char="•"/>
            </a:pPr>
            <a:r>
              <a:rPr lang="en-US" sz="2000" dirty="0"/>
              <a:t>Opportunities to expand or adapt</a:t>
            </a:r>
          </a:p>
          <a:p>
            <a:pPr marL="285750" indent="-285750">
              <a:buFont typeface="Arial" panose="020B0604020202020204" pitchFamily="34" charset="0"/>
              <a:buChar char="•"/>
            </a:pPr>
            <a:r>
              <a:rPr lang="en-US" sz="2000" dirty="0"/>
              <a:t>Increase the emphasis on microaggressions as these affect the retention of underrepresented groups. </a:t>
            </a:r>
          </a:p>
          <a:p>
            <a:pPr marL="285750" indent="-285750">
              <a:buFont typeface="Arial" panose="020B0604020202020204" pitchFamily="34" charset="0"/>
              <a:buChar char="•"/>
            </a:pPr>
            <a:r>
              <a:rPr lang="en-US" sz="2000" dirty="0"/>
              <a:t>It would be helpful to have a “best practices” for writing a policy manual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endParaRPr lang="en-US" sz="2000" dirty="0"/>
          </a:p>
        </p:txBody>
      </p:sp>
    </p:spTree>
    <p:extLst>
      <p:ext uri="{BB962C8B-B14F-4D97-AF65-F5344CB8AC3E}">
        <p14:creationId xmlns:p14="http://schemas.microsoft.com/office/powerpoint/2010/main" val="3207717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B82CA-1DFF-C940-B2D4-DB8CE3E888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5A2F87B-48E1-9D42-B8A4-756E84F2481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56117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37AF2-7DAE-2E41-8B11-131C045F496C}"/>
              </a:ext>
            </a:extLst>
          </p:cNvPr>
          <p:cNvSpPr>
            <a:spLocks noGrp="1"/>
          </p:cNvSpPr>
          <p:nvPr>
            <p:ph type="title"/>
          </p:nvPr>
        </p:nvSpPr>
        <p:spPr/>
        <p:txBody>
          <a:bodyPr/>
          <a:lstStyle/>
          <a:p>
            <a:r>
              <a:rPr lang="en-US" dirty="0"/>
              <a:t>Extra Stuff </a:t>
            </a:r>
          </a:p>
        </p:txBody>
      </p:sp>
      <p:sp>
        <p:nvSpPr>
          <p:cNvPr id="3" name="Content Placeholder 2">
            <a:extLst>
              <a:ext uri="{FF2B5EF4-FFF2-40B4-BE49-F238E27FC236}">
                <a16:creationId xmlns:a16="http://schemas.microsoft.com/office/drawing/2014/main" id="{28CEFAA1-EB9E-694F-8B5F-0AFC32BCA43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35517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7BCAAFA-E716-A448-A17A-74E34FEA1AF0}"/>
              </a:ext>
            </a:extLst>
          </p:cNvPr>
          <p:cNvPicPr>
            <a:picLocks noGrp="1" noChangeAspect="1"/>
          </p:cNvPicPr>
          <p:nvPr>
            <p:ph sz="half" idx="1"/>
          </p:nvPr>
        </p:nvPicPr>
        <p:blipFill>
          <a:blip r:embed="rId2"/>
          <a:stretch>
            <a:fillRect/>
          </a:stretch>
        </p:blipFill>
        <p:spPr>
          <a:xfrm>
            <a:off x="-262414" y="1027906"/>
            <a:ext cx="6747207" cy="5055117"/>
          </a:xfrm>
        </p:spPr>
      </p:pic>
      <p:sp>
        <p:nvSpPr>
          <p:cNvPr id="8" name="Rectangle 7">
            <a:extLst>
              <a:ext uri="{FF2B5EF4-FFF2-40B4-BE49-F238E27FC236}">
                <a16:creationId xmlns:a16="http://schemas.microsoft.com/office/drawing/2014/main" id="{1AE9AF16-3275-D14C-83AF-931D5C8B5795}"/>
              </a:ext>
            </a:extLst>
          </p:cNvPr>
          <p:cNvSpPr/>
          <p:nvPr/>
        </p:nvSpPr>
        <p:spPr>
          <a:xfrm>
            <a:off x="468351" y="1244648"/>
            <a:ext cx="5285678" cy="717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04056C-3DB6-3446-B783-7D0EA712E4BE}"/>
              </a:ext>
            </a:extLst>
          </p:cNvPr>
          <p:cNvSpPr>
            <a:spLocks noGrp="1"/>
          </p:cNvSpPr>
          <p:nvPr>
            <p:ph type="title"/>
          </p:nvPr>
        </p:nvSpPr>
        <p:spPr>
          <a:xfrm>
            <a:off x="838200" y="365126"/>
            <a:ext cx="10515600" cy="1193852"/>
          </a:xfrm>
        </p:spPr>
        <p:txBody>
          <a:bodyPr/>
          <a:lstStyle/>
          <a:p>
            <a:r>
              <a:rPr lang="en-US" b="1" dirty="0"/>
              <a:t>Curriculum Design Process</a:t>
            </a:r>
          </a:p>
        </p:txBody>
      </p:sp>
      <p:sp>
        <p:nvSpPr>
          <p:cNvPr id="4" name="Content Placeholder 3">
            <a:extLst>
              <a:ext uri="{FF2B5EF4-FFF2-40B4-BE49-F238E27FC236}">
                <a16:creationId xmlns:a16="http://schemas.microsoft.com/office/drawing/2014/main" id="{A4ED43B0-2F6D-EE4B-9CE9-6C7C3E8A3C47}"/>
              </a:ext>
            </a:extLst>
          </p:cNvPr>
          <p:cNvSpPr>
            <a:spLocks noGrp="1"/>
          </p:cNvSpPr>
          <p:nvPr>
            <p:ph sz="half" idx="2"/>
          </p:nvPr>
        </p:nvSpPr>
        <p:spPr>
          <a:xfrm>
            <a:off x="5754029" y="1449660"/>
            <a:ext cx="6222381" cy="5408340"/>
          </a:xfrm>
        </p:spPr>
        <p:txBody>
          <a:bodyPr>
            <a:normAutofit fontScale="62500" lnSpcReduction="20000"/>
          </a:bodyPr>
          <a:lstStyle/>
          <a:p>
            <a:pPr marL="0" indent="0" algn="just">
              <a:lnSpc>
                <a:spcPct val="120000"/>
              </a:lnSpc>
              <a:buNone/>
            </a:pPr>
            <a:r>
              <a:rPr lang="en-US" b="1" dirty="0"/>
              <a:t>Following instruction, participants will be able to: </a:t>
            </a:r>
          </a:p>
          <a:p>
            <a:pPr algn="just">
              <a:lnSpc>
                <a:spcPct val="120000"/>
              </a:lnSpc>
            </a:pPr>
            <a:r>
              <a:rPr lang="en-US" dirty="0"/>
              <a:t>Describe a work environment that consists of mutual respect, promotes respectful and  congenial relationships, and is free from all forms of harassment and discrimination </a:t>
            </a:r>
          </a:p>
          <a:p>
            <a:pPr algn="just">
              <a:lnSpc>
                <a:spcPct val="120000"/>
              </a:lnSpc>
            </a:pPr>
            <a:r>
              <a:rPr lang="en-US" dirty="0"/>
              <a:t>Summarize who is responsible for creating the work environment described above </a:t>
            </a:r>
          </a:p>
          <a:p>
            <a:pPr algn="just">
              <a:lnSpc>
                <a:spcPct val="120000"/>
              </a:lnSpc>
            </a:pPr>
            <a:r>
              <a:rPr lang="en-US" dirty="0"/>
              <a:t>Distinguish between behavior that is or is not harassing or discriminating. </a:t>
            </a:r>
          </a:p>
          <a:p>
            <a:pPr algn="just">
              <a:lnSpc>
                <a:spcPct val="120000"/>
              </a:lnSpc>
            </a:pPr>
            <a:r>
              <a:rPr lang="en-US" dirty="0"/>
              <a:t>Describe how to report harassment or discrimination to the program, the program’s investigation procedures, and possible disciplinary outcomes </a:t>
            </a:r>
          </a:p>
          <a:p>
            <a:pPr algn="just">
              <a:lnSpc>
                <a:spcPct val="120000"/>
              </a:lnSpc>
            </a:pPr>
            <a:r>
              <a:rPr lang="en-US" dirty="0"/>
              <a:t>Plan how they would use the bystander interventions to respond to incidents of discrimination or harassment </a:t>
            </a:r>
          </a:p>
          <a:p>
            <a:pPr algn="just">
              <a:lnSpc>
                <a:spcPct val="120000"/>
              </a:lnSpc>
            </a:pPr>
            <a:r>
              <a:rPr lang="en-US" dirty="0"/>
              <a:t>Apply the program’s anti-harassment, anti-discrimination, and non-fraternization policy to a series of case studies </a:t>
            </a:r>
          </a:p>
        </p:txBody>
      </p:sp>
    </p:spTree>
    <p:extLst>
      <p:ext uri="{BB962C8B-B14F-4D97-AF65-F5344CB8AC3E}">
        <p14:creationId xmlns:p14="http://schemas.microsoft.com/office/powerpoint/2010/main" val="3770744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5DEB-4CFE-3847-8AB6-50CED71BBE54}"/>
              </a:ext>
            </a:extLst>
          </p:cNvPr>
          <p:cNvSpPr>
            <a:spLocks noGrp="1"/>
          </p:cNvSpPr>
          <p:nvPr>
            <p:ph type="title"/>
          </p:nvPr>
        </p:nvSpPr>
        <p:spPr>
          <a:xfrm>
            <a:off x="771662" y="-40794"/>
            <a:ext cx="10515600" cy="1325563"/>
          </a:xfrm>
        </p:spPr>
        <p:txBody>
          <a:bodyPr/>
          <a:lstStyle/>
          <a:p>
            <a:r>
              <a:rPr lang="en-US" b="1" dirty="0"/>
              <a:t>Summer 2019 Pilot – Student Responses</a:t>
            </a:r>
          </a:p>
        </p:txBody>
      </p:sp>
      <p:pic>
        <p:nvPicPr>
          <p:cNvPr id="4" name="Content Placeholder 11">
            <a:extLst>
              <a:ext uri="{FF2B5EF4-FFF2-40B4-BE49-F238E27FC236}">
                <a16:creationId xmlns:a16="http://schemas.microsoft.com/office/drawing/2014/main" id="{F0ED4AFD-8860-7348-B5F6-22F1E6927F31}"/>
              </a:ext>
            </a:extLst>
          </p:cNvPr>
          <p:cNvPicPr>
            <a:picLocks noGrp="1" noChangeAspect="1"/>
          </p:cNvPicPr>
          <p:nvPr>
            <p:ph sz="half" idx="1"/>
          </p:nvPr>
        </p:nvPicPr>
        <p:blipFill>
          <a:blip r:embed="rId2"/>
          <a:stretch>
            <a:fillRect/>
          </a:stretch>
        </p:blipFill>
        <p:spPr>
          <a:xfrm>
            <a:off x="174118" y="3756480"/>
            <a:ext cx="5700890" cy="2916091"/>
          </a:xfrm>
        </p:spPr>
      </p:pic>
      <p:pic>
        <p:nvPicPr>
          <p:cNvPr id="7" name="Picture 6">
            <a:extLst>
              <a:ext uri="{FF2B5EF4-FFF2-40B4-BE49-F238E27FC236}">
                <a16:creationId xmlns:a16="http://schemas.microsoft.com/office/drawing/2014/main" id="{B3F8D565-6F7E-5247-9D00-33F1659CB72F}"/>
              </a:ext>
            </a:extLst>
          </p:cNvPr>
          <p:cNvPicPr>
            <a:picLocks noChangeAspect="1"/>
          </p:cNvPicPr>
          <p:nvPr/>
        </p:nvPicPr>
        <p:blipFill>
          <a:blip r:embed="rId3"/>
          <a:stretch>
            <a:fillRect/>
          </a:stretch>
        </p:blipFill>
        <p:spPr>
          <a:xfrm>
            <a:off x="174118" y="1524288"/>
            <a:ext cx="5700890" cy="1522598"/>
          </a:xfrm>
          <a:prstGeom prst="rect">
            <a:avLst/>
          </a:prstGeom>
        </p:spPr>
      </p:pic>
      <p:sp>
        <p:nvSpPr>
          <p:cNvPr id="8" name="TextBox 7">
            <a:extLst>
              <a:ext uri="{FF2B5EF4-FFF2-40B4-BE49-F238E27FC236}">
                <a16:creationId xmlns:a16="http://schemas.microsoft.com/office/drawing/2014/main" id="{57BADFFD-9E88-6441-8A6B-10746B54E10D}"/>
              </a:ext>
            </a:extLst>
          </p:cNvPr>
          <p:cNvSpPr txBox="1"/>
          <p:nvPr/>
        </p:nvSpPr>
        <p:spPr>
          <a:xfrm>
            <a:off x="127607" y="3387148"/>
            <a:ext cx="1288110" cy="369332"/>
          </a:xfrm>
          <a:prstGeom prst="rect">
            <a:avLst/>
          </a:prstGeom>
          <a:noFill/>
        </p:spPr>
        <p:txBody>
          <a:bodyPr wrap="none" rtlCol="0">
            <a:spAutoFit/>
          </a:bodyPr>
          <a:lstStyle/>
          <a:p>
            <a:r>
              <a:rPr lang="en-US" dirty="0"/>
              <a:t>Perceptions</a:t>
            </a:r>
          </a:p>
        </p:txBody>
      </p:sp>
      <p:sp>
        <p:nvSpPr>
          <p:cNvPr id="9" name="TextBox 8">
            <a:extLst>
              <a:ext uri="{FF2B5EF4-FFF2-40B4-BE49-F238E27FC236}">
                <a16:creationId xmlns:a16="http://schemas.microsoft.com/office/drawing/2014/main" id="{90D197C3-C1CA-B74E-9F7E-9E4F87681BCB}"/>
              </a:ext>
            </a:extLst>
          </p:cNvPr>
          <p:cNvSpPr txBox="1"/>
          <p:nvPr/>
        </p:nvSpPr>
        <p:spPr>
          <a:xfrm>
            <a:off x="127607" y="1154955"/>
            <a:ext cx="1528047" cy="369332"/>
          </a:xfrm>
          <a:prstGeom prst="rect">
            <a:avLst/>
          </a:prstGeom>
          <a:noFill/>
        </p:spPr>
        <p:txBody>
          <a:bodyPr wrap="none" rtlCol="0">
            <a:spAutoFit/>
          </a:bodyPr>
          <a:lstStyle/>
          <a:p>
            <a:r>
              <a:rPr lang="en-US" dirty="0"/>
              <a:t>Demographics</a:t>
            </a:r>
          </a:p>
        </p:txBody>
      </p:sp>
      <p:sp>
        <p:nvSpPr>
          <p:cNvPr id="10" name="Rectangle 9">
            <a:extLst>
              <a:ext uri="{FF2B5EF4-FFF2-40B4-BE49-F238E27FC236}">
                <a16:creationId xmlns:a16="http://schemas.microsoft.com/office/drawing/2014/main" id="{F56963BC-314C-6242-992C-76807D8670D8}"/>
              </a:ext>
            </a:extLst>
          </p:cNvPr>
          <p:cNvSpPr/>
          <p:nvPr/>
        </p:nvSpPr>
        <p:spPr>
          <a:xfrm>
            <a:off x="5350328" y="6604313"/>
            <a:ext cx="9280072" cy="307777"/>
          </a:xfrm>
          <a:prstGeom prst="rect">
            <a:avLst/>
          </a:prstGeom>
        </p:spPr>
        <p:txBody>
          <a:bodyPr wrap="square">
            <a:spAutoFit/>
          </a:bodyPr>
          <a:lstStyle/>
          <a:p>
            <a:r>
              <a:rPr lang="en-US" sz="1400" dirty="0"/>
              <a:t>https://</a:t>
            </a:r>
            <a:r>
              <a:rPr lang="en-US" sz="1400" dirty="0" err="1"/>
              <a:t>www.iris.edu</a:t>
            </a:r>
            <a:r>
              <a:rPr lang="en-US" sz="1400" dirty="0"/>
              <a:t>/</a:t>
            </a:r>
            <a:r>
              <a:rPr lang="en-US" sz="1400" dirty="0" err="1"/>
              <a:t>hq</a:t>
            </a:r>
            <a:r>
              <a:rPr lang="en-US" sz="1400" dirty="0"/>
              <a:t>/internship/images/uploads/Files/AntiHarass_2019_AGU_Poster.pdf</a:t>
            </a:r>
          </a:p>
        </p:txBody>
      </p:sp>
      <p:sp>
        <p:nvSpPr>
          <p:cNvPr id="3" name="Content Placeholder 2">
            <a:extLst>
              <a:ext uri="{FF2B5EF4-FFF2-40B4-BE49-F238E27FC236}">
                <a16:creationId xmlns:a16="http://schemas.microsoft.com/office/drawing/2014/main" id="{7A18A559-8D8C-5744-A17C-EB5985618E26}"/>
              </a:ext>
            </a:extLst>
          </p:cNvPr>
          <p:cNvSpPr>
            <a:spLocks noGrp="1"/>
          </p:cNvSpPr>
          <p:nvPr>
            <p:ph sz="half" idx="2"/>
          </p:nvPr>
        </p:nvSpPr>
        <p:spPr>
          <a:xfrm>
            <a:off x="6172199" y="1284769"/>
            <a:ext cx="5903259" cy="5319544"/>
          </a:xfrm>
        </p:spPr>
        <p:txBody>
          <a:bodyPr>
            <a:normAutofit fontScale="70000" lnSpcReduction="20000"/>
          </a:bodyPr>
          <a:lstStyle/>
          <a:p>
            <a:pPr>
              <a:lnSpc>
                <a:spcPct val="120000"/>
              </a:lnSpc>
            </a:pPr>
            <a:r>
              <a:rPr lang="en-US" dirty="0"/>
              <a:t>Many respondents arrived aware that a workplace with mutual respect is important to them, and that everyone is responsible for creating this. The data suggests participants leave slightly more aware that they don’t have to directly experience harassment and discrimination for it to affect them. </a:t>
            </a:r>
          </a:p>
          <a:p>
            <a:pPr>
              <a:lnSpc>
                <a:spcPct val="120000"/>
              </a:lnSpc>
            </a:pPr>
            <a:r>
              <a:rPr lang="en-US" dirty="0"/>
              <a:t>Most respondents arrived with a reasonable understanding of behaviors that are discriminatory and harassing vs. those that are not. However there were some post-instruction gains. </a:t>
            </a:r>
          </a:p>
          <a:p>
            <a:pPr>
              <a:lnSpc>
                <a:spcPct val="120000"/>
              </a:lnSpc>
            </a:pPr>
            <a:r>
              <a:rPr lang="en-US" dirty="0"/>
              <a:t>Post instruction, participants agree that they know how to report harassment or discrimination. </a:t>
            </a:r>
          </a:p>
          <a:p>
            <a:pPr>
              <a:lnSpc>
                <a:spcPct val="120000"/>
              </a:lnSpc>
            </a:pPr>
            <a:r>
              <a:rPr lang="en-US" dirty="0"/>
              <a:t>Post instruction, participants agree that they know how ways they could respond should they witness harassment or discrimination. </a:t>
            </a:r>
          </a:p>
        </p:txBody>
      </p:sp>
    </p:spTree>
    <p:extLst>
      <p:ext uri="{BB962C8B-B14F-4D97-AF65-F5344CB8AC3E}">
        <p14:creationId xmlns:p14="http://schemas.microsoft.com/office/powerpoint/2010/main" val="3747679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C5AB-A31B-4442-B307-7AF57F0D5003}"/>
              </a:ext>
            </a:extLst>
          </p:cNvPr>
          <p:cNvSpPr>
            <a:spLocks noGrp="1"/>
          </p:cNvSpPr>
          <p:nvPr>
            <p:ph type="title"/>
          </p:nvPr>
        </p:nvSpPr>
        <p:spPr/>
        <p:txBody>
          <a:bodyPr/>
          <a:lstStyle/>
          <a:p>
            <a:r>
              <a:rPr lang="en-US" b="1" dirty="0"/>
              <a:t>Summer 2019 Pilot – Student Comments</a:t>
            </a:r>
            <a:endParaRPr lang="en-US" dirty="0"/>
          </a:p>
        </p:txBody>
      </p:sp>
      <p:sp>
        <p:nvSpPr>
          <p:cNvPr id="4" name="Content Placeholder 5">
            <a:extLst>
              <a:ext uri="{FF2B5EF4-FFF2-40B4-BE49-F238E27FC236}">
                <a16:creationId xmlns:a16="http://schemas.microsoft.com/office/drawing/2014/main" id="{5A222100-EA1A-3D40-ADEC-43C5C3819B72}"/>
              </a:ext>
            </a:extLst>
          </p:cNvPr>
          <p:cNvSpPr>
            <a:spLocks noGrp="1"/>
          </p:cNvSpPr>
          <p:nvPr>
            <p:ph idx="1"/>
          </p:nvPr>
        </p:nvSpPr>
        <p:spPr>
          <a:xfrm>
            <a:off x="497541" y="1532965"/>
            <a:ext cx="11295529" cy="5082988"/>
          </a:xfrm>
        </p:spPr>
        <p:txBody>
          <a:bodyPr>
            <a:normAutofit lnSpcReduction="10000"/>
          </a:bodyPr>
          <a:lstStyle/>
          <a:p>
            <a:r>
              <a:rPr lang="en-US" sz="2400" i="1" dirty="0"/>
              <a:t>“The curriculum regarding this subject was eye-opening to the number of forms it can appear in.” “I enjoyed the fact it was not just here is harassment, it made us draw from our experiences.” </a:t>
            </a:r>
            <a:endParaRPr lang="en-US" sz="2400" dirty="0"/>
          </a:p>
          <a:p>
            <a:r>
              <a:rPr lang="en-US" sz="2400" i="1" dirty="0"/>
              <a:t>“The 'what to do,' was very helpful. Explaining how to report and how to help someone else was helpful.” </a:t>
            </a:r>
            <a:endParaRPr lang="en-US" sz="2400" dirty="0"/>
          </a:p>
          <a:p>
            <a:r>
              <a:rPr lang="en-US" sz="2400" i="1" dirty="0"/>
              <a:t>“I think the </a:t>
            </a:r>
            <a:r>
              <a:rPr lang="en-US" sz="2400" i="1" dirty="0" err="1"/>
              <a:t>interactiveness</a:t>
            </a:r>
            <a:r>
              <a:rPr lang="en-US" sz="2400" i="1" dirty="0"/>
              <a:t> was the most positive part of seminar that we did. The focus on personal issues helps to hit home with people more than just sitting in a space and being lectured for an hour about a topic.” </a:t>
            </a:r>
            <a:endParaRPr lang="en-US" sz="2400" dirty="0"/>
          </a:p>
          <a:p>
            <a:r>
              <a:rPr lang="en-US" sz="2400" i="1" dirty="0"/>
              <a:t>“I liked establishing (that) it was a safe space before we began talking. Defining terms in our own words was a good activity.” </a:t>
            </a:r>
            <a:endParaRPr lang="en-US" sz="2400" dirty="0"/>
          </a:p>
          <a:p>
            <a:r>
              <a:rPr lang="en-US" sz="2400" i="1" dirty="0"/>
              <a:t>“Showing students the data from archaeology was a good way to start as there may be students who are unaware that this is as widespread of an issue that it is. I think the quantity of time spent on it was really important and makes be glad to be a part of the program.” </a:t>
            </a:r>
            <a:endParaRPr lang="en-US" sz="2400" dirty="0"/>
          </a:p>
        </p:txBody>
      </p:sp>
    </p:spTree>
    <p:extLst>
      <p:ext uri="{BB962C8B-B14F-4D97-AF65-F5344CB8AC3E}">
        <p14:creationId xmlns:p14="http://schemas.microsoft.com/office/powerpoint/2010/main" val="1077329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C765-7369-034B-8584-8C24C1F896B9}"/>
              </a:ext>
            </a:extLst>
          </p:cNvPr>
          <p:cNvSpPr>
            <a:spLocks noGrp="1"/>
          </p:cNvSpPr>
          <p:nvPr>
            <p:ph type="title"/>
          </p:nvPr>
        </p:nvSpPr>
        <p:spPr>
          <a:xfrm>
            <a:off x="134911" y="232996"/>
            <a:ext cx="10515600" cy="1325563"/>
          </a:xfrm>
        </p:spPr>
        <p:txBody>
          <a:bodyPr>
            <a:normAutofit/>
          </a:bodyPr>
          <a:lstStyle/>
          <a:p>
            <a:r>
              <a:rPr lang="en-US" b="1" dirty="0"/>
              <a:t>What we expect from sites </a:t>
            </a:r>
          </a:p>
        </p:txBody>
      </p:sp>
      <p:sp>
        <p:nvSpPr>
          <p:cNvPr id="3" name="Content Placeholder 2">
            <a:extLst>
              <a:ext uri="{FF2B5EF4-FFF2-40B4-BE49-F238E27FC236}">
                <a16:creationId xmlns:a16="http://schemas.microsoft.com/office/drawing/2014/main" id="{961E95C4-42BC-3D43-87C3-C3653677ABFD}"/>
              </a:ext>
            </a:extLst>
          </p:cNvPr>
          <p:cNvSpPr>
            <a:spLocks noGrp="1"/>
          </p:cNvSpPr>
          <p:nvPr>
            <p:ph sz="half" idx="1"/>
          </p:nvPr>
        </p:nvSpPr>
        <p:spPr>
          <a:xfrm>
            <a:off x="359764" y="1647581"/>
            <a:ext cx="5660036" cy="4529382"/>
          </a:xfrm>
        </p:spPr>
        <p:txBody>
          <a:bodyPr>
            <a:normAutofit lnSpcReduction="10000"/>
          </a:bodyPr>
          <a:lstStyle/>
          <a:p>
            <a:r>
              <a:rPr lang="en-US" dirty="0"/>
              <a:t>Encourage and enable REU students to complete our pre surveys (if they choose to participate)</a:t>
            </a:r>
          </a:p>
          <a:p>
            <a:r>
              <a:rPr lang="en-US" dirty="0"/>
              <a:t>Implement the curriculum with all REU students</a:t>
            </a:r>
          </a:p>
          <a:p>
            <a:r>
              <a:rPr lang="en-US" dirty="0"/>
              <a:t>Remind REU students to complete our post surveys (if they choose to participate)</a:t>
            </a:r>
          </a:p>
          <a:p>
            <a:r>
              <a:rPr lang="en-US" dirty="0"/>
              <a:t>Complete the instructor post-use survey and provide supporting documents</a:t>
            </a:r>
          </a:p>
          <a:p>
            <a:pPr marL="0" indent="0">
              <a:buNone/>
            </a:pPr>
            <a:endParaRPr lang="en-US" dirty="0"/>
          </a:p>
        </p:txBody>
      </p:sp>
      <p:pic>
        <p:nvPicPr>
          <p:cNvPr id="5" name="Content Placeholder 4">
            <a:extLst>
              <a:ext uri="{FF2B5EF4-FFF2-40B4-BE49-F238E27FC236}">
                <a16:creationId xmlns:a16="http://schemas.microsoft.com/office/drawing/2014/main" id="{D3F5B4C0-FD0A-EA4E-82B3-A82CEFB614EA}"/>
              </a:ext>
            </a:extLst>
          </p:cNvPr>
          <p:cNvPicPr>
            <a:picLocks noGrp="1" noChangeAspect="1"/>
          </p:cNvPicPr>
          <p:nvPr>
            <p:ph sz="half" idx="2"/>
          </p:nvPr>
        </p:nvPicPr>
        <p:blipFill>
          <a:blip r:embed="rId2"/>
          <a:stretch>
            <a:fillRect/>
          </a:stretch>
        </p:blipFill>
        <p:spPr>
          <a:xfrm>
            <a:off x="6486994" y="543169"/>
            <a:ext cx="5181600" cy="4188040"/>
          </a:xfrm>
          <a:prstGeom prst="rect">
            <a:avLst/>
          </a:prstGeom>
        </p:spPr>
      </p:pic>
      <p:sp>
        <p:nvSpPr>
          <p:cNvPr id="6" name="Content Placeholder 3">
            <a:extLst>
              <a:ext uri="{FF2B5EF4-FFF2-40B4-BE49-F238E27FC236}">
                <a16:creationId xmlns:a16="http://schemas.microsoft.com/office/drawing/2014/main" id="{EE1128FA-ECFB-4B4E-9665-6F681F3BEFC5}"/>
              </a:ext>
            </a:extLst>
          </p:cNvPr>
          <p:cNvSpPr txBox="1">
            <a:spLocks/>
          </p:cNvSpPr>
          <p:nvPr/>
        </p:nvSpPr>
        <p:spPr>
          <a:xfrm>
            <a:off x="6486994" y="4909253"/>
            <a:ext cx="5181600" cy="16635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000" i="1" dirty="0"/>
              <a:t>“It was good to learn the process of reporting harassment.  I have never had a policy likes this explained to me in a place of work and there have been a few instances where I wish I had known about a policy.”</a:t>
            </a:r>
            <a:endParaRPr lang="en-US" sz="20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415643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96E8-F844-6F4A-94A6-AB82AEF44F75}"/>
              </a:ext>
            </a:extLst>
          </p:cNvPr>
          <p:cNvSpPr>
            <a:spLocks noGrp="1"/>
          </p:cNvSpPr>
          <p:nvPr>
            <p:ph type="title"/>
          </p:nvPr>
        </p:nvSpPr>
        <p:spPr>
          <a:xfrm>
            <a:off x="554636" y="365125"/>
            <a:ext cx="10799164" cy="1325563"/>
          </a:xfrm>
        </p:spPr>
        <p:txBody>
          <a:bodyPr/>
          <a:lstStyle/>
          <a:p>
            <a:r>
              <a:rPr lang="en-US" b="1" dirty="0"/>
              <a:t>Steps to participate as a pilot site</a:t>
            </a:r>
          </a:p>
        </p:txBody>
      </p:sp>
      <p:sp>
        <p:nvSpPr>
          <p:cNvPr id="3" name="Content Placeholder 2">
            <a:extLst>
              <a:ext uri="{FF2B5EF4-FFF2-40B4-BE49-F238E27FC236}">
                <a16:creationId xmlns:a16="http://schemas.microsoft.com/office/drawing/2014/main" id="{ED90F2C5-76B7-3B44-ABF5-B5989A460F10}"/>
              </a:ext>
            </a:extLst>
          </p:cNvPr>
          <p:cNvSpPr>
            <a:spLocks noGrp="1"/>
          </p:cNvSpPr>
          <p:nvPr>
            <p:ph sz="half" idx="1"/>
          </p:nvPr>
        </p:nvSpPr>
        <p:spPr>
          <a:xfrm>
            <a:off x="404733" y="1825624"/>
            <a:ext cx="11347555" cy="4725077"/>
          </a:xfrm>
        </p:spPr>
        <p:txBody>
          <a:bodyPr>
            <a:normAutofit/>
          </a:bodyPr>
          <a:lstStyle/>
          <a:p>
            <a:pPr>
              <a:lnSpc>
                <a:spcPct val="100000"/>
              </a:lnSpc>
            </a:pPr>
            <a:r>
              <a:rPr lang="en-US" dirty="0"/>
              <a:t>Step 1 - Provide a letter of agreement/permission indicating that your campus can be a site for piloting this curriculum (Draft Letter)</a:t>
            </a:r>
          </a:p>
          <a:p>
            <a:pPr>
              <a:lnSpc>
                <a:spcPct val="100000"/>
              </a:lnSpc>
            </a:pPr>
            <a:r>
              <a:rPr lang="en-US" dirty="0"/>
              <a:t>Step 2 - Whomever will run the instruction and complete the faculty survey must complete a consent form.</a:t>
            </a:r>
          </a:p>
          <a:p>
            <a:pPr>
              <a:lnSpc>
                <a:spcPct val="100000"/>
              </a:lnSpc>
            </a:pPr>
            <a:r>
              <a:rPr lang="en-US" dirty="0"/>
              <a:t>Step 3 - Provide REU participants’ email addresses and we will send the pre-survey, which contains the consent form.  </a:t>
            </a:r>
          </a:p>
          <a:p>
            <a:pPr>
              <a:lnSpc>
                <a:spcPct val="100000"/>
              </a:lnSpc>
            </a:pPr>
            <a:r>
              <a:rPr lang="en-US" dirty="0"/>
              <a:t>Step 4 - Notify us instruction is complete and post survey will be disseminated to participants. </a:t>
            </a:r>
          </a:p>
          <a:p>
            <a:pPr>
              <a:lnSpc>
                <a:spcPct val="100000"/>
              </a:lnSpc>
            </a:pPr>
            <a:endParaRPr lang="en-US" dirty="0"/>
          </a:p>
        </p:txBody>
      </p:sp>
    </p:spTree>
    <p:extLst>
      <p:ext uri="{BB962C8B-B14F-4D97-AF65-F5344CB8AC3E}">
        <p14:creationId xmlns:p14="http://schemas.microsoft.com/office/powerpoint/2010/main" val="1631529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D941A4-A359-6847-99C2-2CA4A806ADE2}"/>
              </a:ext>
            </a:extLst>
          </p:cNvPr>
          <p:cNvSpPr>
            <a:spLocks noGrp="1"/>
          </p:cNvSpPr>
          <p:nvPr>
            <p:ph type="title"/>
          </p:nvPr>
        </p:nvSpPr>
        <p:spPr>
          <a:xfrm>
            <a:off x="838200" y="365125"/>
            <a:ext cx="10515600" cy="1325563"/>
          </a:xfrm>
        </p:spPr>
        <p:txBody>
          <a:bodyPr/>
          <a:lstStyle/>
          <a:p>
            <a:r>
              <a:rPr lang="en-US" b="1" dirty="0"/>
              <a:t>Curriculum Pilot</a:t>
            </a:r>
          </a:p>
        </p:txBody>
      </p:sp>
      <p:sp>
        <p:nvSpPr>
          <p:cNvPr id="6" name="Content Placeholder 5">
            <a:extLst>
              <a:ext uri="{FF2B5EF4-FFF2-40B4-BE49-F238E27FC236}">
                <a16:creationId xmlns:a16="http://schemas.microsoft.com/office/drawing/2014/main" id="{4C781B5B-3062-6548-A705-790B2AE67129}"/>
              </a:ext>
            </a:extLst>
          </p:cNvPr>
          <p:cNvSpPr>
            <a:spLocks noGrp="1"/>
          </p:cNvSpPr>
          <p:nvPr>
            <p:ph idx="1"/>
          </p:nvPr>
        </p:nvSpPr>
        <p:spPr>
          <a:xfrm>
            <a:off x="838200" y="1690687"/>
            <a:ext cx="10515600" cy="4860015"/>
          </a:xfrm>
        </p:spPr>
        <p:txBody>
          <a:bodyPr>
            <a:normAutofit fontScale="70000" lnSpcReduction="20000"/>
          </a:bodyPr>
          <a:lstStyle/>
          <a:p>
            <a:pPr>
              <a:lnSpc>
                <a:spcPct val="120000"/>
              </a:lnSpc>
            </a:pPr>
            <a:r>
              <a:rPr lang="en-US" sz="4600" dirty="0"/>
              <a:t>This project seeks to answer the following questions	</a:t>
            </a:r>
          </a:p>
          <a:p>
            <a:pPr lvl="1">
              <a:lnSpc>
                <a:spcPct val="120000"/>
              </a:lnSpc>
            </a:pPr>
            <a:r>
              <a:rPr lang="en-US" sz="4000" i="1" dirty="0"/>
              <a:t>After participation, do participants achieve the desired learning outcomes (and to what degree)?</a:t>
            </a:r>
          </a:p>
          <a:p>
            <a:pPr lvl="1">
              <a:lnSpc>
                <a:spcPct val="120000"/>
              </a:lnSpc>
            </a:pPr>
            <a:r>
              <a:rPr lang="en-US" sz="4000" i="1" dirty="0"/>
              <a:t>How and to what degree does the curriculum affects participants’ behaviors, attitudes, skills, and interests?</a:t>
            </a:r>
          </a:p>
          <a:p>
            <a:pPr lvl="1">
              <a:lnSpc>
                <a:spcPct val="120000"/>
              </a:lnSpc>
            </a:pPr>
            <a:r>
              <a:rPr lang="en-US" sz="4000" i="1" dirty="0"/>
              <a:t>What are participants perceptions’ of the curriculum and its implementation?</a:t>
            </a:r>
          </a:p>
          <a:p>
            <a:pPr lvl="1">
              <a:lnSpc>
                <a:spcPct val="120000"/>
              </a:lnSpc>
            </a:pPr>
            <a:r>
              <a:rPr lang="en-US" sz="4000" i="1" dirty="0"/>
              <a:t>What is the fidelity of implementation of the curriculum? </a:t>
            </a:r>
          </a:p>
          <a:p>
            <a:pPr lvl="1">
              <a:lnSpc>
                <a:spcPct val="120000"/>
              </a:lnSpc>
            </a:pPr>
            <a:r>
              <a:rPr lang="en-US" sz="4000" i="1" dirty="0"/>
              <a:t>What are instructors perceptions’ of the curriculum and its implementation?</a:t>
            </a:r>
          </a:p>
          <a:p>
            <a:pPr lvl="1"/>
            <a:endParaRPr lang="en-US" sz="3200" dirty="0"/>
          </a:p>
        </p:txBody>
      </p:sp>
    </p:spTree>
    <p:extLst>
      <p:ext uri="{BB962C8B-B14F-4D97-AF65-F5344CB8AC3E}">
        <p14:creationId xmlns:p14="http://schemas.microsoft.com/office/powerpoint/2010/main" val="3162332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87FD212-66BE-E948-BE5B-E2A05A9B8758}"/>
              </a:ext>
            </a:extLst>
          </p:cNvPr>
          <p:cNvPicPr>
            <a:picLocks noGrp="1" noChangeAspect="1"/>
          </p:cNvPicPr>
          <p:nvPr>
            <p:ph idx="1"/>
          </p:nvPr>
        </p:nvPicPr>
        <p:blipFill>
          <a:blip r:embed="rId2"/>
          <a:stretch>
            <a:fillRect/>
          </a:stretch>
        </p:blipFill>
        <p:spPr>
          <a:xfrm>
            <a:off x="1518489" y="566450"/>
            <a:ext cx="8585396" cy="4982961"/>
          </a:xfrm>
        </p:spPr>
      </p:pic>
    </p:spTree>
    <p:extLst>
      <p:ext uri="{BB962C8B-B14F-4D97-AF65-F5344CB8AC3E}">
        <p14:creationId xmlns:p14="http://schemas.microsoft.com/office/powerpoint/2010/main" val="973818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9EB2E-CA8C-7647-BC39-5A7232C4CF4B}"/>
              </a:ext>
            </a:extLst>
          </p:cNvPr>
          <p:cNvSpPr>
            <a:spLocks noGrp="1"/>
          </p:cNvSpPr>
          <p:nvPr>
            <p:ph type="title"/>
          </p:nvPr>
        </p:nvSpPr>
        <p:spPr>
          <a:xfrm>
            <a:off x="778239" y="117802"/>
            <a:ext cx="10515600" cy="1325563"/>
          </a:xfrm>
        </p:spPr>
        <p:txBody>
          <a:bodyPr/>
          <a:lstStyle/>
          <a:p>
            <a:r>
              <a:rPr lang="en-US" dirty="0"/>
              <a:t>Curriculum Overview</a:t>
            </a:r>
          </a:p>
        </p:txBody>
      </p:sp>
      <p:sp>
        <p:nvSpPr>
          <p:cNvPr id="9" name="Rectangular Callout 8">
            <a:extLst>
              <a:ext uri="{FF2B5EF4-FFF2-40B4-BE49-F238E27FC236}">
                <a16:creationId xmlns:a16="http://schemas.microsoft.com/office/drawing/2014/main" id="{3AFAE06B-431E-8D43-8F82-41DE4E8BDCBA}"/>
              </a:ext>
            </a:extLst>
          </p:cNvPr>
          <p:cNvSpPr/>
          <p:nvPr/>
        </p:nvSpPr>
        <p:spPr>
          <a:xfrm>
            <a:off x="7224009" y="780584"/>
            <a:ext cx="4596283" cy="3813717"/>
          </a:xfrm>
          <a:prstGeom prst="wedgeRectCallout">
            <a:avLst>
              <a:gd name="adj1" fmla="val -63689"/>
              <a:gd name="adj2" fmla="val 392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t>Mike has decided to go back to graduate school after having worked as a field geologist for 15 years. Several other students have taken to calling Mike “Pops.” Mike laughed at first, but now it makes him uncomfortable. Is this harassment? Why do you think so? How would you respond in this situation? </a:t>
            </a:r>
          </a:p>
        </p:txBody>
      </p:sp>
      <p:sp>
        <p:nvSpPr>
          <p:cNvPr id="8" name="Content Placeholder 7">
            <a:extLst>
              <a:ext uri="{FF2B5EF4-FFF2-40B4-BE49-F238E27FC236}">
                <a16:creationId xmlns:a16="http://schemas.microsoft.com/office/drawing/2014/main" id="{4AC5A007-0406-9543-B888-9F7FA4EC602E}"/>
              </a:ext>
            </a:extLst>
          </p:cNvPr>
          <p:cNvSpPr txBox="1">
            <a:spLocks noGrp="1"/>
          </p:cNvSpPr>
          <p:nvPr>
            <p:ph sz="half" idx="1"/>
          </p:nvPr>
        </p:nvSpPr>
        <p:spPr>
          <a:xfrm>
            <a:off x="134910" y="1188240"/>
            <a:ext cx="6445771" cy="5534849"/>
          </a:xfrm>
          <a:prstGeom prst="rect">
            <a:avLst/>
          </a:prstGeom>
          <a:noFill/>
        </p:spPr>
        <p:txBody>
          <a:bodyPr wrap="square" rtlCol="0">
            <a:spAutoFit/>
          </a:bodyPr>
          <a:lstStyle/>
          <a:p>
            <a:pPr algn="just">
              <a:lnSpc>
                <a:spcPct val="100000"/>
              </a:lnSpc>
            </a:pPr>
            <a:r>
              <a:rPr lang="en-US" sz="2400" b="1" dirty="0"/>
              <a:t>Prior to starting…  </a:t>
            </a:r>
            <a:r>
              <a:rPr lang="en-US" sz="2400" dirty="0"/>
              <a:t>(Safe space, resources, etc.)</a:t>
            </a:r>
          </a:p>
          <a:p>
            <a:pPr algn="just">
              <a:lnSpc>
                <a:spcPct val="100000"/>
              </a:lnSpc>
            </a:pPr>
            <a:r>
              <a:rPr lang="en-US" sz="2400" b="1" u="sng" dirty="0"/>
              <a:t>O</a:t>
            </a:r>
            <a:r>
              <a:rPr lang="en-US" sz="2400" dirty="0"/>
              <a:t>pen - (15 - 20 Minutes) – Discussion of literature-based data and anonymous survey</a:t>
            </a:r>
          </a:p>
          <a:p>
            <a:pPr algn="just">
              <a:lnSpc>
                <a:spcPct val="100000"/>
              </a:lnSpc>
            </a:pPr>
            <a:r>
              <a:rPr lang="en-US" sz="2400" b="1" u="sng" dirty="0"/>
              <a:t>P</a:t>
            </a:r>
            <a:r>
              <a:rPr lang="en-US" sz="2400" dirty="0"/>
              <a:t>rior Knowledge -  (20 - 22 Minutes) Keyword Pictionary and consensus definition construction</a:t>
            </a:r>
          </a:p>
          <a:p>
            <a:pPr algn="just">
              <a:lnSpc>
                <a:spcPct val="100000"/>
              </a:lnSpc>
            </a:pPr>
            <a:r>
              <a:rPr lang="en-US" sz="2400" b="1" u="sng" dirty="0"/>
              <a:t>E</a:t>
            </a:r>
            <a:r>
              <a:rPr lang="en-US" sz="2400" dirty="0"/>
              <a:t>xplore/</a:t>
            </a:r>
            <a:r>
              <a:rPr lang="en-US" sz="2400" b="1" u="sng" dirty="0"/>
              <a:t>E</a:t>
            </a:r>
            <a:r>
              <a:rPr lang="en-US" sz="2400" dirty="0"/>
              <a:t>xplain - (35 Minutes) Whole group discussion of terms and small group work to discuss the scenario in light of key info in program handbook policies</a:t>
            </a:r>
          </a:p>
          <a:p>
            <a:pPr algn="just">
              <a:lnSpc>
                <a:spcPct val="100000"/>
              </a:lnSpc>
            </a:pPr>
            <a:r>
              <a:rPr lang="en-US" sz="2400" b="1" dirty="0"/>
              <a:t>R</a:t>
            </a:r>
            <a:r>
              <a:rPr lang="en-US" sz="2400" dirty="0"/>
              <a:t>eflect - (35 Minutes) Whole group discussion of how do “I” fit in? Bystander Intervention</a:t>
            </a:r>
          </a:p>
          <a:p>
            <a:pPr algn="just">
              <a:lnSpc>
                <a:spcPct val="100000"/>
              </a:lnSpc>
            </a:pPr>
            <a:r>
              <a:rPr lang="en-US" sz="2400" b="1" u="sng" dirty="0"/>
              <a:t>A</a:t>
            </a:r>
            <a:r>
              <a:rPr lang="en-US" sz="2400" dirty="0"/>
              <a:t>pply - Putting it all together. Video clip and discussion (15 to 18 Minutes)</a:t>
            </a:r>
          </a:p>
        </p:txBody>
      </p:sp>
    </p:spTree>
    <p:extLst>
      <p:ext uri="{BB962C8B-B14F-4D97-AF65-F5344CB8AC3E}">
        <p14:creationId xmlns:p14="http://schemas.microsoft.com/office/powerpoint/2010/main" val="3745034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5DEB-4CFE-3847-8AB6-50CED71BBE54}"/>
              </a:ext>
            </a:extLst>
          </p:cNvPr>
          <p:cNvSpPr>
            <a:spLocks noGrp="1"/>
          </p:cNvSpPr>
          <p:nvPr>
            <p:ph type="title"/>
          </p:nvPr>
        </p:nvSpPr>
        <p:spPr>
          <a:xfrm>
            <a:off x="771662" y="-40794"/>
            <a:ext cx="10515600" cy="1325563"/>
          </a:xfrm>
        </p:spPr>
        <p:txBody>
          <a:bodyPr/>
          <a:lstStyle/>
          <a:p>
            <a:r>
              <a:rPr lang="en-US" b="1" dirty="0"/>
              <a:t>Summer 2019 Pilot – Student Responses</a:t>
            </a:r>
          </a:p>
        </p:txBody>
      </p:sp>
      <p:pic>
        <p:nvPicPr>
          <p:cNvPr id="4" name="Content Placeholder 11">
            <a:extLst>
              <a:ext uri="{FF2B5EF4-FFF2-40B4-BE49-F238E27FC236}">
                <a16:creationId xmlns:a16="http://schemas.microsoft.com/office/drawing/2014/main" id="{F0ED4AFD-8860-7348-B5F6-22F1E6927F31}"/>
              </a:ext>
            </a:extLst>
          </p:cNvPr>
          <p:cNvPicPr>
            <a:picLocks noGrp="1" noChangeAspect="1"/>
          </p:cNvPicPr>
          <p:nvPr>
            <p:ph sz="half" idx="1"/>
          </p:nvPr>
        </p:nvPicPr>
        <p:blipFill>
          <a:blip r:embed="rId2"/>
          <a:stretch>
            <a:fillRect/>
          </a:stretch>
        </p:blipFill>
        <p:spPr>
          <a:xfrm>
            <a:off x="174118" y="3553691"/>
            <a:ext cx="6097340" cy="3118881"/>
          </a:xfrm>
        </p:spPr>
      </p:pic>
      <p:pic>
        <p:nvPicPr>
          <p:cNvPr id="7" name="Picture 6">
            <a:extLst>
              <a:ext uri="{FF2B5EF4-FFF2-40B4-BE49-F238E27FC236}">
                <a16:creationId xmlns:a16="http://schemas.microsoft.com/office/drawing/2014/main" id="{B3F8D565-6F7E-5247-9D00-33F1659CB72F}"/>
              </a:ext>
            </a:extLst>
          </p:cNvPr>
          <p:cNvPicPr>
            <a:picLocks noChangeAspect="1"/>
          </p:cNvPicPr>
          <p:nvPr/>
        </p:nvPicPr>
        <p:blipFill>
          <a:blip r:embed="rId3"/>
          <a:stretch>
            <a:fillRect/>
          </a:stretch>
        </p:blipFill>
        <p:spPr>
          <a:xfrm>
            <a:off x="174117" y="1423555"/>
            <a:ext cx="6078053" cy="1623331"/>
          </a:xfrm>
          <a:prstGeom prst="rect">
            <a:avLst/>
          </a:prstGeom>
        </p:spPr>
      </p:pic>
      <p:sp>
        <p:nvSpPr>
          <p:cNvPr id="8" name="TextBox 7">
            <a:extLst>
              <a:ext uri="{FF2B5EF4-FFF2-40B4-BE49-F238E27FC236}">
                <a16:creationId xmlns:a16="http://schemas.microsoft.com/office/drawing/2014/main" id="{57BADFFD-9E88-6441-8A6B-10746B54E10D}"/>
              </a:ext>
            </a:extLst>
          </p:cNvPr>
          <p:cNvSpPr txBox="1"/>
          <p:nvPr/>
        </p:nvSpPr>
        <p:spPr>
          <a:xfrm>
            <a:off x="174117" y="3185672"/>
            <a:ext cx="1288110" cy="369332"/>
          </a:xfrm>
          <a:prstGeom prst="rect">
            <a:avLst/>
          </a:prstGeom>
          <a:noFill/>
        </p:spPr>
        <p:txBody>
          <a:bodyPr wrap="none" rtlCol="0">
            <a:spAutoFit/>
          </a:bodyPr>
          <a:lstStyle/>
          <a:p>
            <a:r>
              <a:rPr lang="en-US" dirty="0"/>
              <a:t>Perceptions</a:t>
            </a:r>
          </a:p>
        </p:txBody>
      </p:sp>
      <p:sp>
        <p:nvSpPr>
          <p:cNvPr id="9" name="TextBox 8">
            <a:extLst>
              <a:ext uri="{FF2B5EF4-FFF2-40B4-BE49-F238E27FC236}">
                <a16:creationId xmlns:a16="http://schemas.microsoft.com/office/drawing/2014/main" id="{90D197C3-C1CA-B74E-9F7E-9E4F87681BCB}"/>
              </a:ext>
            </a:extLst>
          </p:cNvPr>
          <p:cNvSpPr txBox="1"/>
          <p:nvPr/>
        </p:nvSpPr>
        <p:spPr>
          <a:xfrm>
            <a:off x="174118" y="970290"/>
            <a:ext cx="1528047" cy="369332"/>
          </a:xfrm>
          <a:prstGeom prst="rect">
            <a:avLst/>
          </a:prstGeom>
          <a:noFill/>
        </p:spPr>
        <p:txBody>
          <a:bodyPr wrap="none" rtlCol="0">
            <a:spAutoFit/>
          </a:bodyPr>
          <a:lstStyle/>
          <a:p>
            <a:r>
              <a:rPr lang="en-US" dirty="0"/>
              <a:t>Demographics</a:t>
            </a:r>
          </a:p>
        </p:txBody>
      </p:sp>
      <p:sp>
        <p:nvSpPr>
          <p:cNvPr id="10" name="Rectangle 9">
            <a:extLst>
              <a:ext uri="{FF2B5EF4-FFF2-40B4-BE49-F238E27FC236}">
                <a16:creationId xmlns:a16="http://schemas.microsoft.com/office/drawing/2014/main" id="{F56963BC-314C-6242-992C-76807D8670D8}"/>
              </a:ext>
            </a:extLst>
          </p:cNvPr>
          <p:cNvSpPr/>
          <p:nvPr/>
        </p:nvSpPr>
        <p:spPr>
          <a:xfrm>
            <a:off x="5350328" y="6604313"/>
            <a:ext cx="9280072" cy="307777"/>
          </a:xfrm>
          <a:prstGeom prst="rect">
            <a:avLst/>
          </a:prstGeom>
        </p:spPr>
        <p:txBody>
          <a:bodyPr wrap="square">
            <a:spAutoFit/>
          </a:bodyPr>
          <a:lstStyle/>
          <a:p>
            <a:r>
              <a:rPr lang="en-US" sz="1400" dirty="0"/>
              <a:t>https://</a:t>
            </a:r>
            <a:r>
              <a:rPr lang="en-US" sz="1400" dirty="0" err="1"/>
              <a:t>www.iris.edu</a:t>
            </a:r>
            <a:r>
              <a:rPr lang="en-US" sz="1400" dirty="0"/>
              <a:t>/</a:t>
            </a:r>
            <a:r>
              <a:rPr lang="en-US" sz="1400" dirty="0" err="1"/>
              <a:t>hq</a:t>
            </a:r>
            <a:r>
              <a:rPr lang="en-US" sz="1400" dirty="0"/>
              <a:t>/internship/images/uploads/Files/AntiHarass_2019_AGU_Poster.pdf</a:t>
            </a:r>
          </a:p>
        </p:txBody>
      </p:sp>
      <p:sp>
        <p:nvSpPr>
          <p:cNvPr id="3" name="Content Placeholder 2">
            <a:extLst>
              <a:ext uri="{FF2B5EF4-FFF2-40B4-BE49-F238E27FC236}">
                <a16:creationId xmlns:a16="http://schemas.microsoft.com/office/drawing/2014/main" id="{7A18A559-8D8C-5744-A17C-EB5985618E26}"/>
              </a:ext>
            </a:extLst>
          </p:cNvPr>
          <p:cNvSpPr>
            <a:spLocks noGrp="1"/>
          </p:cNvSpPr>
          <p:nvPr>
            <p:ph sz="half" idx="2"/>
          </p:nvPr>
        </p:nvSpPr>
        <p:spPr>
          <a:xfrm>
            <a:off x="6504708" y="1284769"/>
            <a:ext cx="5570749" cy="5319544"/>
          </a:xfrm>
        </p:spPr>
        <p:txBody>
          <a:bodyPr>
            <a:normAutofit fontScale="92500" lnSpcReduction="20000"/>
          </a:bodyPr>
          <a:lstStyle/>
          <a:p>
            <a:r>
              <a:rPr lang="en-US" i="1" dirty="0"/>
              <a:t>“The curriculum regarding this subject was eye-opening to the number of forms it can appear in.” “I enjoyed the fact it was not just here is harassment, it made us draw from our experiences.” </a:t>
            </a:r>
            <a:br>
              <a:rPr lang="en-US" i="1" dirty="0"/>
            </a:br>
            <a:endParaRPr lang="en-US" dirty="0"/>
          </a:p>
          <a:p>
            <a:r>
              <a:rPr lang="en-US" i="1" dirty="0"/>
              <a:t>“The 'what to do,' was very helpful. Explaining how to report and how to help someone else was helpful.” </a:t>
            </a:r>
            <a:br>
              <a:rPr lang="en-US" i="1" dirty="0"/>
            </a:br>
            <a:endParaRPr lang="en-US" dirty="0"/>
          </a:p>
          <a:p>
            <a:r>
              <a:rPr lang="en-US" i="1" dirty="0"/>
              <a:t>“I think the </a:t>
            </a:r>
            <a:r>
              <a:rPr lang="en-US" i="1" dirty="0" err="1"/>
              <a:t>interactiveness</a:t>
            </a:r>
            <a:r>
              <a:rPr lang="en-US" i="1" dirty="0"/>
              <a:t> was the most positive part of seminar that we did. The focus on personal issues helps to hit home with people more than just sitting in a space and being lectured for an hour about a topic.” </a:t>
            </a:r>
            <a:endParaRPr lang="en-US" dirty="0"/>
          </a:p>
        </p:txBody>
      </p:sp>
    </p:spTree>
    <p:extLst>
      <p:ext uri="{BB962C8B-B14F-4D97-AF65-F5344CB8AC3E}">
        <p14:creationId xmlns:p14="http://schemas.microsoft.com/office/powerpoint/2010/main" val="3715023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CD73-9FD6-F84B-8200-72274BD41E45}"/>
              </a:ext>
            </a:extLst>
          </p:cNvPr>
          <p:cNvSpPr>
            <a:spLocks noGrp="1"/>
          </p:cNvSpPr>
          <p:nvPr>
            <p:ph type="title"/>
          </p:nvPr>
        </p:nvSpPr>
        <p:spPr>
          <a:xfrm>
            <a:off x="403412" y="365125"/>
            <a:ext cx="10950388" cy="1325563"/>
          </a:xfrm>
        </p:spPr>
        <p:txBody>
          <a:bodyPr/>
          <a:lstStyle/>
          <a:p>
            <a:r>
              <a:rPr lang="en-US" b="1" dirty="0"/>
              <a:t>Motivations </a:t>
            </a:r>
            <a:endParaRPr lang="en-US" dirty="0"/>
          </a:p>
        </p:txBody>
      </p:sp>
      <p:sp>
        <p:nvSpPr>
          <p:cNvPr id="3" name="Content Placeholder 2">
            <a:extLst>
              <a:ext uri="{FF2B5EF4-FFF2-40B4-BE49-F238E27FC236}">
                <a16:creationId xmlns:a16="http://schemas.microsoft.com/office/drawing/2014/main" id="{AD79B85D-36DD-EE45-857F-C380ED383325}"/>
              </a:ext>
            </a:extLst>
          </p:cNvPr>
          <p:cNvSpPr>
            <a:spLocks noGrp="1"/>
          </p:cNvSpPr>
          <p:nvPr>
            <p:ph sz="half" idx="1"/>
          </p:nvPr>
        </p:nvSpPr>
        <p:spPr>
          <a:xfrm>
            <a:off x="403412" y="1556683"/>
            <a:ext cx="5616388" cy="5124671"/>
          </a:xfrm>
        </p:spPr>
        <p:txBody>
          <a:bodyPr>
            <a:normAutofit fontScale="62500" lnSpcReduction="20000"/>
          </a:bodyPr>
          <a:lstStyle/>
          <a:p>
            <a:pPr>
              <a:lnSpc>
                <a:spcPct val="120000"/>
              </a:lnSpc>
            </a:pPr>
            <a:r>
              <a:rPr lang="en-US" dirty="0"/>
              <a:t>Alarming rates of discriminatory and harassing behavior (of all kinds!) in the scientific workplace</a:t>
            </a:r>
          </a:p>
          <a:p>
            <a:pPr>
              <a:lnSpc>
                <a:spcPct val="120000"/>
              </a:lnSpc>
            </a:pPr>
            <a:r>
              <a:rPr lang="en-US" dirty="0"/>
              <a:t>Few individuals are aware of the mechanisms to report misconduct should they witness it or experience it</a:t>
            </a:r>
          </a:p>
          <a:p>
            <a:pPr>
              <a:lnSpc>
                <a:spcPct val="120000"/>
              </a:lnSpc>
            </a:pPr>
            <a:r>
              <a:rPr lang="en-US" dirty="0"/>
              <a:t>Participants in REU programs may be uniquely vulnerable </a:t>
            </a:r>
          </a:p>
          <a:p>
            <a:pPr>
              <a:lnSpc>
                <a:spcPct val="120000"/>
              </a:lnSpc>
            </a:pPr>
            <a:r>
              <a:rPr lang="en-US" dirty="0"/>
              <a:t>A desire to educate students in how to recognize, respond to, and report situations they may experience or witness, and a lack of existing resources to do it.</a:t>
            </a:r>
          </a:p>
          <a:p>
            <a:pPr>
              <a:lnSpc>
                <a:spcPct val="120000"/>
              </a:lnSpc>
            </a:pPr>
            <a:r>
              <a:rPr lang="en-US" dirty="0"/>
              <a:t>The need to demonstrate the organizational importance of these issues and policies</a:t>
            </a:r>
          </a:p>
          <a:p>
            <a:pPr>
              <a:lnSpc>
                <a:spcPct val="120000"/>
              </a:lnSpc>
            </a:pPr>
            <a:r>
              <a:rPr lang="en-US" dirty="0"/>
              <a:t>REU PIs need practical resources to enable them to work to address many of the aforementioned issues and contribute to a culture of change.</a:t>
            </a:r>
          </a:p>
          <a:p>
            <a:pPr algn="just">
              <a:lnSpc>
                <a:spcPct val="120000"/>
              </a:lnSpc>
            </a:pPr>
            <a:endParaRPr lang="en-US" dirty="0"/>
          </a:p>
        </p:txBody>
      </p:sp>
      <p:pic>
        <p:nvPicPr>
          <p:cNvPr id="6" name="image2.jpg">
            <a:extLst>
              <a:ext uri="{FF2B5EF4-FFF2-40B4-BE49-F238E27FC236}">
                <a16:creationId xmlns:a16="http://schemas.microsoft.com/office/drawing/2014/main" id="{23E4ED15-0378-B144-99EF-06BF374D2547}"/>
              </a:ext>
            </a:extLst>
          </p:cNvPr>
          <p:cNvPicPr>
            <a:picLocks noGrp="1"/>
          </p:cNvPicPr>
          <p:nvPr>
            <p:ph sz="half" idx="2"/>
          </p:nvPr>
        </p:nvPicPr>
        <p:blipFill>
          <a:blip r:embed="rId3"/>
          <a:srcRect/>
          <a:stretch>
            <a:fillRect/>
          </a:stretch>
        </p:blipFill>
        <p:spPr>
          <a:xfrm>
            <a:off x="6360459" y="1979758"/>
            <a:ext cx="5616388" cy="3639193"/>
          </a:xfrm>
          <a:prstGeom prst="rect">
            <a:avLst/>
          </a:prstGeom>
          <a:ln/>
        </p:spPr>
      </p:pic>
      <p:sp>
        <p:nvSpPr>
          <p:cNvPr id="20" name="TextBox 19">
            <a:extLst>
              <a:ext uri="{FF2B5EF4-FFF2-40B4-BE49-F238E27FC236}">
                <a16:creationId xmlns:a16="http://schemas.microsoft.com/office/drawing/2014/main" id="{AAA61CCD-8D23-EF47-95D4-B7EC4ED1DD4A}"/>
              </a:ext>
            </a:extLst>
          </p:cNvPr>
          <p:cNvSpPr txBox="1"/>
          <p:nvPr/>
        </p:nvSpPr>
        <p:spPr>
          <a:xfrm>
            <a:off x="10353646" y="5685689"/>
            <a:ext cx="1623201" cy="307777"/>
          </a:xfrm>
          <a:prstGeom prst="rect">
            <a:avLst/>
          </a:prstGeom>
          <a:noFill/>
        </p:spPr>
        <p:txBody>
          <a:bodyPr wrap="none" rtlCol="0">
            <a:spAutoFit/>
          </a:bodyPr>
          <a:lstStyle/>
          <a:p>
            <a:r>
              <a:rPr lang="en-US" sz="1400" dirty="0"/>
              <a:t>(Clancy et al., 2014)</a:t>
            </a:r>
          </a:p>
        </p:txBody>
      </p:sp>
    </p:spTree>
    <p:extLst>
      <p:ext uri="{BB962C8B-B14F-4D97-AF65-F5344CB8AC3E}">
        <p14:creationId xmlns:p14="http://schemas.microsoft.com/office/powerpoint/2010/main" val="412539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26CE-62C5-8B46-8BA8-C88217075F8F}"/>
              </a:ext>
            </a:extLst>
          </p:cNvPr>
          <p:cNvSpPr>
            <a:spLocks noGrp="1"/>
          </p:cNvSpPr>
          <p:nvPr>
            <p:ph type="title"/>
          </p:nvPr>
        </p:nvSpPr>
        <p:spPr>
          <a:xfrm>
            <a:off x="377190" y="365125"/>
            <a:ext cx="10976610" cy="1325563"/>
          </a:xfrm>
        </p:spPr>
        <p:txBody>
          <a:bodyPr/>
          <a:lstStyle/>
          <a:p>
            <a:r>
              <a:rPr lang="en-US" b="1" dirty="0"/>
              <a:t>Curriculum Overview</a:t>
            </a:r>
          </a:p>
        </p:txBody>
      </p:sp>
      <p:sp>
        <p:nvSpPr>
          <p:cNvPr id="3" name="Content Placeholder 2">
            <a:extLst>
              <a:ext uri="{FF2B5EF4-FFF2-40B4-BE49-F238E27FC236}">
                <a16:creationId xmlns:a16="http://schemas.microsoft.com/office/drawing/2014/main" id="{3C374C8A-E495-2B4E-8A4F-B3BD6E2DEDB7}"/>
              </a:ext>
            </a:extLst>
          </p:cNvPr>
          <p:cNvSpPr>
            <a:spLocks noGrp="1"/>
          </p:cNvSpPr>
          <p:nvPr>
            <p:ph sz="half" idx="1"/>
          </p:nvPr>
        </p:nvSpPr>
        <p:spPr>
          <a:xfrm>
            <a:off x="149902" y="1825625"/>
            <a:ext cx="6217170" cy="4615516"/>
          </a:xfrm>
        </p:spPr>
        <p:txBody>
          <a:bodyPr>
            <a:normAutofit lnSpcReduction="10000"/>
          </a:bodyPr>
          <a:lstStyle/>
          <a:p>
            <a:pPr>
              <a:lnSpc>
                <a:spcPct val="100000"/>
              </a:lnSpc>
            </a:pPr>
            <a:r>
              <a:rPr lang="en-US" b="1" dirty="0"/>
              <a:t>Audience: </a:t>
            </a:r>
            <a:r>
              <a:rPr lang="en-US" dirty="0"/>
              <a:t>Undergraduate students participating in science, technology, engineering, or math summer research opportunities, or participating in short duration field campaigns such as geoscience field camps, etc. </a:t>
            </a:r>
          </a:p>
          <a:p>
            <a:pPr>
              <a:lnSpc>
                <a:spcPct val="100000"/>
              </a:lnSpc>
            </a:pPr>
            <a:r>
              <a:rPr lang="en-US" b="1" dirty="0"/>
              <a:t>Total Time = ~120 minutes </a:t>
            </a:r>
            <a:r>
              <a:rPr lang="en-US" i="1" dirty="0"/>
              <a:t>(in person)</a:t>
            </a:r>
          </a:p>
          <a:p>
            <a:pPr lvl="1">
              <a:lnSpc>
                <a:spcPct val="100000"/>
              </a:lnSpc>
            </a:pPr>
            <a:r>
              <a:rPr lang="en-US" dirty="0"/>
              <a:t>Session 1 - ~75 minutes</a:t>
            </a:r>
          </a:p>
          <a:p>
            <a:pPr lvl="1">
              <a:lnSpc>
                <a:spcPct val="100000"/>
              </a:lnSpc>
            </a:pPr>
            <a:r>
              <a:rPr lang="en-US" dirty="0"/>
              <a:t>Session 2 - 30 to 60 minutes</a:t>
            </a:r>
          </a:p>
          <a:p>
            <a:pPr>
              <a:lnSpc>
                <a:spcPct val="100000"/>
              </a:lnSpc>
            </a:pPr>
            <a:r>
              <a:rPr lang="en-US" b="1" dirty="0"/>
              <a:t>Instructors = 2 are strongly recommended</a:t>
            </a:r>
          </a:p>
          <a:p>
            <a:pPr algn="just"/>
            <a:endParaRPr lang="en-US" dirty="0"/>
          </a:p>
        </p:txBody>
      </p:sp>
      <p:pic>
        <p:nvPicPr>
          <p:cNvPr id="6" name="Content Placeholder 5">
            <a:extLst>
              <a:ext uri="{FF2B5EF4-FFF2-40B4-BE49-F238E27FC236}">
                <a16:creationId xmlns:a16="http://schemas.microsoft.com/office/drawing/2014/main" id="{6D9BA200-CFA1-B74E-A076-7A4AE1A4B4AF}"/>
              </a:ext>
            </a:extLst>
          </p:cNvPr>
          <p:cNvPicPr>
            <a:picLocks noGrp="1" noChangeAspect="1"/>
          </p:cNvPicPr>
          <p:nvPr>
            <p:ph sz="half" idx="2"/>
          </p:nvPr>
        </p:nvPicPr>
        <p:blipFill>
          <a:blip r:embed="rId3"/>
          <a:stretch>
            <a:fillRect/>
          </a:stretch>
        </p:blipFill>
        <p:spPr>
          <a:xfrm>
            <a:off x="6367072" y="2416269"/>
            <a:ext cx="5181600" cy="2810286"/>
          </a:xfrm>
        </p:spPr>
      </p:pic>
    </p:spTree>
    <p:extLst>
      <p:ext uri="{BB962C8B-B14F-4D97-AF65-F5344CB8AC3E}">
        <p14:creationId xmlns:p14="http://schemas.microsoft.com/office/powerpoint/2010/main" val="522167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9EB2E-CA8C-7647-BC39-5A7232C4CF4B}"/>
              </a:ext>
            </a:extLst>
          </p:cNvPr>
          <p:cNvSpPr>
            <a:spLocks noGrp="1"/>
          </p:cNvSpPr>
          <p:nvPr>
            <p:ph type="title"/>
          </p:nvPr>
        </p:nvSpPr>
        <p:spPr>
          <a:xfrm>
            <a:off x="564776" y="117802"/>
            <a:ext cx="10729063" cy="1325563"/>
          </a:xfrm>
        </p:spPr>
        <p:txBody>
          <a:bodyPr/>
          <a:lstStyle/>
          <a:p>
            <a:r>
              <a:rPr lang="en-US" dirty="0"/>
              <a:t>Curriculum Overview</a:t>
            </a:r>
          </a:p>
        </p:txBody>
      </p:sp>
      <p:graphicFrame>
        <p:nvGraphicFramePr>
          <p:cNvPr id="3" name="Content Placeholder 2">
            <a:extLst>
              <a:ext uri="{FF2B5EF4-FFF2-40B4-BE49-F238E27FC236}">
                <a16:creationId xmlns:a16="http://schemas.microsoft.com/office/drawing/2014/main" id="{C4B417E1-9978-D24B-865B-DE46BC2B8567}"/>
              </a:ext>
            </a:extLst>
          </p:cNvPr>
          <p:cNvGraphicFramePr>
            <a:graphicFrameLocks noGrp="1"/>
          </p:cNvGraphicFramePr>
          <p:nvPr>
            <p:ph sz="half" idx="1"/>
            <p:extLst>
              <p:ext uri="{D42A27DB-BD31-4B8C-83A1-F6EECF244321}">
                <p14:modId xmlns:p14="http://schemas.microsoft.com/office/powerpoint/2010/main" val="2737174240"/>
              </p:ext>
            </p:extLst>
          </p:nvPr>
        </p:nvGraphicFramePr>
        <p:xfrm>
          <a:off x="565150" y="1187450"/>
          <a:ext cx="11160126" cy="5029200"/>
        </p:xfrm>
        <a:graphic>
          <a:graphicData uri="http://schemas.openxmlformats.org/drawingml/2006/table">
            <a:tbl>
              <a:tblPr firstRow="1" bandRow="1">
                <a:tableStyleId>{5C22544A-7EE6-4342-B048-85BDC9FD1C3A}</a:tableStyleId>
              </a:tblPr>
              <a:tblGrid>
                <a:gridCol w="2911381">
                  <a:extLst>
                    <a:ext uri="{9D8B030D-6E8A-4147-A177-3AD203B41FA5}">
                      <a16:colId xmlns:a16="http://schemas.microsoft.com/office/drawing/2014/main" val="1022007931"/>
                    </a:ext>
                  </a:extLst>
                </a:gridCol>
                <a:gridCol w="8248745">
                  <a:extLst>
                    <a:ext uri="{9D8B030D-6E8A-4147-A177-3AD203B41FA5}">
                      <a16:colId xmlns:a16="http://schemas.microsoft.com/office/drawing/2014/main" val="4200391960"/>
                    </a:ext>
                  </a:extLst>
                </a:gridCol>
              </a:tblGrid>
              <a:tr h="370840">
                <a:tc>
                  <a:txBody>
                    <a:bodyPr/>
                    <a:lstStyle/>
                    <a:p>
                      <a:r>
                        <a:rPr lang="en-US" sz="2400" dirty="0"/>
                        <a:t>Item</a:t>
                      </a:r>
                    </a:p>
                  </a:txBody>
                  <a:tcPr/>
                </a:tc>
                <a:tc>
                  <a:txBody>
                    <a:bodyPr/>
                    <a:lstStyle/>
                    <a:p>
                      <a:r>
                        <a:rPr lang="en-US" sz="2400" dirty="0"/>
                        <a:t>Description</a:t>
                      </a:r>
                    </a:p>
                  </a:txBody>
                  <a:tcPr/>
                </a:tc>
                <a:extLst>
                  <a:ext uri="{0D108BD9-81ED-4DB2-BD59-A6C34878D82A}">
                    <a16:rowId xmlns:a16="http://schemas.microsoft.com/office/drawing/2014/main" val="493913917"/>
                  </a:ext>
                </a:extLst>
              </a:tr>
              <a:tr h="370840">
                <a:tc>
                  <a:txBody>
                    <a:bodyPr/>
                    <a:lstStyle/>
                    <a:p>
                      <a:r>
                        <a:rPr lang="en-US" sz="2400" b="1" dirty="0"/>
                        <a:t>Prior to starting…</a:t>
                      </a:r>
                    </a:p>
                  </a:txBody>
                  <a:tcPr/>
                </a:tc>
                <a:tc>
                  <a:txBody>
                    <a:bodyPr/>
                    <a:lstStyle/>
                    <a:p>
                      <a:r>
                        <a:rPr lang="en-US" sz="2400" dirty="0"/>
                        <a:t>Safe space, resources, etc.</a:t>
                      </a:r>
                    </a:p>
                  </a:txBody>
                  <a:tcPr/>
                </a:tc>
                <a:extLst>
                  <a:ext uri="{0D108BD9-81ED-4DB2-BD59-A6C34878D82A}">
                    <a16:rowId xmlns:a16="http://schemas.microsoft.com/office/drawing/2014/main" val="98484392"/>
                  </a:ext>
                </a:extLst>
              </a:tr>
              <a:tr h="370840">
                <a:tc>
                  <a:txBody>
                    <a:bodyPr/>
                    <a:lstStyle/>
                    <a:p>
                      <a:r>
                        <a:rPr lang="en-US" sz="2400" b="1" u="sng" dirty="0"/>
                        <a:t>O</a:t>
                      </a:r>
                      <a:r>
                        <a:rPr lang="en-US" sz="2400" dirty="0"/>
                        <a:t>pen </a:t>
                      </a:r>
                    </a:p>
                    <a:p>
                      <a:r>
                        <a:rPr lang="en-US" sz="2400" dirty="0"/>
                        <a:t>   </a:t>
                      </a:r>
                      <a:r>
                        <a:rPr lang="en-US" sz="2000" dirty="0"/>
                        <a:t>(15–20 min)</a:t>
                      </a:r>
                      <a:endParaRPr lang="en-US" sz="2400" dirty="0"/>
                    </a:p>
                  </a:txBody>
                  <a:tcPr/>
                </a:tc>
                <a:tc>
                  <a:txBody>
                    <a:bodyPr/>
                    <a:lstStyle/>
                    <a:p>
                      <a:r>
                        <a:rPr lang="en-US" sz="2400" dirty="0"/>
                        <a:t>Discussion of literature-based data and anonymous survey</a:t>
                      </a:r>
                    </a:p>
                  </a:txBody>
                  <a:tcPr/>
                </a:tc>
                <a:extLst>
                  <a:ext uri="{0D108BD9-81ED-4DB2-BD59-A6C34878D82A}">
                    <a16:rowId xmlns:a16="http://schemas.microsoft.com/office/drawing/2014/main" val="1218959932"/>
                  </a:ext>
                </a:extLst>
              </a:tr>
              <a:tr h="370840">
                <a:tc>
                  <a:txBody>
                    <a:bodyPr/>
                    <a:lstStyle/>
                    <a:p>
                      <a:r>
                        <a:rPr lang="en-US" sz="2400" b="1" u="sng" dirty="0"/>
                        <a:t>P</a:t>
                      </a:r>
                      <a:r>
                        <a:rPr lang="en-US" sz="2400" dirty="0"/>
                        <a:t>rior Knowledge </a:t>
                      </a:r>
                    </a:p>
                    <a:p>
                      <a:r>
                        <a:rPr lang="en-US" sz="2400" dirty="0"/>
                        <a:t>   </a:t>
                      </a:r>
                      <a:r>
                        <a:rPr lang="en-US" sz="2000" dirty="0"/>
                        <a:t>(20–22 min)</a:t>
                      </a:r>
                      <a:endParaRPr lang="en-US" sz="2400" dirty="0"/>
                    </a:p>
                  </a:txBody>
                  <a:tcPr/>
                </a:tc>
                <a:tc>
                  <a:txBody>
                    <a:bodyPr/>
                    <a:lstStyle/>
                    <a:p>
                      <a:r>
                        <a:rPr lang="en-US" sz="2400" dirty="0"/>
                        <a:t>Keyword Pictionary and consensus definition construction</a:t>
                      </a:r>
                    </a:p>
                  </a:txBody>
                  <a:tcPr/>
                </a:tc>
                <a:extLst>
                  <a:ext uri="{0D108BD9-81ED-4DB2-BD59-A6C34878D82A}">
                    <a16:rowId xmlns:a16="http://schemas.microsoft.com/office/drawing/2014/main" val="72132560"/>
                  </a:ext>
                </a:extLst>
              </a:tr>
              <a:tr h="370840">
                <a:tc>
                  <a:txBody>
                    <a:bodyPr/>
                    <a:lstStyle/>
                    <a:p>
                      <a:r>
                        <a:rPr lang="en-US" sz="2400" b="1" u="sng" dirty="0"/>
                        <a:t>E</a:t>
                      </a:r>
                      <a:r>
                        <a:rPr lang="en-US" sz="2400" dirty="0"/>
                        <a:t>xplore / </a:t>
                      </a:r>
                      <a:r>
                        <a:rPr lang="en-US" sz="2400" b="1" u="sng" dirty="0"/>
                        <a:t>E</a:t>
                      </a:r>
                      <a:r>
                        <a:rPr lang="en-US" sz="2400" dirty="0"/>
                        <a:t>xplain </a:t>
                      </a:r>
                    </a:p>
                    <a:p>
                      <a:r>
                        <a:rPr lang="en-US" sz="2400" dirty="0"/>
                        <a:t>   </a:t>
                      </a:r>
                      <a:r>
                        <a:rPr lang="en-US" sz="2000" dirty="0"/>
                        <a:t>(35 min)</a:t>
                      </a:r>
                      <a:endParaRPr lang="en-US" sz="2400" dirty="0"/>
                    </a:p>
                  </a:txBody>
                  <a:tcPr/>
                </a:tc>
                <a:tc>
                  <a:txBody>
                    <a:bodyPr/>
                    <a:lstStyle/>
                    <a:p>
                      <a:r>
                        <a:rPr lang="en-US" sz="2400" dirty="0"/>
                        <a:t>Whole group discussion of terms and small group work to discuss the scenario in light of key info in program handbook policies</a:t>
                      </a:r>
                    </a:p>
                  </a:txBody>
                  <a:tcPr/>
                </a:tc>
                <a:extLst>
                  <a:ext uri="{0D108BD9-81ED-4DB2-BD59-A6C34878D82A}">
                    <a16:rowId xmlns:a16="http://schemas.microsoft.com/office/drawing/2014/main" val="856360045"/>
                  </a:ext>
                </a:extLst>
              </a:tr>
              <a:tr h="370840">
                <a:tc>
                  <a:txBody>
                    <a:bodyPr/>
                    <a:lstStyle/>
                    <a:p>
                      <a:r>
                        <a:rPr lang="en-US" sz="2400" b="1" u="sng" dirty="0"/>
                        <a:t>R</a:t>
                      </a:r>
                      <a:r>
                        <a:rPr lang="en-US" sz="2400" dirty="0"/>
                        <a:t>eflect </a:t>
                      </a:r>
                    </a:p>
                    <a:p>
                      <a:r>
                        <a:rPr lang="en-US" sz="2400" dirty="0"/>
                        <a:t>   </a:t>
                      </a:r>
                      <a:r>
                        <a:rPr lang="en-US" sz="2000" dirty="0"/>
                        <a:t>(35 min)</a:t>
                      </a:r>
                      <a:endParaRPr lang="en-US" sz="2400" dirty="0"/>
                    </a:p>
                  </a:txBody>
                  <a:tcPr/>
                </a:tc>
                <a:tc>
                  <a:txBody>
                    <a:bodyPr/>
                    <a:lstStyle/>
                    <a:p>
                      <a:r>
                        <a:rPr lang="en-US" sz="2400" dirty="0"/>
                        <a:t>Whole group discussion of how do “I” fit in? Bystander intervention</a:t>
                      </a:r>
                    </a:p>
                  </a:txBody>
                  <a:tcPr/>
                </a:tc>
                <a:extLst>
                  <a:ext uri="{0D108BD9-81ED-4DB2-BD59-A6C34878D82A}">
                    <a16:rowId xmlns:a16="http://schemas.microsoft.com/office/drawing/2014/main" val="2750537675"/>
                  </a:ext>
                </a:extLst>
              </a:tr>
              <a:tr h="370840">
                <a:tc>
                  <a:txBody>
                    <a:bodyPr/>
                    <a:lstStyle/>
                    <a:p>
                      <a:r>
                        <a:rPr lang="en-US" sz="2400" b="1" u="sng" dirty="0"/>
                        <a:t>A</a:t>
                      </a:r>
                      <a:r>
                        <a:rPr lang="en-US" sz="2400" dirty="0"/>
                        <a:t>pply </a:t>
                      </a:r>
                    </a:p>
                    <a:p>
                      <a:r>
                        <a:rPr lang="en-US" sz="2400" dirty="0"/>
                        <a:t>   </a:t>
                      </a:r>
                      <a:r>
                        <a:rPr lang="en-US" sz="2000" dirty="0"/>
                        <a:t>(15–18 min)</a:t>
                      </a:r>
                    </a:p>
                  </a:txBody>
                  <a:tcPr/>
                </a:tc>
                <a:tc>
                  <a:txBody>
                    <a:bodyPr/>
                    <a:lstStyle/>
                    <a:p>
                      <a:r>
                        <a:rPr lang="en-US" sz="2400" dirty="0"/>
                        <a:t>Putting it all together. Video clip and discussion. </a:t>
                      </a:r>
                    </a:p>
                  </a:txBody>
                  <a:tcPr/>
                </a:tc>
                <a:extLst>
                  <a:ext uri="{0D108BD9-81ED-4DB2-BD59-A6C34878D82A}">
                    <a16:rowId xmlns:a16="http://schemas.microsoft.com/office/drawing/2014/main" val="587630558"/>
                  </a:ext>
                </a:extLst>
              </a:tr>
            </a:tbl>
          </a:graphicData>
        </a:graphic>
      </p:graphicFrame>
    </p:spTree>
    <p:extLst>
      <p:ext uri="{BB962C8B-B14F-4D97-AF65-F5344CB8AC3E}">
        <p14:creationId xmlns:p14="http://schemas.microsoft.com/office/powerpoint/2010/main" val="939530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5CCB0-539B-6A47-980D-EA94F7D2F7D5}"/>
              </a:ext>
            </a:extLst>
          </p:cNvPr>
          <p:cNvSpPr>
            <a:spLocks noGrp="1"/>
          </p:cNvSpPr>
          <p:nvPr>
            <p:ph type="title"/>
          </p:nvPr>
        </p:nvSpPr>
        <p:spPr/>
        <p:txBody>
          <a:bodyPr>
            <a:normAutofit/>
          </a:bodyPr>
          <a:lstStyle/>
          <a:p>
            <a:r>
              <a:rPr lang="en-US" sz="4000" b="1" dirty="0"/>
              <a:t>Following instruction, participants will be able to: </a:t>
            </a:r>
            <a:endParaRPr lang="en-US" sz="4000" dirty="0"/>
          </a:p>
        </p:txBody>
      </p:sp>
      <p:sp>
        <p:nvSpPr>
          <p:cNvPr id="3" name="Content Placeholder 2">
            <a:extLst>
              <a:ext uri="{FF2B5EF4-FFF2-40B4-BE49-F238E27FC236}">
                <a16:creationId xmlns:a16="http://schemas.microsoft.com/office/drawing/2014/main" id="{1C9EC3B0-689F-5B45-AE4D-00F4B70E1C9A}"/>
              </a:ext>
            </a:extLst>
          </p:cNvPr>
          <p:cNvSpPr>
            <a:spLocks noGrp="1"/>
          </p:cNvSpPr>
          <p:nvPr>
            <p:ph idx="1"/>
          </p:nvPr>
        </p:nvSpPr>
        <p:spPr/>
        <p:txBody>
          <a:bodyPr>
            <a:normAutofit fontScale="77500" lnSpcReduction="20000"/>
          </a:bodyPr>
          <a:lstStyle/>
          <a:p>
            <a:pPr algn="just">
              <a:lnSpc>
                <a:spcPct val="120000"/>
              </a:lnSpc>
            </a:pPr>
            <a:r>
              <a:rPr lang="en-US" dirty="0"/>
              <a:t>Describe a work environment that consists of mutual respect, promotes respectful and  congenial relationships, and is free from all forms of harassment and discrimination </a:t>
            </a:r>
          </a:p>
          <a:p>
            <a:pPr algn="just">
              <a:lnSpc>
                <a:spcPct val="120000"/>
              </a:lnSpc>
            </a:pPr>
            <a:r>
              <a:rPr lang="en-US" dirty="0"/>
              <a:t>Summarize who is responsible for creating the work environment described above </a:t>
            </a:r>
          </a:p>
          <a:p>
            <a:pPr algn="just">
              <a:lnSpc>
                <a:spcPct val="120000"/>
              </a:lnSpc>
            </a:pPr>
            <a:r>
              <a:rPr lang="en-US" dirty="0"/>
              <a:t>Distinguish between behavior that is or is not harassing or discriminating. </a:t>
            </a:r>
          </a:p>
          <a:p>
            <a:pPr algn="just">
              <a:lnSpc>
                <a:spcPct val="120000"/>
              </a:lnSpc>
            </a:pPr>
            <a:r>
              <a:rPr lang="en-US" dirty="0"/>
              <a:t>Describe how to report harassment or discrimination to the program, the program’s investigation procedures, and possible disciplinary outcomes </a:t>
            </a:r>
          </a:p>
          <a:p>
            <a:pPr algn="just">
              <a:lnSpc>
                <a:spcPct val="120000"/>
              </a:lnSpc>
            </a:pPr>
            <a:r>
              <a:rPr lang="en-US" dirty="0"/>
              <a:t>Plan how they would use the bystander interventions to respond to incidents of discrimination or harassment </a:t>
            </a:r>
          </a:p>
          <a:p>
            <a:pPr algn="just">
              <a:lnSpc>
                <a:spcPct val="120000"/>
              </a:lnSpc>
            </a:pPr>
            <a:r>
              <a:rPr lang="en-US" dirty="0"/>
              <a:t>Apply the program’s anti-harassment, anti-discrimination, and non-fraternization policy to a series of case studies </a:t>
            </a:r>
          </a:p>
          <a:p>
            <a:endParaRPr lang="en-US" dirty="0"/>
          </a:p>
        </p:txBody>
      </p:sp>
    </p:spTree>
    <p:extLst>
      <p:ext uri="{BB962C8B-B14F-4D97-AF65-F5344CB8AC3E}">
        <p14:creationId xmlns:p14="http://schemas.microsoft.com/office/powerpoint/2010/main" val="374532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F1CFA-CF26-8A42-AE7F-34AE84442A70}"/>
              </a:ext>
            </a:extLst>
          </p:cNvPr>
          <p:cNvSpPr>
            <a:spLocks noGrp="1"/>
          </p:cNvSpPr>
          <p:nvPr>
            <p:ph type="title"/>
          </p:nvPr>
        </p:nvSpPr>
        <p:spPr>
          <a:xfrm>
            <a:off x="838200" y="365125"/>
            <a:ext cx="10515600" cy="1325563"/>
          </a:xfrm>
        </p:spPr>
        <p:txBody>
          <a:bodyPr/>
          <a:lstStyle/>
          <a:p>
            <a:r>
              <a:rPr lang="en-US" b="1" dirty="0"/>
              <a:t>Prior to Instruction</a:t>
            </a:r>
          </a:p>
        </p:txBody>
      </p:sp>
      <p:sp>
        <p:nvSpPr>
          <p:cNvPr id="5" name="Content Placeholder 4">
            <a:extLst>
              <a:ext uri="{FF2B5EF4-FFF2-40B4-BE49-F238E27FC236}">
                <a16:creationId xmlns:a16="http://schemas.microsoft.com/office/drawing/2014/main" id="{7DD65141-AAB7-6046-9D7E-014D5FD9726E}"/>
              </a:ext>
            </a:extLst>
          </p:cNvPr>
          <p:cNvSpPr>
            <a:spLocks noGrp="1"/>
          </p:cNvSpPr>
          <p:nvPr>
            <p:ph sz="half" idx="2"/>
          </p:nvPr>
        </p:nvSpPr>
        <p:spPr>
          <a:xfrm>
            <a:off x="838200" y="1865966"/>
            <a:ext cx="10515600" cy="4351338"/>
          </a:xfrm>
        </p:spPr>
        <p:txBody>
          <a:bodyPr>
            <a:normAutofit/>
          </a:bodyPr>
          <a:lstStyle/>
          <a:p>
            <a:r>
              <a:rPr lang="en-US" dirty="0"/>
              <a:t>Develop a program handbook that addresses issues of harassment and discrimination. Your program may fall under your campus guidelines. </a:t>
            </a:r>
          </a:p>
          <a:p>
            <a:r>
              <a:rPr lang="en-US" dirty="0"/>
              <a:t>Explore what what sorts of mental health resources are available on your campus or location for students. To whom can you refer them in order to receive help of they are struggling? How do you/they make those connections? </a:t>
            </a:r>
          </a:p>
          <a:p>
            <a:r>
              <a:rPr lang="en-US" sz="2400" dirty="0"/>
              <a:t>Consider attending a Mental Health First Aid Training</a:t>
            </a:r>
          </a:p>
          <a:p>
            <a:endParaRPr lang="en-US" dirty="0"/>
          </a:p>
        </p:txBody>
      </p:sp>
      <p:pic>
        <p:nvPicPr>
          <p:cNvPr id="3" name="Picture 2">
            <a:extLst>
              <a:ext uri="{FF2B5EF4-FFF2-40B4-BE49-F238E27FC236}">
                <a16:creationId xmlns:a16="http://schemas.microsoft.com/office/drawing/2014/main" id="{8CAD4747-EDB2-394E-9783-C50DAC25CC54}"/>
              </a:ext>
            </a:extLst>
          </p:cNvPr>
          <p:cNvPicPr>
            <a:picLocks noChangeAspect="1"/>
          </p:cNvPicPr>
          <p:nvPr/>
        </p:nvPicPr>
        <p:blipFill>
          <a:blip r:embed="rId2"/>
          <a:stretch>
            <a:fillRect/>
          </a:stretch>
        </p:blipFill>
        <p:spPr>
          <a:xfrm>
            <a:off x="7866530" y="5019353"/>
            <a:ext cx="3989294" cy="1508281"/>
          </a:xfrm>
          <a:prstGeom prst="rect">
            <a:avLst/>
          </a:prstGeom>
        </p:spPr>
      </p:pic>
    </p:spTree>
    <p:extLst>
      <p:ext uri="{BB962C8B-B14F-4D97-AF65-F5344CB8AC3E}">
        <p14:creationId xmlns:p14="http://schemas.microsoft.com/office/powerpoint/2010/main" val="3439634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0FA27-4695-F14E-B456-39384530675C}"/>
              </a:ext>
            </a:extLst>
          </p:cNvPr>
          <p:cNvSpPr>
            <a:spLocks noGrp="1"/>
          </p:cNvSpPr>
          <p:nvPr>
            <p:ph type="title"/>
          </p:nvPr>
        </p:nvSpPr>
        <p:spPr/>
        <p:txBody>
          <a:bodyPr/>
          <a:lstStyle/>
          <a:p>
            <a:r>
              <a:rPr lang="en-US" b="1" dirty="0"/>
              <a:t>Safe Space*</a:t>
            </a:r>
          </a:p>
        </p:txBody>
      </p:sp>
      <p:sp>
        <p:nvSpPr>
          <p:cNvPr id="3" name="Content Placeholder 2">
            <a:extLst>
              <a:ext uri="{FF2B5EF4-FFF2-40B4-BE49-F238E27FC236}">
                <a16:creationId xmlns:a16="http://schemas.microsoft.com/office/drawing/2014/main" id="{D5DEDBA2-8F55-C649-8F61-109A4FC3DA0B}"/>
              </a:ext>
            </a:extLst>
          </p:cNvPr>
          <p:cNvSpPr>
            <a:spLocks noGrp="1"/>
          </p:cNvSpPr>
          <p:nvPr>
            <p:ph idx="1"/>
          </p:nvPr>
        </p:nvSpPr>
        <p:spPr>
          <a:xfrm>
            <a:off x="838200" y="1629149"/>
            <a:ext cx="10515600" cy="4351338"/>
          </a:xfrm>
        </p:spPr>
        <p:txBody>
          <a:bodyPr>
            <a:normAutofit fontScale="85000" lnSpcReduction="20000"/>
          </a:bodyPr>
          <a:lstStyle/>
          <a:p>
            <a:r>
              <a:rPr lang="en-US" b="1" dirty="0"/>
              <a:t>Respect confidentiality. </a:t>
            </a:r>
            <a:r>
              <a:rPr lang="en-US" dirty="0"/>
              <a:t>The discussion (comments, stories, and perspectives) shared at meetings should remain private. </a:t>
            </a:r>
          </a:p>
          <a:p>
            <a:r>
              <a:rPr lang="en-US" b="1" dirty="0"/>
              <a:t>Lean into the work.</a:t>
            </a:r>
            <a:r>
              <a:rPr lang="en-US" dirty="0"/>
              <a:t> Some topics may be challenging. Be willing to experience some discomfort in discussions, and learn from it as a cohort. </a:t>
            </a:r>
          </a:p>
          <a:p>
            <a:r>
              <a:rPr lang="en-US" b="1" dirty="0"/>
              <a:t>Use “I” statements.</a:t>
            </a:r>
            <a:r>
              <a:rPr lang="en-US" dirty="0"/>
              <a:t> Speak from your own experience rather than generalizing.</a:t>
            </a:r>
          </a:p>
          <a:p>
            <a:r>
              <a:rPr lang="en-US" b="1" dirty="0"/>
              <a:t>Listen.</a:t>
            </a:r>
            <a:r>
              <a:rPr lang="en-US" dirty="0"/>
              <a:t> Listen </a:t>
            </a:r>
            <a:r>
              <a:rPr lang="en-US" i="1" u="sng" dirty="0"/>
              <a:t>actively</a:t>
            </a:r>
            <a:r>
              <a:rPr lang="en-US" dirty="0"/>
              <a:t> by respecting others when they are talking, and </a:t>
            </a:r>
            <a:r>
              <a:rPr lang="en-US" i="1" u="sng" dirty="0"/>
              <a:t>respectfully</a:t>
            </a:r>
            <a:r>
              <a:rPr lang="en-US" i="1" dirty="0"/>
              <a:t> </a:t>
            </a:r>
            <a:r>
              <a:rPr lang="en-US" dirty="0"/>
              <a:t>by listening even if you disagree </a:t>
            </a:r>
          </a:p>
          <a:p>
            <a:r>
              <a:rPr lang="en-US" b="1" dirty="0"/>
              <a:t>Step Up, Step Back.</a:t>
            </a:r>
            <a:r>
              <a:rPr lang="en-US" dirty="0"/>
              <a:t> Encourage participants who don’t talk much to “step up” (speak up, participate), and those who participate a lot to “step back” (say less) to make room for everyone to contribute</a:t>
            </a:r>
          </a:p>
          <a:p>
            <a:r>
              <a:rPr lang="en-US" b="1" dirty="0"/>
              <a:t>Criticize the ideas, not the person.</a:t>
            </a:r>
            <a:r>
              <a:rPr lang="en-US" dirty="0"/>
              <a:t> Aristotle said "It is the mark of an educated mind to be able to entertain a thought without accepting it." We can agree to disagree.</a:t>
            </a:r>
          </a:p>
        </p:txBody>
      </p:sp>
    </p:spTree>
    <p:extLst>
      <p:ext uri="{BB962C8B-B14F-4D97-AF65-F5344CB8AC3E}">
        <p14:creationId xmlns:p14="http://schemas.microsoft.com/office/powerpoint/2010/main" val="1488657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1094</TotalTime>
  <Words>2851</Words>
  <Application>Microsoft Macintosh PowerPoint</Application>
  <PresentationFormat>Widescreen</PresentationFormat>
  <Paragraphs>220</Paragraphs>
  <Slides>29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MyriadPro</vt:lpstr>
      <vt:lpstr>Office Theme</vt:lpstr>
      <vt:lpstr>Anti-Harassment/Discrimination Curriculum for REUs and Field Camps</vt:lpstr>
      <vt:lpstr>Summer 2019 Pilot – Expert Review</vt:lpstr>
      <vt:lpstr>Summer 2019 Pilot – Student Responses</vt:lpstr>
      <vt:lpstr>Motivations </vt:lpstr>
      <vt:lpstr>Curriculum Overview</vt:lpstr>
      <vt:lpstr>Curriculum Overview</vt:lpstr>
      <vt:lpstr>Following instruction, participants will be able to: </vt:lpstr>
      <vt:lpstr>Prior to Instruction</vt:lpstr>
      <vt:lpstr>Safe Space*</vt:lpstr>
      <vt:lpstr>What to do if a participant is struggling? </vt:lpstr>
      <vt:lpstr>Open - (15 - 20 Minutes) – Discussion of literature-based data and anonymous survey </vt:lpstr>
      <vt:lpstr>Prior Knowledge -  (20 - 22 Minutes) Keyword Pictionary and consensus definition construction</vt:lpstr>
      <vt:lpstr>Consensus definition for: Joke</vt:lpstr>
      <vt:lpstr>Explore/Explain - (35 Minutes) Whole group discussion of terms and small group work to discuss the scenario in light of key info in program handbook policies </vt:lpstr>
      <vt:lpstr>Explore/Explain - (35 Minutes) Whole group discussion of terms and small group work to discuss the scenario in light of key info in program handbook policies </vt:lpstr>
      <vt:lpstr>Reflect - (35 Minutes) Whole group discussion of how do “I” fit in? Bystander Intervention</vt:lpstr>
      <vt:lpstr>Apply - Putting it all together. Video clip and discussion (15 to 18 Minutes)</vt:lpstr>
      <vt:lpstr>Take away ideas… </vt:lpstr>
      <vt:lpstr>Thanks! Questions?</vt:lpstr>
      <vt:lpstr>PowerPoint Presentation</vt:lpstr>
      <vt:lpstr>Extra Stuff </vt:lpstr>
      <vt:lpstr>Curriculum Design Process</vt:lpstr>
      <vt:lpstr>Summer 2019 Pilot – Student Responses</vt:lpstr>
      <vt:lpstr>Summer 2019 Pilot – Student Comments</vt:lpstr>
      <vt:lpstr>What we expect from sites </vt:lpstr>
      <vt:lpstr>Steps to participate as a pilot site</vt:lpstr>
      <vt:lpstr>Curriculum Pilot</vt:lpstr>
      <vt:lpstr>PowerPoint Presentation</vt:lpstr>
      <vt:lpstr>Curriculum Overview</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 Hubenthal</dc:creator>
  <cp:lastModifiedBy>Microsoft Office User</cp:lastModifiedBy>
  <cp:revision>52</cp:revision>
  <dcterms:created xsi:type="dcterms:W3CDTF">2020-03-25T15:49:54Z</dcterms:created>
  <dcterms:modified xsi:type="dcterms:W3CDTF">2020-05-20T19:58:14Z</dcterms:modified>
</cp:coreProperties>
</file>