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9" r:id="rId3"/>
    <p:sldId id="266" r:id="rId4"/>
    <p:sldId id="260" r:id="rId5"/>
    <p:sldId id="261" r:id="rId6"/>
    <p:sldId id="263" r:id="rId7"/>
    <p:sldId id="264" r:id="rId8"/>
    <p:sldId id="265" r:id="rId9"/>
    <p:sldId id="258" r:id="rId1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75470"/>
  </p:normalViewPr>
  <p:slideViewPr>
    <p:cSldViewPr snapToGrid="0" snapToObjects="1">
      <p:cViewPr varScale="1">
        <p:scale>
          <a:sx n="66" d="100"/>
          <a:sy n="66" d="100"/>
        </p:scale>
        <p:origin x="224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00EA94-4154-AF41-A5E3-C8216E21CF1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ADF68683-A6FB-FF4F-888B-7C5237B701C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C5B5A7BC-B54B-A74A-AA10-E3112D5D905D}" type="datetime1">
              <a:rPr lang="en-US" altLang="en-US"/>
              <a:pPr>
                <a:defRPr/>
              </a:pPr>
              <a:t>1/17/20</a:t>
            </a:fld>
            <a:endParaRPr lang="en-US" altLang="en-US"/>
          </a:p>
        </p:txBody>
      </p:sp>
      <p:sp>
        <p:nvSpPr>
          <p:cNvPr id="4" name="Slide Image Placeholder 3">
            <a:extLst>
              <a:ext uri="{FF2B5EF4-FFF2-40B4-BE49-F238E27FC236}">
                <a16:creationId xmlns:a16="http://schemas.microsoft.com/office/drawing/2014/main" id="{C89E4244-6D4C-FA41-8FB5-2F78891A45A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0A77FB4-D8A4-1B4E-9BD8-2372FF99813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FB6241F-45FA-3040-AA78-A2745EAA3C0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128"/>
                <a:cs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AA20F500-5A0E-044D-A1A7-F6263C09E1E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B2454C8-67F3-9447-AB82-0C692A678A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0122C76-5763-F140-8690-D333B3FD2A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FF1E90-1D71-004C-A08D-AB923896D151}" type="slidenum">
              <a:rPr lang="en-US" altLang="en-US">
                <a:latin typeface="Arial" panose="020B0604020202020204" pitchFamily="34" charset="0"/>
                <a:cs typeface="Arial" panose="020B0604020202020204" pitchFamily="34" charset="0"/>
                <a:sym typeface="Arial" panose="020B0604020202020204" pitchFamily="34" charset="0"/>
              </a:rPr>
              <a:pPr>
                <a:spcBef>
                  <a:spcPct val="0"/>
                </a:spcBef>
              </a:pPr>
              <a:t>2</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16386" name="Rectangle 2">
            <a:extLst>
              <a:ext uri="{FF2B5EF4-FFF2-40B4-BE49-F238E27FC236}">
                <a16:creationId xmlns:a16="http://schemas.microsoft.com/office/drawing/2014/main" id="{82CD5823-512A-7B40-B94C-CA2E706C0E39}"/>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7" name="Rectangle 3">
            <a:extLst>
              <a:ext uri="{FF2B5EF4-FFF2-40B4-BE49-F238E27FC236}">
                <a16:creationId xmlns:a16="http://schemas.microsoft.com/office/drawing/2014/main" id="{E00A2C56-790A-F64B-B6DF-EC55ED92DB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6675" eaLnBrk="1" hangingPunct="1">
              <a:spcBef>
                <a:spcPts val="700"/>
              </a:spcBef>
            </a:pP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If so, the IRIS Summer Undergraduate Internship program is a great way for you to gain research experience, explore graduate school possibilities, and expand your horizons.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E6475274-ED2D-434A-94C3-3826D73E8D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549B32E-3A95-F342-A69F-49EECE6429B7}" type="slidenum">
              <a:rPr lang="en-US" altLang="en-US">
                <a:latin typeface="Arial" panose="020B0604020202020204" pitchFamily="34" charset="0"/>
                <a:cs typeface="Arial" panose="020B0604020202020204" pitchFamily="34" charset="0"/>
                <a:sym typeface="Arial" panose="020B0604020202020204" pitchFamily="34" charset="0"/>
              </a:rPr>
              <a:pPr>
                <a:spcBef>
                  <a:spcPct val="0"/>
                </a:spcBef>
              </a:pPr>
              <a:t>4</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25602" name="Rectangle 1">
            <a:extLst>
              <a:ext uri="{FF2B5EF4-FFF2-40B4-BE49-F238E27FC236}">
                <a16:creationId xmlns:a16="http://schemas.microsoft.com/office/drawing/2014/main" id="{96A29117-D6B9-E44E-ADD7-B52A2794D123}"/>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3" name="Rectangle 2">
            <a:extLst>
              <a:ext uri="{FF2B5EF4-FFF2-40B4-BE49-F238E27FC236}">
                <a16:creationId xmlns:a16="http://schemas.microsoft.com/office/drawing/2014/main" id="{9D585BBA-64A9-DC43-BECB-60A9427669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6675" eaLnBrk="1" hangingPunct="1">
              <a:spcBef>
                <a:spcPts val="700"/>
              </a:spcBef>
            </a:pP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If accepted to the program, you will have the opportunity to </a:t>
            </a:r>
          </a:p>
          <a:p>
            <a:pPr marL="66675" eaLnBrk="1" hangingPunct="1">
              <a:spcBef>
                <a:spcPts val="700"/>
              </a:spcBef>
            </a:pP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Conduct geophysical research at one of the many IRIS institutions distributed across the country.</a:t>
            </a:r>
          </a:p>
          <a:p>
            <a:pPr marL="66675" eaLnBrk="1" hangingPunct="1">
              <a:spcBef>
                <a:spcPts val="700"/>
              </a:spcBef>
            </a:pP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Gain experience with state-of-the-art geophysical equipment, data and data analysis techniques and</a:t>
            </a:r>
          </a:p>
          <a:p>
            <a:pPr marL="66675" eaLnBrk="1" hangingPunct="1">
              <a:spcBef>
                <a:spcPts val="700"/>
              </a:spcBef>
            </a:pP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Engage in the process of science.  From the design and implementation of a scientific investigation to the presentation of the results.</a:t>
            </a:r>
          </a:p>
          <a:p>
            <a:pPr marL="66675" eaLnBrk="1" hangingPunct="1">
              <a:spcBef>
                <a:spcPts val="700"/>
              </a:spcBef>
            </a:pPr>
            <a:endPar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25D4F5CF-84E3-F94C-8A05-43670C3DBC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9B638A3-F5C3-6549-B42C-10B5BD1730CA}" type="slidenum">
              <a:rPr lang="en-US" altLang="en-US">
                <a:latin typeface="Arial" panose="020B0604020202020204" pitchFamily="34" charset="0"/>
                <a:cs typeface="Arial" panose="020B0604020202020204" pitchFamily="34" charset="0"/>
                <a:sym typeface="Arial" panose="020B0604020202020204" pitchFamily="34" charset="0"/>
              </a:rPr>
              <a:pPr>
                <a:spcBef>
                  <a:spcPct val="0"/>
                </a:spcBef>
              </a:pPr>
              <a:t>5</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27650" name="Rectangle 2">
            <a:extLst>
              <a:ext uri="{FF2B5EF4-FFF2-40B4-BE49-F238E27FC236}">
                <a16:creationId xmlns:a16="http://schemas.microsoft.com/office/drawing/2014/main" id="{A4C712DD-4116-7C4B-A7B9-C3B3F31E6C53}"/>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1" name="Rectangle 3">
            <a:extLst>
              <a:ext uri="{FF2B5EF4-FFF2-40B4-BE49-F238E27FC236}">
                <a16:creationId xmlns:a16="http://schemas.microsoft.com/office/drawing/2014/main" id="{B6711C94-796F-124B-8E76-E338C17C44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66675" eaLnBrk="1" hangingPunct="1">
              <a:spcBef>
                <a:spcPts val="700"/>
              </a:spcBef>
            </a:pP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Your summer experience will begin with a week-long orientation held on the campus of New Mexico Tech during Labor Day week. </a:t>
            </a:r>
          </a:p>
          <a:p>
            <a:pPr marL="66675" eaLnBrk="1" hangingPunct="1">
              <a:spcBef>
                <a:spcPts val="700"/>
              </a:spcBef>
            </a:pP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The goal of this orientation week is to mix fun and learning together!  Specifically, the week is designed to provide interns with an introduction to some of the most exciting aspects of modern seismology and to foster a strong sense of community among the interns.  Volunteers from within the IRIS and the broader Earth science community donate their time and expertise to lead a variety of i</a:t>
            </a:r>
            <a:r>
              <a:rPr lang="en-US" altLang="en-US" dirty="0">
                <a:latin typeface="Arial" panose="020B0604020202020204" pitchFamily="34" charset="0"/>
                <a:ea typeface="ＭＳ Ｐゴシック" panose="020B0600070205080204" pitchFamily="34" charset="-128"/>
              </a:rPr>
              <a:t>nteractive sessions, labs, and field trips</a:t>
            </a: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 to enhance student understanding of geophysics content and to improve student collaboration.</a:t>
            </a:r>
          </a:p>
          <a:p>
            <a:pPr marL="66675" eaLnBrk="1" hangingPunct="1">
              <a:spcBef>
                <a:spcPts val="700"/>
              </a:spcBef>
            </a:pPr>
            <a:endPar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66675" eaLnBrk="1" hangingPunct="1">
              <a:spcBef>
                <a:spcPts val="700"/>
              </a:spcBef>
            </a:pP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Following the orientation, you would then proceed to your science mentor’s institution to conduct your research. These include federal facilities (e.g. USGS) , academic institutions and even National Labs (e.g. Sandia NL, Berkeley NL, etc.). </a:t>
            </a:r>
            <a:r>
              <a:rPr lang="en-US" altLang="en-US" sz="1600" dirty="0">
                <a:latin typeface="Verdana" panose="020B0604030504040204" pitchFamily="34" charset="0"/>
                <a:ea typeface="ＭＳ Ｐゴシック" panose="020B0600070205080204" pitchFamily="34" charset="-128"/>
                <a:sym typeface="Verdana" panose="020B0604030504040204" pitchFamily="34" charset="0"/>
              </a:rPr>
              <a:t>Research projects may involve the deployment of seismic instruments in the field (within the US or internationally), and/or analyses of seismic data in a lab setting with the ultimate goal of producing results to be presented at a national scientific meeting.</a:t>
            </a:r>
          </a:p>
          <a:p>
            <a:pPr marL="66675" eaLnBrk="1" hangingPunct="1">
              <a:spcBef>
                <a:spcPts val="700"/>
              </a:spcBef>
            </a:pPr>
            <a:endPar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8D2B75D4-5327-A54E-81EC-1587C4185B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3C54485-7030-854B-9FDB-9495FD6DC6DA}" type="slidenum">
              <a:rPr lang="en-US" altLang="en-US">
                <a:latin typeface="Arial" panose="020B0604020202020204" pitchFamily="34" charset="0"/>
                <a:cs typeface="Arial" panose="020B0604020202020204" pitchFamily="34" charset="0"/>
                <a:sym typeface="Arial" panose="020B0604020202020204" pitchFamily="34" charset="0"/>
              </a:rPr>
              <a:pPr>
                <a:spcBef>
                  <a:spcPct val="0"/>
                </a:spcBef>
              </a:pPr>
              <a:t>6</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31746" name="Rectangle 2">
            <a:extLst>
              <a:ext uri="{FF2B5EF4-FFF2-40B4-BE49-F238E27FC236}">
                <a16:creationId xmlns:a16="http://schemas.microsoft.com/office/drawing/2014/main" id="{897D4721-6E9F-5241-809C-25F2CD3F2FEC}"/>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7" name="Rectangle 3">
            <a:extLst>
              <a:ext uri="{FF2B5EF4-FFF2-40B4-BE49-F238E27FC236}">
                <a16:creationId xmlns:a16="http://schemas.microsoft.com/office/drawing/2014/main" id="{AD23620A-2AE8-3349-9003-B6D294D6B3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6675" eaLnBrk="1" hangingPunct="1">
              <a:spcBef>
                <a:spcPct val="0"/>
              </a:spcBef>
            </a:pPr>
            <a:r>
              <a:rPr lang="en-US" altLang="en-US" sz="1600">
                <a:solidFill>
                  <a:srgbClr val="444444"/>
                </a:solidFill>
                <a:latin typeface="Verdana" panose="020B0604030504040204" pitchFamily="34" charset="0"/>
                <a:ea typeface="ＭＳ Ｐゴシック" panose="020B0600070205080204" pitchFamily="34" charset="-128"/>
                <a:sym typeface="Verdana" panose="020B0604030504040204" pitchFamily="34" charset="0"/>
              </a:rPr>
              <a:t>Your summer research project will culminate with the opportunity to experience the exciting atmosphere of a professional meeting, while presenting your results. In the past, most interns and their hosts have chosen to present at the Fall American Geophysical Union (AGU) meeting held in San Francisco in early December.</a:t>
            </a:r>
          </a:p>
          <a:p>
            <a:pPr marL="66675" eaLnBrk="1" hangingPunct="1">
              <a:spcBef>
                <a:spcPct val="0"/>
              </a:spcBef>
            </a:pPr>
            <a:r>
              <a:rPr lang="en-US" altLang="en-US" sz="1600">
                <a:solidFill>
                  <a:srgbClr val="444444"/>
                </a:solidFill>
                <a:latin typeface="Verdana" panose="020B0604030504040204" pitchFamily="34" charset="0"/>
                <a:ea typeface="ＭＳ Ｐゴシック" panose="020B0600070205080204" pitchFamily="34" charset="-128"/>
                <a:sym typeface="Verdana" panose="020B0604030504040204" pitchFamily="34" charset="0"/>
              </a:rPr>
              <a:t>The program’s longevity allows us to hold the program’s alumni reception annually at AGU.  Here you can meet former interns, explore options for your future and make lasting connections.  Frequently these connections extend for year to come!</a:t>
            </a:r>
          </a:p>
          <a:p>
            <a:pPr marL="66675" eaLnBrk="1" hangingPunct="1">
              <a:spcBef>
                <a:spcPct val="0"/>
              </a:spcBef>
            </a:pPr>
            <a:endParaRPr lang="en-US" altLang="en-US" sz="1600">
              <a:solidFill>
                <a:srgbClr val="444444"/>
              </a:solidFill>
              <a:latin typeface="Verdana" panose="020B0604030504040204" pitchFamily="34" charset="0"/>
              <a:ea typeface="ＭＳ Ｐゴシック" panose="020B0600070205080204" pitchFamily="34" charset="-128"/>
              <a:sym typeface="Verdan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94FC4133-4778-414C-93FB-569EB6F7CC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D960F16-622E-A04A-8E22-81DA30A74366}" type="slidenum">
              <a:rPr lang="en-US" altLang="en-US">
                <a:latin typeface="Arial" panose="020B0604020202020204" pitchFamily="34" charset="0"/>
                <a:cs typeface="Arial" panose="020B0604020202020204" pitchFamily="34" charset="0"/>
                <a:sym typeface="Arial" panose="020B0604020202020204" pitchFamily="34" charset="0"/>
              </a:rPr>
              <a:pPr>
                <a:spcBef>
                  <a:spcPct val="0"/>
                </a:spcBef>
              </a:pPr>
              <a:t>7</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33794" name="Rectangle 2">
            <a:extLst>
              <a:ext uri="{FF2B5EF4-FFF2-40B4-BE49-F238E27FC236}">
                <a16:creationId xmlns:a16="http://schemas.microsoft.com/office/drawing/2014/main" id="{153B3CBF-DA79-6E4F-8471-605B0C0536C9}"/>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5" name="Rectangle 3">
            <a:extLst>
              <a:ext uri="{FF2B5EF4-FFF2-40B4-BE49-F238E27FC236}">
                <a16:creationId xmlns:a16="http://schemas.microsoft.com/office/drawing/2014/main" id="{CEABFD9E-D8D5-A340-AD7F-C77C46CE75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6675" eaLnBrk="1" hangingPunct="1">
              <a:spcBef>
                <a:spcPts val="700"/>
              </a:spcBef>
            </a:pP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The IRIS Internship is designed to be fully supported and cost you nothing!  </a:t>
            </a:r>
          </a:p>
          <a:p>
            <a:pPr marL="66675" eaLnBrk="1" hangingPunct="1">
              <a:spcBef>
                <a:spcPts val="700"/>
              </a:spcBef>
            </a:pPr>
            <a:endPar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B5D458AE-4482-054E-94AA-E850881704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AA24FD5-E9BB-9F4C-A4AC-76B3ADBA2D08}" type="slidenum">
              <a:rPr lang="en-US" altLang="en-US">
                <a:latin typeface="Arial" panose="020B0604020202020204" pitchFamily="34" charset="0"/>
                <a:cs typeface="Arial" panose="020B0604020202020204" pitchFamily="34" charset="0"/>
                <a:sym typeface="Arial" panose="020B0604020202020204" pitchFamily="34" charset="0"/>
              </a:rPr>
              <a:pPr>
                <a:spcBef>
                  <a:spcPct val="0"/>
                </a:spcBef>
              </a:pPr>
              <a:t>8</a:t>
            </a:fld>
            <a:endParaRPr lang="en-US" altLang="en-US">
              <a:latin typeface="Arial" panose="020B0604020202020204" pitchFamily="34" charset="0"/>
              <a:cs typeface="Arial" panose="020B0604020202020204" pitchFamily="34" charset="0"/>
              <a:sym typeface="Arial" panose="020B0604020202020204" pitchFamily="34" charset="0"/>
            </a:endParaRPr>
          </a:p>
        </p:txBody>
      </p:sp>
      <p:sp>
        <p:nvSpPr>
          <p:cNvPr id="35842" name="Rectangle 2">
            <a:extLst>
              <a:ext uri="{FF2B5EF4-FFF2-40B4-BE49-F238E27FC236}">
                <a16:creationId xmlns:a16="http://schemas.microsoft.com/office/drawing/2014/main" id="{4CB889CA-508D-004F-8BC8-28AF4B189F06}"/>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3" name="Rectangle 3">
            <a:extLst>
              <a:ext uri="{FF2B5EF4-FFF2-40B4-BE49-F238E27FC236}">
                <a16:creationId xmlns:a16="http://schemas.microsoft.com/office/drawing/2014/main" id="{B3C13951-93B2-B342-A348-6425E1ED5E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6675" eaLnBrk="1" hangingPunct="1">
              <a:spcBef>
                <a:spcPts val="700"/>
              </a:spcBef>
            </a:pP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While we have created a list of minimum qualifications for the program, there is no single path to geophysics.  Thus, the selection committee is interested in getting to know you, the training you have had in physics, math, geoscience and computers, and the life experiences you have had that are important to you! This allows us to take a holistic approach to the selection process to find students with strong </a:t>
            </a:r>
            <a:r>
              <a:rPr lang="en-US" altLang="en-US" sz="160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research potential. </a:t>
            </a:r>
            <a:endPar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66675" eaLnBrk="1" hangingPunct="1">
              <a:spcBef>
                <a:spcPts val="700"/>
              </a:spcBef>
            </a:pPr>
            <a:endPar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66675" eaLnBrk="1" hangingPunct="1">
              <a:spcBef>
                <a:spcPts val="700"/>
              </a:spcBef>
            </a:pPr>
            <a:r>
              <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Please note that experience or prior coursework in seismology or geophysics is not a requirement for successful candidates</a:t>
            </a:r>
          </a:p>
          <a:p>
            <a:pPr marL="66675" eaLnBrk="1" hangingPunct="1">
              <a:spcBef>
                <a:spcPts val="700"/>
              </a:spcBef>
            </a:pPr>
            <a:endParaRPr lang="en-US" altLang="en-US" sz="1600" dirty="0">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PPT.FIRSTSLIDE.psd">
            <a:extLst>
              <a:ext uri="{FF2B5EF4-FFF2-40B4-BE49-F238E27FC236}">
                <a16:creationId xmlns:a16="http://schemas.microsoft.com/office/drawing/2014/main" id="{6F011D3A-00F7-C741-8E3F-2AEA6B49AA03}"/>
              </a:ext>
            </a:extLst>
          </p:cNvPr>
          <p:cNvPicPr>
            <a:picLocks noChangeAspect="1"/>
          </p:cNvPicPr>
          <p:nvPr userDrawn="1"/>
        </p:nvPicPr>
        <p:blipFill>
          <a:blip r:embed="rId2">
            <a:extLst>
              <a:ext uri="{28A0092B-C50C-407E-A947-70E740481C1C}">
                <a14:useLocalDpi xmlns:a14="http://schemas.microsoft.com/office/drawing/2010/main" val="0"/>
              </a:ext>
            </a:extLst>
          </a:blip>
          <a:srcRect t="15077" b="7423"/>
          <a:stretch>
            <a:fillRect/>
          </a:stretch>
        </p:blipFill>
        <p:spPr bwMode="auto">
          <a:xfrm>
            <a:off x="-101600" y="0"/>
            <a:ext cx="9329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Tree>
    <p:extLst>
      <p:ext uri="{BB962C8B-B14F-4D97-AF65-F5344CB8AC3E}">
        <p14:creationId xmlns:p14="http://schemas.microsoft.com/office/powerpoint/2010/main" val="94402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2DD2B-3732-FF47-943B-C70D3E23A56A}"/>
              </a:ext>
            </a:extLst>
          </p:cNvPr>
          <p:cNvSpPr>
            <a:spLocks noGrp="1"/>
          </p:cNvSpPr>
          <p:nvPr>
            <p:ph type="dt" sz="half" idx="10"/>
          </p:nvPr>
        </p:nvSpPr>
        <p:spPr/>
        <p:txBody>
          <a:bodyPr/>
          <a:lstStyle>
            <a:lvl1pPr>
              <a:defRPr/>
            </a:lvl1pPr>
          </a:lstStyle>
          <a:p>
            <a:pPr>
              <a:defRPr/>
            </a:pPr>
            <a:fld id="{8068AD7F-638D-1B4C-8778-10065CF4EBDE}" type="datetime1">
              <a:rPr lang="en-US" altLang="en-US"/>
              <a:pPr>
                <a:defRPr/>
              </a:pPr>
              <a:t>1/17/20</a:t>
            </a:fld>
            <a:endParaRPr lang="en-US" altLang="en-US"/>
          </a:p>
        </p:txBody>
      </p:sp>
      <p:sp>
        <p:nvSpPr>
          <p:cNvPr id="5" name="Footer Placeholder 4">
            <a:extLst>
              <a:ext uri="{FF2B5EF4-FFF2-40B4-BE49-F238E27FC236}">
                <a16:creationId xmlns:a16="http://schemas.microsoft.com/office/drawing/2014/main" id="{DA7A7108-1CBB-A04D-B89E-5123744950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EC82CD-49EB-D740-A552-B3165544066D}"/>
              </a:ext>
            </a:extLst>
          </p:cNvPr>
          <p:cNvSpPr>
            <a:spLocks noGrp="1"/>
          </p:cNvSpPr>
          <p:nvPr>
            <p:ph type="sldNum" sz="quarter" idx="12"/>
          </p:nvPr>
        </p:nvSpPr>
        <p:spPr/>
        <p:txBody>
          <a:bodyPr/>
          <a:lstStyle>
            <a:lvl1pPr>
              <a:defRPr/>
            </a:lvl1pPr>
          </a:lstStyle>
          <a:p>
            <a:pPr>
              <a:defRPr/>
            </a:pPr>
            <a:fld id="{17B3C6A6-E345-A348-A744-B5C05FCD6542}" type="slidenum">
              <a:rPr lang="en-US" altLang="en-US"/>
              <a:pPr>
                <a:defRPr/>
              </a:pPr>
              <a:t>‹#›</a:t>
            </a:fld>
            <a:endParaRPr lang="en-US" altLang="en-US"/>
          </a:p>
        </p:txBody>
      </p:sp>
    </p:spTree>
    <p:extLst>
      <p:ext uri="{BB962C8B-B14F-4D97-AF65-F5344CB8AC3E}">
        <p14:creationId xmlns:p14="http://schemas.microsoft.com/office/powerpoint/2010/main" val="376400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CBF15-6DCF-5E43-88D2-1F90BB71B810}"/>
              </a:ext>
            </a:extLst>
          </p:cNvPr>
          <p:cNvSpPr>
            <a:spLocks noGrp="1"/>
          </p:cNvSpPr>
          <p:nvPr>
            <p:ph type="dt" sz="half" idx="10"/>
          </p:nvPr>
        </p:nvSpPr>
        <p:spPr/>
        <p:txBody>
          <a:bodyPr/>
          <a:lstStyle>
            <a:lvl1pPr>
              <a:defRPr/>
            </a:lvl1pPr>
          </a:lstStyle>
          <a:p>
            <a:pPr>
              <a:defRPr/>
            </a:pPr>
            <a:fld id="{E82417EB-2095-654B-9B4F-CA01E45E6742}" type="datetime1">
              <a:rPr lang="en-US" altLang="en-US"/>
              <a:pPr>
                <a:defRPr/>
              </a:pPr>
              <a:t>1/17/20</a:t>
            </a:fld>
            <a:endParaRPr lang="en-US" altLang="en-US"/>
          </a:p>
        </p:txBody>
      </p:sp>
      <p:sp>
        <p:nvSpPr>
          <p:cNvPr id="5" name="Footer Placeholder 4">
            <a:extLst>
              <a:ext uri="{FF2B5EF4-FFF2-40B4-BE49-F238E27FC236}">
                <a16:creationId xmlns:a16="http://schemas.microsoft.com/office/drawing/2014/main" id="{B034D213-004F-9C4C-9730-CCFCFD6A03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1F9AD9-F8F1-504A-A321-00FB4EB5938D}"/>
              </a:ext>
            </a:extLst>
          </p:cNvPr>
          <p:cNvSpPr>
            <a:spLocks noGrp="1"/>
          </p:cNvSpPr>
          <p:nvPr>
            <p:ph type="sldNum" sz="quarter" idx="12"/>
          </p:nvPr>
        </p:nvSpPr>
        <p:spPr/>
        <p:txBody>
          <a:bodyPr/>
          <a:lstStyle>
            <a:lvl1pPr>
              <a:defRPr/>
            </a:lvl1pPr>
          </a:lstStyle>
          <a:p>
            <a:pPr>
              <a:defRPr/>
            </a:pPr>
            <a:fld id="{2FBC1531-16B3-534B-B71B-1E250D1461FD}" type="slidenum">
              <a:rPr lang="en-US" altLang="en-US"/>
              <a:pPr>
                <a:defRPr/>
              </a:pPr>
              <a:t>‹#›</a:t>
            </a:fld>
            <a:endParaRPr lang="en-US" altLang="en-US"/>
          </a:p>
        </p:txBody>
      </p:sp>
    </p:spTree>
    <p:extLst>
      <p:ext uri="{BB962C8B-B14F-4D97-AF65-F5344CB8AC3E}">
        <p14:creationId xmlns:p14="http://schemas.microsoft.com/office/powerpoint/2010/main" val="123104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background.psd">
            <a:extLst>
              <a:ext uri="{FF2B5EF4-FFF2-40B4-BE49-F238E27FC236}">
                <a16:creationId xmlns:a16="http://schemas.microsoft.com/office/drawing/2014/main" id="{26D14BD7-DF31-084F-8C12-C646A03D1AE5}"/>
              </a:ext>
            </a:extLst>
          </p:cNvPr>
          <p:cNvPicPr>
            <a:picLocks noChangeAspect="1"/>
          </p:cNvPicPr>
          <p:nvPr userDrawn="1"/>
        </p:nvPicPr>
        <p:blipFill>
          <a:blip r:embed="rId2">
            <a:extLst>
              <a:ext uri="{28A0092B-C50C-407E-A947-70E740481C1C}">
                <a14:useLocalDpi xmlns:a14="http://schemas.microsoft.com/office/drawing/2010/main"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eismic.psd">
            <a:extLst>
              <a:ext uri="{FF2B5EF4-FFF2-40B4-BE49-F238E27FC236}">
                <a16:creationId xmlns:a16="http://schemas.microsoft.com/office/drawing/2014/main" id="{88954E43-190F-4F46-94F8-5C50196AED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rgbClr val="FFFFFF">
                    <a:alpha val="45097"/>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words.psd">
            <a:extLst>
              <a:ext uri="{FF2B5EF4-FFF2-40B4-BE49-F238E27FC236}">
                <a16:creationId xmlns:a16="http://schemas.microsoft.com/office/drawing/2014/main" id="{857FDEEB-3669-5143-8967-86D7A02461D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713" y="6126163"/>
            <a:ext cx="64198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9845" y="0"/>
            <a:ext cx="8229600" cy="1143000"/>
          </a:xfrm>
        </p:spPr>
        <p:txBody>
          <a:bodyPr>
            <a:noAutofit/>
          </a:bodyPr>
          <a:lstStyle>
            <a:lvl1pPr>
              <a:defRPr sz="40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a:cs typeface="Tahoma"/>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lumMod val="50000"/>
                  </a:schemeClr>
                </a:solidFill>
                <a:latin typeface="Tahoma"/>
                <a:cs typeface="Tahoma"/>
              </a:defRPr>
            </a:lvl1pPr>
            <a:lvl2pPr>
              <a:defRPr>
                <a:solidFill>
                  <a:schemeClr val="bg1">
                    <a:lumMod val="50000"/>
                  </a:schemeClr>
                </a:solidFill>
                <a:latin typeface="Tahoma"/>
                <a:cs typeface="Tahoma"/>
              </a:defRPr>
            </a:lvl2pPr>
            <a:lvl3pPr>
              <a:defRPr>
                <a:solidFill>
                  <a:schemeClr val="bg1">
                    <a:lumMod val="50000"/>
                  </a:schemeClr>
                </a:solidFill>
                <a:latin typeface="Tahoma"/>
                <a:cs typeface="Tahoma"/>
              </a:defRPr>
            </a:lvl3pPr>
            <a:lvl4pPr>
              <a:defRPr>
                <a:solidFill>
                  <a:schemeClr val="bg1">
                    <a:lumMod val="50000"/>
                  </a:schemeClr>
                </a:solidFill>
                <a:latin typeface="Tahoma"/>
                <a:cs typeface="Tahoma"/>
              </a:defRPr>
            </a:lvl4pPr>
            <a:lvl5pPr>
              <a:defRPr>
                <a:solidFill>
                  <a:schemeClr val="bg1">
                    <a:lumMod val="50000"/>
                  </a:schemeClr>
                </a:solidFill>
                <a:latin typeface="Tahoma"/>
                <a:cs typeface="Tahom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B9736285-7795-CC4B-A04A-643698A7B0B8}"/>
              </a:ext>
            </a:extLst>
          </p:cNvPr>
          <p:cNvSpPr>
            <a:spLocks noGrp="1"/>
          </p:cNvSpPr>
          <p:nvPr>
            <p:ph type="dt" sz="half" idx="10"/>
          </p:nvPr>
        </p:nvSpPr>
        <p:spPr/>
        <p:txBody>
          <a:bodyPr/>
          <a:lstStyle>
            <a:lvl1pPr>
              <a:defRPr smtClean="0"/>
            </a:lvl1pPr>
          </a:lstStyle>
          <a:p>
            <a:pPr>
              <a:defRPr/>
            </a:pPr>
            <a:fld id="{6629EFB6-A260-4146-86B9-9FF15130D1B6}" type="datetime1">
              <a:rPr lang="en-US" altLang="en-US"/>
              <a:pPr>
                <a:defRPr/>
              </a:pPr>
              <a:t>1/17/20</a:t>
            </a:fld>
            <a:endParaRPr lang="en-US" altLang="en-US"/>
          </a:p>
        </p:txBody>
      </p:sp>
      <p:sp>
        <p:nvSpPr>
          <p:cNvPr id="8" name="Footer Placeholder 4">
            <a:extLst>
              <a:ext uri="{FF2B5EF4-FFF2-40B4-BE49-F238E27FC236}">
                <a16:creationId xmlns:a16="http://schemas.microsoft.com/office/drawing/2014/main" id="{E3DADCD2-EFCF-6A46-988D-6BEBF27DEC3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43EC383-18E0-1847-94C6-2A6863D914AE}"/>
              </a:ext>
            </a:extLst>
          </p:cNvPr>
          <p:cNvSpPr>
            <a:spLocks noGrp="1"/>
          </p:cNvSpPr>
          <p:nvPr>
            <p:ph type="sldNum" sz="quarter" idx="12"/>
          </p:nvPr>
        </p:nvSpPr>
        <p:spPr/>
        <p:txBody>
          <a:bodyPr/>
          <a:lstStyle>
            <a:lvl1pPr>
              <a:defRPr smtClean="0"/>
            </a:lvl1pPr>
          </a:lstStyle>
          <a:p>
            <a:pPr>
              <a:defRPr/>
            </a:pPr>
            <a:fld id="{0AA12FCF-4E4A-6046-856A-FADEEF117CBE}" type="slidenum">
              <a:rPr lang="en-US" altLang="en-US"/>
              <a:pPr>
                <a:defRPr/>
              </a:pPr>
              <a:t>‹#›</a:t>
            </a:fld>
            <a:endParaRPr lang="en-US" altLang="en-US"/>
          </a:p>
        </p:txBody>
      </p:sp>
    </p:spTree>
    <p:extLst>
      <p:ext uri="{BB962C8B-B14F-4D97-AF65-F5344CB8AC3E}">
        <p14:creationId xmlns:p14="http://schemas.microsoft.com/office/powerpoint/2010/main" val="297083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247598-D43D-1E44-8FCB-6E40F0BD1AD7}"/>
              </a:ext>
            </a:extLst>
          </p:cNvPr>
          <p:cNvSpPr>
            <a:spLocks noGrp="1"/>
          </p:cNvSpPr>
          <p:nvPr>
            <p:ph type="dt" sz="half" idx="10"/>
          </p:nvPr>
        </p:nvSpPr>
        <p:spPr/>
        <p:txBody>
          <a:bodyPr/>
          <a:lstStyle>
            <a:lvl1pPr>
              <a:defRPr/>
            </a:lvl1pPr>
          </a:lstStyle>
          <a:p>
            <a:pPr>
              <a:defRPr/>
            </a:pPr>
            <a:fld id="{5B7414ED-59D0-AC4F-8857-E322766E2BD2}" type="datetime1">
              <a:rPr lang="en-US" altLang="en-US"/>
              <a:pPr>
                <a:defRPr/>
              </a:pPr>
              <a:t>1/17/20</a:t>
            </a:fld>
            <a:endParaRPr lang="en-US" altLang="en-US"/>
          </a:p>
        </p:txBody>
      </p:sp>
      <p:sp>
        <p:nvSpPr>
          <p:cNvPr id="5" name="Footer Placeholder 4">
            <a:extLst>
              <a:ext uri="{FF2B5EF4-FFF2-40B4-BE49-F238E27FC236}">
                <a16:creationId xmlns:a16="http://schemas.microsoft.com/office/drawing/2014/main" id="{EF18729F-1926-994A-A057-FDB6676BF9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D28F9D-1F22-C44F-B825-A1E56D32CB1B}"/>
              </a:ext>
            </a:extLst>
          </p:cNvPr>
          <p:cNvSpPr>
            <a:spLocks noGrp="1"/>
          </p:cNvSpPr>
          <p:nvPr>
            <p:ph type="sldNum" sz="quarter" idx="12"/>
          </p:nvPr>
        </p:nvSpPr>
        <p:spPr/>
        <p:txBody>
          <a:bodyPr/>
          <a:lstStyle>
            <a:lvl1pPr>
              <a:defRPr/>
            </a:lvl1pPr>
          </a:lstStyle>
          <a:p>
            <a:pPr>
              <a:defRPr/>
            </a:pPr>
            <a:fld id="{347E6896-F465-F74F-95D5-655E7ECC13DF}" type="slidenum">
              <a:rPr lang="en-US" altLang="en-US"/>
              <a:pPr>
                <a:defRPr/>
              </a:pPr>
              <a:t>‹#›</a:t>
            </a:fld>
            <a:endParaRPr lang="en-US" altLang="en-US"/>
          </a:p>
        </p:txBody>
      </p:sp>
    </p:spTree>
    <p:extLst>
      <p:ext uri="{BB962C8B-B14F-4D97-AF65-F5344CB8AC3E}">
        <p14:creationId xmlns:p14="http://schemas.microsoft.com/office/powerpoint/2010/main" val="20012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background.psd">
            <a:extLst>
              <a:ext uri="{FF2B5EF4-FFF2-40B4-BE49-F238E27FC236}">
                <a16:creationId xmlns:a16="http://schemas.microsoft.com/office/drawing/2014/main" id="{C8AF780D-B309-F84C-BE60-C578BA033C3C}"/>
              </a:ext>
            </a:extLst>
          </p:cNvPr>
          <p:cNvPicPr>
            <a:picLocks noChangeAspect="1"/>
          </p:cNvPicPr>
          <p:nvPr userDrawn="1"/>
        </p:nvPicPr>
        <p:blipFill>
          <a:blip r:embed="rId2">
            <a:extLst>
              <a:ext uri="{28A0092B-C50C-407E-A947-70E740481C1C}">
                <a14:useLocalDpi xmlns:a14="http://schemas.microsoft.com/office/drawing/2010/main"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642E42E4-D9F1-654B-9E9C-79D75852C399}"/>
              </a:ext>
            </a:extLst>
          </p:cNvPr>
          <p:cNvSpPr>
            <a:spLocks noGrp="1"/>
          </p:cNvSpPr>
          <p:nvPr>
            <p:ph type="dt" sz="half" idx="10"/>
          </p:nvPr>
        </p:nvSpPr>
        <p:spPr/>
        <p:txBody>
          <a:bodyPr/>
          <a:lstStyle>
            <a:lvl1pPr>
              <a:defRPr smtClean="0"/>
            </a:lvl1pPr>
          </a:lstStyle>
          <a:p>
            <a:pPr>
              <a:defRPr/>
            </a:pPr>
            <a:fld id="{A6449C0A-8C93-CA48-B02D-A5631D3B74D1}" type="datetime1">
              <a:rPr lang="en-US" altLang="en-US"/>
              <a:pPr>
                <a:defRPr/>
              </a:pPr>
              <a:t>1/17/20</a:t>
            </a:fld>
            <a:endParaRPr lang="en-US" altLang="en-US"/>
          </a:p>
        </p:txBody>
      </p:sp>
      <p:sp>
        <p:nvSpPr>
          <p:cNvPr id="7" name="Footer Placeholder 4">
            <a:extLst>
              <a:ext uri="{FF2B5EF4-FFF2-40B4-BE49-F238E27FC236}">
                <a16:creationId xmlns:a16="http://schemas.microsoft.com/office/drawing/2014/main" id="{6A702770-6C10-1647-8DF8-444E8D0575F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65C93AF-79C0-D342-9C75-53845BC68C99}"/>
              </a:ext>
            </a:extLst>
          </p:cNvPr>
          <p:cNvSpPr>
            <a:spLocks noGrp="1"/>
          </p:cNvSpPr>
          <p:nvPr>
            <p:ph type="sldNum" sz="quarter" idx="12"/>
          </p:nvPr>
        </p:nvSpPr>
        <p:spPr/>
        <p:txBody>
          <a:bodyPr/>
          <a:lstStyle>
            <a:lvl1pPr>
              <a:defRPr smtClean="0"/>
            </a:lvl1pPr>
          </a:lstStyle>
          <a:p>
            <a:pPr>
              <a:defRPr/>
            </a:pPr>
            <a:fld id="{C40F10FF-866C-0140-931F-A504B2BE492B}" type="slidenum">
              <a:rPr lang="en-US" altLang="en-US"/>
              <a:pPr>
                <a:defRPr/>
              </a:pPr>
              <a:t>‹#›</a:t>
            </a:fld>
            <a:endParaRPr lang="en-US" altLang="en-US"/>
          </a:p>
        </p:txBody>
      </p:sp>
    </p:spTree>
    <p:extLst>
      <p:ext uri="{BB962C8B-B14F-4D97-AF65-F5344CB8AC3E}">
        <p14:creationId xmlns:p14="http://schemas.microsoft.com/office/powerpoint/2010/main" val="229145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background.psd">
            <a:extLst>
              <a:ext uri="{FF2B5EF4-FFF2-40B4-BE49-F238E27FC236}">
                <a16:creationId xmlns:a16="http://schemas.microsoft.com/office/drawing/2014/main" id="{797F0640-8C05-934D-9EC8-9DC7ACEDD63A}"/>
              </a:ext>
            </a:extLst>
          </p:cNvPr>
          <p:cNvPicPr>
            <a:picLocks noChangeAspect="1"/>
          </p:cNvPicPr>
          <p:nvPr userDrawn="1"/>
        </p:nvPicPr>
        <p:blipFill>
          <a:blip r:embed="rId2">
            <a:extLst>
              <a:ext uri="{28A0092B-C50C-407E-A947-70E740481C1C}">
                <a14:useLocalDpi xmlns:a14="http://schemas.microsoft.com/office/drawing/2010/main" val="0"/>
              </a:ext>
            </a:extLst>
          </a:blip>
          <a:srcRect l="1405" r="6616" b="921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5F27BCFD-EB00-704F-9F5F-4C488493D343}"/>
              </a:ext>
            </a:extLst>
          </p:cNvPr>
          <p:cNvSpPr>
            <a:spLocks noGrp="1"/>
          </p:cNvSpPr>
          <p:nvPr>
            <p:ph type="dt" sz="half" idx="10"/>
          </p:nvPr>
        </p:nvSpPr>
        <p:spPr/>
        <p:txBody>
          <a:bodyPr/>
          <a:lstStyle>
            <a:lvl1pPr>
              <a:defRPr smtClean="0"/>
            </a:lvl1pPr>
          </a:lstStyle>
          <a:p>
            <a:pPr>
              <a:defRPr/>
            </a:pPr>
            <a:fld id="{FC05EC78-27AC-4A4D-8EAE-F44B0B729C2A}" type="datetime1">
              <a:rPr lang="en-US" altLang="en-US"/>
              <a:pPr>
                <a:defRPr/>
              </a:pPr>
              <a:t>1/17/20</a:t>
            </a:fld>
            <a:endParaRPr lang="en-US" altLang="en-US"/>
          </a:p>
        </p:txBody>
      </p:sp>
      <p:sp>
        <p:nvSpPr>
          <p:cNvPr id="9" name="Footer Placeholder 4">
            <a:extLst>
              <a:ext uri="{FF2B5EF4-FFF2-40B4-BE49-F238E27FC236}">
                <a16:creationId xmlns:a16="http://schemas.microsoft.com/office/drawing/2014/main" id="{702A5289-C90B-FB44-97D5-EDC79238B2B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5872A31D-BD19-FC4A-B955-3608ECFD9384}"/>
              </a:ext>
            </a:extLst>
          </p:cNvPr>
          <p:cNvSpPr>
            <a:spLocks noGrp="1"/>
          </p:cNvSpPr>
          <p:nvPr>
            <p:ph type="sldNum" sz="quarter" idx="12"/>
          </p:nvPr>
        </p:nvSpPr>
        <p:spPr/>
        <p:txBody>
          <a:bodyPr/>
          <a:lstStyle>
            <a:lvl1pPr>
              <a:defRPr smtClean="0"/>
            </a:lvl1pPr>
          </a:lstStyle>
          <a:p>
            <a:pPr>
              <a:defRPr/>
            </a:pPr>
            <a:fld id="{EAF6A996-CD68-4440-856D-AD8AC449D8C2}" type="slidenum">
              <a:rPr lang="en-US" altLang="en-US"/>
              <a:pPr>
                <a:defRPr/>
              </a:pPr>
              <a:t>‹#›</a:t>
            </a:fld>
            <a:endParaRPr lang="en-US" altLang="en-US"/>
          </a:p>
        </p:txBody>
      </p:sp>
    </p:spTree>
    <p:extLst>
      <p:ext uri="{BB962C8B-B14F-4D97-AF65-F5344CB8AC3E}">
        <p14:creationId xmlns:p14="http://schemas.microsoft.com/office/powerpoint/2010/main" val="419319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A31D37C-861E-CE4F-A896-FB42623513A3}"/>
              </a:ext>
            </a:extLst>
          </p:cNvPr>
          <p:cNvSpPr>
            <a:spLocks noGrp="1"/>
          </p:cNvSpPr>
          <p:nvPr>
            <p:ph type="dt" sz="half" idx="10"/>
          </p:nvPr>
        </p:nvSpPr>
        <p:spPr/>
        <p:txBody>
          <a:bodyPr/>
          <a:lstStyle>
            <a:lvl1pPr>
              <a:defRPr/>
            </a:lvl1pPr>
          </a:lstStyle>
          <a:p>
            <a:pPr>
              <a:defRPr/>
            </a:pPr>
            <a:fld id="{58CA5892-DD24-F94B-ACD6-2D74F23C97E0}" type="datetime1">
              <a:rPr lang="en-US" altLang="en-US"/>
              <a:pPr>
                <a:defRPr/>
              </a:pPr>
              <a:t>1/17/20</a:t>
            </a:fld>
            <a:endParaRPr lang="en-US" altLang="en-US"/>
          </a:p>
        </p:txBody>
      </p:sp>
      <p:sp>
        <p:nvSpPr>
          <p:cNvPr id="4" name="Footer Placeholder 4">
            <a:extLst>
              <a:ext uri="{FF2B5EF4-FFF2-40B4-BE49-F238E27FC236}">
                <a16:creationId xmlns:a16="http://schemas.microsoft.com/office/drawing/2014/main" id="{5414DB3F-0049-3D48-955A-422D4433725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681BC8-C7D5-2C49-BD08-3ADCBB6AD6F1}"/>
              </a:ext>
            </a:extLst>
          </p:cNvPr>
          <p:cNvSpPr>
            <a:spLocks noGrp="1"/>
          </p:cNvSpPr>
          <p:nvPr>
            <p:ph type="sldNum" sz="quarter" idx="12"/>
          </p:nvPr>
        </p:nvSpPr>
        <p:spPr/>
        <p:txBody>
          <a:bodyPr/>
          <a:lstStyle>
            <a:lvl1pPr>
              <a:defRPr/>
            </a:lvl1pPr>
          </a:lstStyle>
          <a:p>
            <a:pPr>
              <a:defRPr/>
            </a:pPr>
            <a:fld id="{2E57A8C7-D96B-FF47-84D1-AC97CFB94164}" type="slidenum">
              <a:rPr lang="en-US" altLang="en-US"/>
              <a:pPr>
                <a:defRPr/>
              </a:pPr>
              <a:t>‹#›</a:t>
            </a:fld>
            <a:endParaRPr lang="en-US" altLang="en-US"/>
          </a:p>
        </p:txBody>
      </p:sp>
    </p:spTree>
    <p:extLst>
      <p:ext uri="{BB962C8B-B14F-4D97-AF65-F5344CB8AC3E}">
        <p14:creationId xmlns:p14="http://schemas.microsoft.com/office/powerpoint/2010/main" val="309893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3793DC-4298-7946-BCF2-1AC5DF475951}"/>
              </a:ext>
            </a:extLst>
          </p:cNvPr>
          <p:cNvSpPr>
            <a:spLocks noGrp="1"/>
          </p:cNvSpPr>
          <p:nvPr>
            <p:ph type="dt" sz="half" idx="10"/>
          </p:nvPr>
        </p:nvSpPr>
        <p:spPr/>
        <p:txBody>
          <a:bodyPr/>
          <a:lstStyle>
            <a:lvl1pPr>
              <a:defRPr/>
            </a:lvl1pPr>
          </a:lstStyle>
          <a:p>
            <a:pPr>
              <a:defRPr/>
            </a:pPr>
            <a:fld id="{3F6D20AD-9688-FD47-8320-18455EC51A13}" type="datetime1">
              <a:rPr lang="en-US" altLang="en-US"/>
              <a:pPr>
                <a:defRPr/>
              </a:pPr>
              <a:t>1/17/20</a:t>
            </a:fld>
            <a:endParaRPr lang="en-US" altLang="en-US"/>
          </a:p>
        </p:txBody>
      </p:sp>
      <p:sp>
        <p:nvSpPr>
          <p:cNvPr id="3" name="Footer Placeholder 4">
            <a:extLst>
              <a:ext uri="{FF2B5EF4-FFF2-40B4-BE49-F238E27FC236}">
                <a16:creationId xmlns:a16="http://schemas.microsoft.com/office/drawing/2014/main" id="{309D5E3C-6493-0C42-A64A-AC70F54DF4C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1CF35AD-5BB5-FF4F-8B37-584FEF2D56BD}"/>
              </a:ext>
            </a:extLst>
          </p:cNvPr>
          <p:cNvSpPr>
            <a:spLocks noGrp="1"/>
          </p:cNvSpPr>
          <p:nvPr>
            <p:ph type="sldNum" sz="quarter" idx="12"/>
          </p:nvPr>
        </p:nvSpPr>
        <p:spPr/>
        <p:txBody>
          <a:bodyPr/>
          <a:lstStyle>
            <a:lvl1pPr>
              <a:defRPr/>
            </a:lvl1pPr>
          </a:lstStyle>
          <a:p>
            <a:pPr>
              <a:defRPr/>
            </a:pPr>
            <a:fld id="{125570CB-CF1A-7B43-9AF4-B45BF8FB454A}" type="slidenum">
              <a:rPr lang="en-US" altLang="en-US"/>
              <a:pPr>
                <a:defRPr/>
              </a:pPr>
              <a:t>‹#›</a:t>
            </a:fld>
            <a:endParaRPr lang="en-US" altLang="en-US"/>
          </a:p>
        </p:txBody>
      </p:sp>
    </p:spTree>
    <p:extLst>
      <p:ext uri="{BB962C8B-B14F-4D97-AF65-F5344CB8AC3E}">
        <p14:creationId xmlns:p14="http://schemas.microsoft.com/office/powerpoint/2010/main" val="200610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CD29DF3-D5C0-9347-A4E0-FB15FAF0B562}"/>
              </a:ext>
            </a:extLst>
          </p:cNvPr>
          <p:cNvSpPr>
            <a:spLocks noGrp="1"/>
          </p:cNvSpPr>
          <p:nvPr>
            <p:ph type="dt" sz="half" idx="10"/>
          </p:nvPr>
        </p:nvSpPr>
        <p:spPr/>
        <p:txBody>
          <a:bodyPr/>
          <a:lstStyle>
            <a:lvl1pPr>
              <a:defRPr/>
            </a:lvl1pPr>
          </a:lstStyle>
          <a:p>
            <a:pPr>
              <a:defRPr/>
            </a:pPr>
            <a:fld id="{8FE1E7C8-9373-8B45-87F5-E6D1D0DC0094}" type="datetime1">
              <a:rPr lang="en-US" altLang="en-US"/>
              <a:pPr>
                <a:defRPr/>
              </a:pPr>
              <a:t>1/17/20</a:t>
            </a:fld>
            <a:endParaRPr lang="en-US" altLang="en-US"/>
          </a:p>
        </p:txBody>
      </p:sp>
      <p:sp>
        <p:nvSpPr>
          <p:cNvPr id="6" name="Footer Placeholder 4">
            <a:extLst>
              <a:ext uri="{FF2B5EF4-FFF2-40B4-BE49-F238E27FC236}">
                <a16:creationId xmlns:a16="http://schemas.microsoft.com/office/drawing/2014/main" id="{B5899A2B-9EF8-A141-A3B2-AEBD2E27C4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4B827A-4394-FE47-BF51-0E523940EBCE}"/>
              </a:ext>
            </a:extLst>
          </p:cNvPr>
          <p:cNvSpPr>
            <a:spLocks noGrp="1"/>
          </p:cNvSpPr>
          <p:nvPr>
            <p:ph type="sldNum" sz="quarter" idx="12"/>
          </p:nvPr>
        </p:nvSpPr>
        <p:spPr/>
        <p:txBody>
          <a:bodyPr/>
          <a:lstStyle>
            <a:lvl1pPr>
              <a:defRPr/>
            </a:lvl1pPr>
          </a:lstStyle>
          <a:p>
            <a:pPr>
              <a:defRPr/>
            </a:pPr>
            <a:fld id="{FCFD801C-14D2-C94E-B999-1B647D493675}" type="slidenum">
              <a:rPr lang="en-US" altLang="en-US"/>
              <a:pPr>
                <a:defRPr/>
              </a:pPr>
              <a:t>‹#›</a:t>
            </a:fld>
            <a:endParaRPr lang="en-US" altLang="en-US"/>
          </a:p>
        </p:txBody>
      </p:sp>
    </p:spTree>
    <p:extLst>
      <p:ext uri="{BB962C8B-B14F-4D97-AF65-F5344CB8AC3E}">
        <p14:creationId xmlns:p14="http://schemas.microsoft.com/office/powerpoint/2010/main" val="424843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D67184F-7635-0A43-9F93-781FA3966980}"/>
              </a:ext>
            </a:extLst>
          </p:cNvPr>
          <p:cNvSpPr>
            <a:spLocks noGrp="1"/>
          </p:cNvSpPr>
          <p:nvPr>
            <p:ph type="dt" sz="half" idx="10"/>
          </p:nvPr>
        </p:nvSpPr>
        <p:spPr/>
        <p:txBody>
          <a:bodyPr/>
          <a:lstStyle>
            <a:lvl1pPr>
              <a:defRPr/>
            </a:lvl1pPr>
          </a:lstStyle>
          <a:p>
            <a:pPr>
              <a:defRPr/>
            </a:pPr>
            <a:fld id="{00716326-35DE-BF43-ADB8-FAD19DAB9D6F}" type="datetime1">
              <a:rPr lang="en-US" altLang="en-US"/>
              <a:pPr>
                <a:defRPr/>
              </a:pPr>
              <a:t>1/17/20</a:t>
            </a:fld>
            <a:endParaRPr lang="en-US" altLang="en-US"/>
          </a:p>
        </p:txBody>
      </p:sp>
      <p:sp>
        <p:nvSpPr>
          <p:cNvPr id="6" name="Footer Placeholder 4">
            <a:extLst>
              <a:ext uri="{FF2B5EF4-FFF2-40B4-BE49-F238E27FC236}">
                <a16:creationId xmlns:a16="http://schemas.microsoft.com/office/drawing/2014/main" id="{9C0076E3-5E06-6F4F-B8E7-6FC961A175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943179-C380-024E-A715-969EFCBDAF4C}"/>
              </a:ext>
            </a:extLst>
          </p:cNvPr>
          <p:cNvSpPr>
            <a:spLocks noGrp="1"/>
          </p:cNvSpPr>
          <p:nvPr>
            <p:ph type="sldNum" sz="quarter" idx="12"/>
          </p:nvPr>
        </p:nvSpPr>
        <p:spPr/>
        <p:txBody>
          <a:bodyPr/>
          <a:lstStyle>
            <a:lvl1pPr>
              <a:defRPr/>
            </a:lvl1pPr>
          </a:lstStyle>
          <a:p>
            <a:pPr>
              <a:defRPr/>
            </a:pPr>
            <a:fld id="{478DBB67-E1AD-F947-A5F8-9CA864F9CC2B}" type="slidenum">
              <a:rPr lang="en-US" altLang="en-US"/>
              <a:pPr>
                <a:defRPr/>
              </a:pPr>
              <a:t>‹#›</a:t>
            </a:fld>
            <a:endParaRPr lang="en-US" altLang="en-US"/>
          </a:p>
        </p:txBody>
      </p:sp>
    </p:spTree>
    <p:extLst>
      <p:ext uri="{BB962C8B-B14F-4D97-AF65-F5344CB8AC3E}">
        <p14:creationId xmlns:p14="http://schemas.microsoft.com/office/powerpoint/2010/main" val="137352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B262BDE-422D-C249-988F-E4424F0CF58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68EEC63-9806-FB41-B2FA-2B8B2C98DB2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0A1F32-1603-CD45-8AD3-DB1325D8651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2AF04CE7-4A1A-614D-8827-0CE4B17FEF0B}" type="datetime1">
              <a:rPr lang="en-US" altLang="en-US"/>
              <a:pPr>
                <a:defRPr/>
              </a:pPr>
              <a:t>1/17/20</a:t>
            </a:fld>
            <a:endParaRPr lang="en-US" altLang="en-US"/>
          </a:p>
        </p:txBody>
      </p:sp>
      <p:sp>
        <p:nvSpPr>
          <p:cNvPr id="5" name="Footer Placeholder 4">
            <a:extLst>
              <a:ext uri="{FF2B5EF4-FFF2-40B4-BE49-F238E27FC236}">
                <a16:creationId xmlns:a16="http://schemas.microsoft.com/office/drawing/2014/main" id="{104442BB-3142-8840-B6F4-98AE13E17B5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F460458-3F3E-2B4A-A448-CBB4DCF1673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3A61C30-E207-2741-85DB-75E93D8A0B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85" r:id="rId3"/>
    <p:sldLayoutId id="2147483794" r:id="rId4"/>
    <p:sldLayoutId id="214748379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85BA1D3-9DFB-EC4D-99D5-63104996D59B}"/>
              </a:ext>
            </a:extLst>
          </p:cNvPr>
          <p:cNvSpPr/>
          <p:nvPr/>
        </p:nvSpPr>
        <p:spPr>
          <a:xfrm>
            <a:off x="366846" y="3597639"/>
            <a:ext cx="8522323" cy="2863122"/>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1" name="Rectangle 6">
            <a:extLst>
              <a:ext uri="{FF2B5EF4-FFF2-40B4-BE49-F238E27FC236}">
                <a16:creationId xmlns:a16="http://schemas.microsoft.com/office/drawing/2014/main" id="{EC9A87E6-6B81-4943-8B6D-77880BCC9BD3}"/>
              </a:ext>
            </a:extLst>
          </p:cNvPr>
          <p:cNvSpPr>
            <a:spLocks noGrp="1"/>
          </p:cNvSpPr>
          <p:nvPr>
            <p:ph type="title"/>
          </p:nvPr>
        </p:nvSpPr>
        <p:spPr>
          <a:xfrm>
            <a:off x="366846" y="4317166"/>
            <a:ext cx="4154621" cy="1328114"/>
          </a:xfrm>
        </p:spPr>
        <p:txBody>
          <a:bodyPr/>
          <a:lstStyle/>
          <a:p>
            <a:pPr eaLnBrk="1" hangingPunct="1"/>
            <a:r>
              <a:rPr lang="en-US" altLang="en-US" sz="3200" dirty="0">
                <a:ln>
                  <a:noFill/>
                </a:ln>
                <a:solidFill>
                  <a:srgbClr val="7F7F7F"/>
                </a:solidFill>
                <a:effectLst/>
                <a:latin typeface="Arial Rounded MT Bold" panose="020F0704030504030204" pitchFamily="34" charset="77"/>
                <a:ea typeface="ＭＳ Ｐゴシック" panose="020B0600070205080204" pitchFamily="34" charset="-128"/>
                <a:cs typeface="Tahoma" panose="020B0604030504040204" pitchFamily="34" charset="0"/>
                <a:sym typeface="Arial Rounded MT Bold" panose="020F0704030504030204" pitchFamily="34" charset="77"/>
              </a:rPr>
              <a:t>If so, consider applying to the IRIS Undergraduate Internship Program!</a:t>
            </a:r>
          </a:p>
        </p:txBody>
      </p:sp>
      <p:pic>
        <p:nvPicPr>
          <p:cNvPr id="3" name="Picture 2">
            <a:extLst>
              <a:ext uri="{FF2B5EF4-FFF2-40B4-BE49-F238E27FC236}">
                <a16:creationId xmlns:a16="http://schemas.microsoft.com/office/drawing/2014/main" id="{8CBEC3B9-E57C-E84E-9E32-6FD2953C1920}"/>
              </a:ext>
            </a:extLst>
          </p:cNvPr>
          <p:cNvPicPr>
            <a:picLocks noChangeAspect="1"/>
          </p:cNvPicPr>
          <p:nvPr/>
        </p:nvPicPr>
        <p:blipFill>
          <a:blip r:embed="rId3"/>
          <a:stretch>
            <a:fillRect/>
          </a:stretch>
        </p:blipFill>
        <p:spPr>
          <a:xfrm>
            <a:off x="4521468" y="3939255"/>
            <a:ext cx="4367701" cy="2083936"/>
          </a:xfrm>
          <a:prstGeom prst="rect">
            <a:avLst/>
          </a:prstGeom>
        </p:spPr>
      </p:pic>
      <p:sp>
        <p:nvSpPr>
          <p:cNvPr id="15" name="Rectangle 6">
            <a:extLst>
              <a:ext uri="{FF2B5EF4-FFF2-40B4-BE49-F238E27FC236}">
                <a16:creationId xmlns:a16="http://schemas.microsoft.com/office/drawing/2014/main" id="{16636B7A-0CAD-F44C-B9F3-8AFF1377D0E6}"/>
              </a:ext>
            </a:extLst>
          </p:cNvPr>
          <p:cNvSpPr txBox="1">
            <a:spLocks/>
          </p:cNvSpPr>
          <p:nvPr/>
        </p:nvSpPr>
        <p:spPr bwMode="auto">
          <a:xfrm>
            <a:off x="76883" y="1587321"/>
            <a:ext cx="8889169" cy="132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a:ea typeface="ＭＳ Ｐゴシック" charset="0"/>
                <a:cs typeface="Tahoma"/>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dirty="0">
                <a:ln>
                  <a:noFill/>
                </a:ln>
                <a:solidFill>
                  <a:srgbClr val="7F7F7F"/>
                </a:solidFill>
                <a:effectLst/>
                <a:latin typeface="Arial Rounded MT Bold" panose="020F0704030504030204" pitchFamily="34" charset="77"/>
                <a:ea typeface="ＭＳ Ｐゴシック" panose="020B0600070205080204" pitchFamily="34" charset="-128"/>
                <a:cs typeface="Tahoma" panose="020B0604030504040204" pitchFamily="34" charset="0"/>
                <a:sym typeface="Arial Rounded MT Bold" panose="020F0704030504030204" pitchFamily="34" charset="77"/>
              </a:rPr>
              <a:t>Are you a physics, math, or geoscience major interested in using your quantitative skills to explore Earth?</a:t>
            </a:r>
          </a:p>
        </p:txBody>
      </p:sp>
    </p:spTree>
  </p:cSld>
  <p:clrMapOvr>
    <a:masterClrMapping/>
  </p:clrMapOvr>
  <p:transition advClick="0" advTm="459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AB7D1-2877-C444-8246-392704B66641}"/>
              </a:ext>
            </a:extLst>
          </p:cNvPr>
          <p:cNvSpPr>
            <a:spLocks noGrp="1"/>
          </p:cNvSpPr>
          <p:nvPr>
            <p:ph type="title"/>
          </p:nvPr>
        </p:nvSpPr>
        <p:spPr>
          <a:xfrm>
            <a:off x="-29980" y="2983041"/>
            <a:ext cx="4572000" cy="1143000"/>
          </a:xfrm>
          <a:ln w="15875">
            <a:noFill/>
          </a:ln>
        </p:spPr>
        <p:txBody>
          <a:bodyPr/>
          <a:lstStyle/>
          <a:p>
            <a:r>
              <a:rPr lang="en-US" sz="2800" dirty="0">
                <a:ln w="18415" cmpd="sng">
                  <a:noFill/>
                  <a:prstDash val="solid"/>
                </a:ln>
                <a:solidFill>
                  <a:schemeClr val="bg1">
                    <a:lumMod val="50000"/>
                  </a:schemeClr>
                </a:solidFill>
                <a:effectLst/>
                <a:latin typeface="Arial Rounded MT Bold" panose="020F0704030504030204" pitchFamily="34" charset="77"/>
              </a:rPr>
              <a:t>We seek applications from students representing the full spectrum of society, as well as students with lived experiences, such as students with disabilities, veterans, and non-traditional students!</a:t>
            </a:r>
            <a:endParaRPr lang="en-US" sz="2800" dirty="0">
              <a:ln w="18415" cmpd="sng">
                <a:noFill/>
                <a:prstDash val="solid"/>
              </a:ln>
              <a:solidFill>
                <a:schemeClr val="bg1">
                  <a:lumMod val="50000"/>
                </a:schemeClr>
              </a:solidFill>
              <a:latin typeface="Arial Rounded MT Bold" panose="020F0704030504030204" pitchFamily="34" charset="77"/>
            </a:endParaRPr>
          </a:p>
        </p:txBody>
      </p:sp>
      <p:pic>
        <p:nvPicPr>
          <p:cNvPr id="5" name="Picture 4">
            <a:extLst>
              <a:ext uri="{FF2B5EF4-FFF2-40B4-BE49-F238E27FC236}">
                <a16:creationId xmlns:a16="http://schemas.microsoft.com/office/drawing/2014/main" id="{05964CB6-FC6D-FD40-B9D4-08D8FCAC3796}"/>
              </a:ext>
            </a:extLst>
          </p:cNvPr>
          <p:cNvPicPr>
            <a:picLocks noChangeAspect="1"/>
          </p:cNvPicPr>
          <p:nvPr/>
        </p:nvPicPr>
        <p:blipFill>
          <a:blip r:embed="rId2"/>
          <a:stretch>
            <a:fillRect/>
          </a:stretch>
        </p:blipFill>
        <p:spPr>
          <a:xfrm>
            <a:off x="4616970" y="1716561"/>
            <a:ext cx="4371182" cy="3282655"/>
          </a:xfrm>
          <a:prstGeom prst="rect">
            <a:avLst/>
          </a:prstGeom>
        </p:spPr>
      </p:pic>
      <p:sp>
        <p:nvSpPr>
          <p:cNvPr id="6" name="TextBox 5">
            <a:extLst>
              <a:ext uri="{FF2B5EF4-FFF2-40B4-BE49-F238E27FC236}">
                <a16:creationId xmlns:a16="http://schemas.microsoft.com/office/drawing/2014/main" id="{58A4D612-6968-7F41-B2A9-7AE8A2B4AF04}"/>
              </a:ext>
            </a:extLst>
          </p:cNvPr>
          <p:cNvSpPr txBox="1"/>
          <p:nvPr/>
        </p:nvSpPr>
        <p:spPr>
          <a:xfrm>
            <a:off x="5666281" y="5156613"/>
            <a:ext cx="2614627" cy="400110"/>
          </a:xfrm>
          <a:prstGeom prst="rect">
            <a:avLst/>
          </a:prstGeom>
          <a:noFill/>
        </p:spPr>
        <p:txBody>
          <a:bodyPr wrap="none" rtlCol="0">
            <a:spAutoFit/>
          </a:bodyPr>
          <a:lstStyle/>
          <a:p>
            <a:r>
              <a:rPr lang="en-US" sz="2000" i="1" dirty="0">
                <a:solidFill>
                  <a:schemeClr val="bg1">
                    <a:lumMod val="50000"/>
                  </a:schemeClr>
                </a:solidFill>
                <a:latin typeface="Arial Rounded MT Bold" panose="020F0704030504030204" pitchFamily="34" charset="77"/>
              </a:rPr>
              <a:t>Will you be with us?</a:t>
            </a:r>
          </a:p>
        </p:txBody>
      </p:sp>
    </p:spTree>
    <p:extLst>
      <p:ext uri="{BB962C8B-B14F-4D97-AF65-F5344CB8AC3E}">
        <p14:creationId xmlns:p14="http://schemas.microsoft.com/office/powerpoint/2010/main" val="207160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a:extLst>
              <a:ext uri="{FF2B5EF4-FFF2-40B4-BE49-F238E27FC236}">
                <a16:creationId xmlns:a16="http://schemas.microsoft.com/office/drawing/2014/main" id="{73DE76AD-6E47-2F4B-8EFE-4A676DD10D84}"/>
              </a:ext>
            </a:extLst>
          </p:cNvPr>
          <p:cNvSpPr>
            <a:spLocks noGrp="1" noChangeArrowheads="1"/>
          </p:cNvSpPr>
          <p:nvPr>
            <p:ph type="body" idx="1"/>
          </p:nvPr>
        </p:nvSpPr>
        <p:spPr>
          <a:xfrm>
            <a:off x="0" y="2639102"/>
            <a:ext cx="9039069" cy="2989262"/>
          </a:xfrm>
        </p:spPr>
        <p:txBody>
          <a:bodyPr/>
          <a:lstStyle/>
          <a:p>
            <a:r>
              <a:rPr lang="en-US" sz="2400" dirty="0">
                <a:latin typeface="Arial Rounded MT Bold" panose="020F0704030504030204" pitchFamily="34" charset="77"/>
              </a:rPr>
              <a:t>Conduct research with state of the art geophysical data and leading researchers</a:t>
            </a:r>
          </a:p>
          <a:p>
            <a:r>
              <a:rPr lang="en-US" sz="2400" dirty="0">
                <a:latin typeface="Arial Rounded MT Bold" panose="020F0704030504030204" pitchFamily="34" charset="77"/>
              </a:rPr>
              <a:t>Develop an understanding of scientific inquiry, defending scientific arguments, and preparing publications</a:t>
            </a:r>
          </a:p>
          <a:p>
            <a:r>
              <a:rPr lang="en-US" sz="2400" dirty="0">
                <a:latin typeface="Arial Rounded MT Bold" panose="020F0704030504030204" pitchFamily="34" charset="77"/>
              </a:rPr>
              <a:t>Gather, manage, and convey information, using various skills, strategies, resources, and</a:t>
            </a:r>
          </a:p>
          <a:p>
            <a:r>
              <a:rPr lang="en-US" sz="2400" dirty="0">
                <a:latin typeface="Arial Rounded MT Bold" panose="020F0704030504030204" pitchFamily="34" charset="77"/>
              </a:rPr>
              <a:t>Learn, use, and evaluate technologies for the collection and study of geophysical data</a:t>
            </a:r>
          </a:p>
        </p:txBody>
      </p:sp>
      <p:pic>
        <p:nvPicPr>
          <p:cNvPr id="5" name="Picture 4">
            <a:extLst>
              <a:ext uri="{FF2B5EF4-FFF2-40B4-BE49-F238E27FC236}">
                <a16:creationId xmlns:a16="http://schemas.microsoft.com/office/drawing/2014/main" id="{647ADAEF-E826-3F44-9AA1-FC32D94C0109}"/>
              </a:ext>
            </a:extLst>
          </p:cNvPr>
          <p:cNvPicPr>
            <a:picLocks noChangeAspect="1"/>
          </p:cNvPicPr>
          <p:nvPr/>
        </p:nvPicPr>
        <p:blipFill>
          <a:blip r:embed="rId3"/>
          <a:stretch>
            <a:fillRect/>
          </a:stretch>
        </p:blipFill>
        <p:spPr>
          <a:xfrm>
            <a:off x="789653" y="115097"/>
            <a:ext cx="2148419" cy="2148419"/>
          </a:xfrm>
          <a:prstGeom prst="rect">
            <a:avLst/>
          </a:prstGeom>
        </p:spPr>
      </p:pic>
      <p:sp>
        <p:nvSpPr>
          <p:cNvPr id="6" name="TextBox 5">
            <a:extLst>
              <a:ext uri="{FF2B5EF4-FFF2-40B4-BE49-F238E27FC236}">
                <a16:creationId xmlns:a16="http://schemas.microsoft.com/office/drawing/2014/main" id="{BF63C02C-2DEB-FC46-BA0C-32372E022DAC}"/>
              </a:ext>
            </a:extLst>
          </p:cNvPr>
          <p:cNvSpPr txBox="1"/>
          <p:nvPr/>
        </p:nvSpPr>
        <p:spPr>
          <a:xfrm>
            <a:off x="3435478" y="1406862"/>
            <a:ext cx="5117427" cy="646331"/>
          </a:xfrm>
          <a:prstGeom prst="rect">
            <a:avLst/>
          </a:prstGeom>
          <a:noFill/>
        </p:spPr>
        <p:txBody>
          <a:bodyPr wrap="none" rtlCol="0">
            <a:spAutoFit/>
          </a:bodyPr>
          <a:lstStyle/>
          <a:p>
            <a:r>
              <a:rPr lang="en-US" sz="3600" dirty="0">
                <a:solidFill>
                  <a:schemeClr val="bg1">
                    <a:lumMod val="50000"/>
                  </a:schemeClr>
                </a:solidFill>
                <a:latin typeface="Arial Rounded MT Bold" panose="020F0704030504030204" pitchFamily="34" charset="77"/>
              </a:rPr>
              <a:t>As an intern you will…</a:t>
            </a:r>
          </a:p>
        </p:txBody>
      </p:sp>
    </p:spTree>
  </p:cSld>
  <p:clrMapOvr>
    <a:masterClrMapping/>
  </p:clrMapOvr>
  <p:transition advClick="0" advTm="16375"/>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AD5BF8-5C48-6A46-B6D4-9143E9D2F3D7}"/>
              </a:ext>
            </a:extLst>
          </p:cNvPr>
          <p:cNvSpPr txBox="1"/>
          <p:nvPr/>
        </p:nvSpPr>
        <p:spPr>
          <a:xfrm>
            <a:off x="224853" y="1295413"/>
            <a:ext cx="6250898" cy="1815882"/>
          </a:xfrm>
          <a:prstGeom prst="rect">
            <a:avLst/>
          </a:prstGeom>
          <a:noFill/>
        </p:spPr>
        <p:txBody>
          <a:bodyPr wrap="square" rtlCol="0">
            <a:spAutoFit/>
          </a:bodyPr>
          <a:lstStyle/>
          <a:p>
            <a:r>
              <a:rPr lang="en-US" sz="2800" dirty="0">
                <a:solidFill>
                  <a:schemeClr val="bg1">
                    <a:lumMod val="50000"/>
                  </a:schemeClr>
                </a:solidFill>
                <a:latin typeface="Arial Rounded MT Bold" panose="020F0704030504030204" pitchFamily="34" charset="77"/>
              </a:rPr>
              <a:t>Your experience begins with a week-long orientation and then transitions to your mentor’s institution for research!</a:t>
            </a:r>
          </a:p>
        </p:txBody>
      </p:sp>
      <p:pic>
        <p:nvPicPr>
          <p:cNvPr id="4" name="Picture 3">
            <a:extLst>
              <a:ext uri="{FF2B5EF4-FFF2-40B4-BE49-F238E27FC236}">
                <a16:creationId xmlns:a16="http://schemas.microsoft.com/office/drawing/2014/main" id="{A025DD64-13FB-D54E-8F92-19A899581114}"/>
              </a:ext>
            </a:extLst>
          </p:cNvPr>
          <p:cNvPicPr>
            <a:picLocks noChangeAspect="1"/>
          </p:cNvPicPr>
          <p:nvPr/>
        </p:nvPicPr>
        <p:blipFill>
          <a:blip r:embed="rId3"/>
          <a:stretch>
            <a:fillRect/>
          </a:stretch>
        </p:blipFill>
        <p:spPr>
          <a:xfrm>
            <a:off x="4510982" y="4980976"/>
            <a:ext cx="4631961" cy="1971482"/>
          </a:xfrm>
          <a:prstGeom prst="rect">
            <a:avLst/>
          </a:prstGeom>
        </p:spPr>
      </p:pic>
      <p:pic>
        <p:nvPicPr>
          <p:cNvPr id="12" name="Picture 11">
            <a:extLst>
              <a:ext uri="{FF2B5EF4-FFF2-40B4-BE49-F238E27FC236}">
                <a16:creationId xmlns:a16="http://schemas.microsoft.com/office/drawing/2014/main" id="{9DB68638-3544-1F4B-B6A4-BD19C7252ADC}"/>
              </a:ext>
            </a:extLst>
          </p:cNvPr>
          <p:cNvPicPr>
            <a:picLocks noChangeAspect="1"/>
          </p:cNvPicPr>
          <p:nvPr/>
        </p:nvPicPr>
        <p:blipFill>
          <a:blip r:embed="rId4"/>
          <a:stretch>
            <a:fillRect/>
          </a:stretch>
        </p:blipFill>
        <p:spPr>
          <a:xfrm>
            <a:off x="7244203" y="844875"/>
            <a:ext cx="1899797" cy="2533062"/>
          </a:xfrm>
          <a:prstGeom prst="rect">
            <a:avLst/>
          </a:prstGeom>
        </p:spPr>
      </p:pic>
      <p:pic>
        <p:nvPicPr>
          <p:cNvPr id="14" name="Picture 13">
            <a:extLst>
              <a:ext uri="{FF2B5EF4-FFF2-40B4-BE49-F238E27FC236}">
                <a16:creationId xmlns:a16="http://schemas.microsoft.com/office/drawing/2014/main" id="{50D0D282-DAC8-1D48-A823-C5D1FB817AEE}"/>
              </a:ext>
            </a:extLst>
          </p:cNvPr>
          <p:cNvPicPr>
            <a:picLocks noChangeAspect="1"/>
          </p:cNvPicPr>
          <p:nvPr/>
        </p:nvPicPr>
        <p:blipFill>
          <a:blip r:embed="rId5"/>
          <a:stretch>
            <a:fillRect/>
          </a:stretch>
        </p:blipFill>
        <p:spPr>
          <a:xfrm>
            <a:off x="2743199" y="4092315"/>
            <a:ext cx="2156279" cy="2860143"/>
          </a:xfrm>
          <a:prstGeom prst="rect">
            <a:avLst/>
          </a:prstGeom>
        </p:spPr>
      </p:pic>
      <p:pic>
        <p:nvPicPr>
          <p:cNvPr id="6" name="Picture 5">
            <a:extLst>
              <a:ext uri="{FF2B5EF4-FFF2-40B4-BE49-F238E27FC236}">
                <a16:creationId xmlns:a16="http://schemas.microsoft.com/office/drawing/2014/main" id="{81BE8B22-759E-C44C-BCF9-DB5829E553D0}"/>
              </a:ext>
            </a:extLst>
          </p:cNvPr>
          <p:cNvPicPr>
            <a:picLocks noChangeAspect="1"/>
          </p:cNvPicPr>
          <p:nvPr/>
        </p:nvPicPr>
        <p:blipFill>
          <a:blip r:embed="rId6"/>
          <a:stretch>
            <a:fillRect/>
          </a:stretch>
        </p:blipFill>
        <p:spPr>
          <a:xfrm>
            <a:off x="4842748" y="2863494"/>
            <a:ext cx="2933337" cy="2200003"/>
          </a:xfrm>
          <a:prstGeom prst="rect">
            <a:avLst/>
          </a:prstGeom>
        </p:spPr>
      </p:pic>
      <p:pic>
        <p:nvPicPr>
          <p:cNvPr id="16" name="Picture 15">
            <a:extLst>
              <a:ext uri="{FF2B5EF4-FFF2-40B4-BE49-F238E27FC236}">
                <a16:creationId xmlns:a16="http://schemas.microsoft.com/office/drawing/2014/main" id="{692A42CE-87A8-D146-A582-05794615F583}"/>
              </a:ext>
            </a:extLst>
          </p:cNvPr>
          <p:cNvPicPr>
            <a:picLocks noChangeAspect="1"/>
          </p:cNvPicPr>
          <p:nvPr/>
        </p:nvPicPr>
        <p:blipFill>
          <a:blip r:embed="rId7"/>
          <a:stretch>
            <a:fillRect/>
          </a:stretch>
        </p:blipFill>
        <p:spPr>
          <a:xfrm>
            <a:off x="-55277" y="4947817"/>
            <a:ext cx="2861123" cy="1971034"/>
          </a:xfrm>
          <a:prstGeom prst="rect">
            <a:avLst/>
          </a:prstGeom>
        </p:spPr>
      </p:pic>
    </p:spTree>
  </p:cSld>
  <p:clrMapOvr>
    <a:masterClrMapping/>
  </p:clrMapOvr>
  <p:transition advClick="0" advTm="16375"/>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9F773A-5723-9D46-B8B4-3DC95504B8E8}"/>
              </a:ext>
            </a:extLst>
          </p:cNvPr>
          <p:cNvSpPr txBox="1"/>
          <p:nvPr/>
        </p:nvSpPr>
        <p:spPr>
          <a:xfrm>
            <a:off x="206141" y="1319134"/>
            <a:ext cx="8787957" cy="954107"/>
          </a:xfrm>
          <a:prstGeom prst="rect">
            <a:avLst/>
          </a:prstGeom>
          <a:noFill/>
        </p:spPr>
        <p:txBody>
          <a:bodyPr wrap="square" rtlCol="0">
            <a:spAutoFit/>
          </a:bodyPr>
          <a:lstStyle/>
          <a:p>
            <a:r>
              <a:rPr lang="en-US" sz="2800" dirty="0">
                <a:solidFill>
                  <a:schemeClr val="bg1">
                    <a:lumMod val="50000"/>
                  </a:schemeClr>
                </a:solidFill>
                <a:latin typeface="Arial Rounded MT Bold" panose="020F0704030504030204" pitchFamily="34" charset="77"/>
              </a:rPr>
              <a:t>Your summer culminates as you present at the Fall AGU meeting!</a:t>
            </a:r>
          </a:p>
        </p:txBody>
      </p:sp>
      <p:pic>
        <p:nvPicPr>
          <p:cNvPr id="6" name="Picture 5">
            <a:extLst>
              <a:ext uri="{FF2B5EF4-FFF2-40B4-BE49-F238E27FC236}">
                <a16:creationId xmlns:a16="http://schemas.microsoft.com/office/drawing/2014/main" id="{CFC2D324-BAA3-4740-BAC4-63FDE7F726E0}"/>
              </a:ext>
            </a:extLst>
          </p:cNvPr>
          <p:cNvPicPr>
            <a:picLocks noChangeAspect="1"/>
          </p:cNvPicPr>
          <p:nvPr/>
        </p:nvPicPr>
        <p:blipFill>
          <a:blip r:embed="rId3"/>
          <a:stretch>
            <a:fillRect/>
          </a:stretch>
        </p:blipFill>
        <p:spPr>
          <a:xfrm>
            <a:off x="0" y="2930496"/>
            <a:ext cx="9144000" cy="2735867"/>
          </a:xfrm>
          <a:prstGeom prst="rect">
            <a:avLst/>
          </a:prstGeom>
        </p:spPr>
      </p:pic>
    </p:spTree>
  </p:cSld>
  <p:clrMapOvr>
    <a:masterClrMapping/>
  </p:clrMapOvr>
  <p:transition advClick="0" advTm="16375"/>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12">
            <a:extLst>
              <a:ext uri="{FF2B5EF4-FFF2-40B4-BE49-F238E27FC236}">
                <a16:creationId xmlns:a16="http://schemas.microsoft.com/office/drawing/2014/main" id="{DE6AD9BD-3AD0-F24D-AFC0-7D2C3E5D5FB2}"/>
              </a:ext>
            </a:extLst>
          </p:cNvPr>
          <p:cNvSpPr>
            <a:spLocks noGrp="1" noChangeArrowheads="1"/>
          </p:cNvSpPr>
          <p:nvPr>
            <p:ph type="body" idx="1"/>
          </p:nvPr>
        </p:nvSpPr>
        <p:spPr>
          <a:xfrm>
            <a:off x="187914" y="3248435"/>
            <a:ext cx="8653462" cy="3370263"/>
          </a:xfrm>
        </p:spPr>
        <p:txBody>
          <a:bodyPr/>
          <a:lstStyle/>
          <a:p>
            <a:r>
              <a:rPr lang="en-US" sz="2000" dirty="0">
                <a:latin typeface="Arial Rounded MT Bold" panose="020F0704030504030204" pitchFamily="34" charset="77"/>
              </a:rPr>
              <a:t>A stipend ($600/week for 9 - 11 weeks + $200 for subsistence)</a:t>
            </a:r>
          </a:p>
          <a:p>
            <a:r>
              <a:rPr lang="en-US" sz="2000" dirty="0">
                <a:latin typeface="Arial Rounded MT Bold" panose="020F0704030504030204" pitchFamily="34" charset="77"/>
              </a:rPr>
              <a:t>Funding for travel and room and board at the orientation week</a:t>
            </a:r>
          </a:p>
          <a:p>
            <a:r>
              <a:rPr lang="en-US" sz="2000" dirty="0">
                <a:latin typeface="Arial Rounded MT Bold" panose="020F0704030504030204" pitchFamily="34" charset="77"/>
              </a:rPr>
              <a:t>Funding for travel to and from your mentor’s institution</a:t>
            </a:r>
          </a:p>
          <a:p>
            <a:r>
              <a:rPr lang="en-US" sz="2000" dirty="0">
                <a:latin typeface="Arial Rounded MT Bold" panose="020F0704030504030204" pitchFamily="34" charset="77"/>
              </a:rPr>
              <a:t>Assistance securing housing at the mentor’s institution</a:t>
            </a:r>
          </a:p>
          <a:p>
            <a:r>
              <a:rPr lang="en-US" sz="2000" dirty="0">
                <a:latin typeface="Arial Rounded MT Bold" panose="020F0704030504030204" pitchFamily="34" charset="77"/>
              </a:rPr>
              <a:t>Funding for any additional expenses related to fieldwork</a:t>
            </a:r>
          </a:p>
          <a:p>
            <a:r>
              <a:rPr lang="en-US" sz="2000" dirty="0">
                <a:latin typeface="Arial Rounded MT Bold" panose="020F0704030504030204" pitchFamily="34" charset="77"/>
              </a:rPr>
              <a:t>Funding for travel to a professional meeting to present your results along with the associated meeting costs (travel, registration, abstract submission fee and per diem)</a:t>
            </a:r>
          </a:p>
        </p:txBody>
      </p:sp>
      <p:sp>
        <p:nvSpPr>
          <p:cNvPr id="4" name="TextBox 3">
            <a:extLst>
              <a:ext uri="{FF2B5EF4-FFF2-40B4-BE49-F238E27FC236}">
                <a16:creationId xmlns:a16="http://schemas.microsoft.com/office/drawing/2014/main" id="{E28457F4-36D6-3A48-9168-661EAEA03A0A}"/>
              </a:ext>
            </a:extLst>
          </p:cNvPr>
          <p:cNvSpPr txBox="1"/>
          <p:nvPr/>
        </p:nvSpPr>
        <p:spPr>
          <a:xfrm>
            <a:off x="322825" y="1259870"/>
            <a:ext cx="4002374" cy="1077218"/>
          </a:xfrm>
          <a:prstGeom prst="rect">
            <a:avLst/>
          </a:prstGeom>
          <a:noFill/>
        </p:spPr>
        <p:txBody>
          <a:bodyPr wrap="square" rtlCol="0">
            <a:spAutoFit/>
          </a:bodyPr>
          <a:lstStyle/>
          <a:p>
            <a:r>
              <a:rPr lang="en-US" sz="3200" dirty="0">
                <a:solidFill>
                  <a:schemeClr val="bg1">
                    <a:lumMod val="50000"/>
                  </a:schemeClr>
                </a:solidFill>
                <a:latin typeface="Arial Rounded MT Bold" panose="020F0704030504030204" pitchFamily="34" charset="77"/>
              </a:rPr>
              <a:t>As an IRIS intern you will receive…</a:t>
            </a:r>
          </a:p>
        </p:txBody>
      </p:sp>
      <p:pic>
        <p:nvPicPr>
          <p:cNvPr id="10" name="Picture 9">
            <a:extLst>
              <a:ext uri="{FF2B5EF4-FFF2-40B4-BE49-F238E27FC236}">
                <a16:creationId xmlns:a16="http://schemas.microsoft.com/office/drawing/2014/main" id="{0CCE7FDF-1F26-BD4E-840C-1FDBC5E5EEAC}"/>
              </a:ext>
            </a:extLst>
          </p:cNvPr>
          <p:cNvPicPr>
            <a:picLocks noChangeAspect="1"/>
          </p:cNvPicPr>
          <p:nvPr/>
        </p:nvPicPr>
        <p:blipFill>
          <a:blip r:embed="rId3"/>
          <a:stretch>
            <a:fillRect/>
          </a:stretch>
        </p:blipFill>
        <p:spPr>
          <a:xfrm>
            <a:off x="5216577" y="-47875"/>
            <a:ext cx="3927423" cy="2945567"/>
          </a:xfrm>
          <a:prstGeom prst="rect">
            <a:avLst/>
          </a:prstGeom>
        </p:spPr>
      </p:pic>
    </p:spTree>
  </p:cSld>
  <p:clrMapOvr>
    <a:masterClrMapping/>
  </p:clrMapOvr>
  <p:transition advClick="0" advTm="1637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2">
            <a:extLst>
              <a:ext uri="{FF2B5EF4-FFF2-40B4-BE49-F238E27FC236}">
                <a16:creationId xmlns:a16="http://schemas.microsoft.com/office/drawing/2014/main" id="{AFEF8966-532D-614A-B19C-D41BEEDC3C67}"/>
              </a:ext>
            </a:extLst>
          </p:cNvPr>
          <p:cNvSpPr>
            <a:spLocks noGrp="1"/>
          </p:cNvSpPr>
          <p:nvPr>
            <p:ph type="body" idx="1"/>
          </p:nvPr>
        </p:nvSpPr>
        <p:spPr>
          <a:xfrm>
            <a:off x="14990" y="1709035"/>
            <a:ext cx="9144000" cy="2548173"/>
          </a:xfrm>
        </p:spPr>
        <p:txBody>
          <a:bodyPr/>
          <a:lstStyle/>
          <a:p>
            <a:pPr marL="317500" indent="-306388" eaLnBrk="1" hangingPunct="1">
              <a:buClr>
                <a:srgbClr val="7F7F7F"/>
              </a:buClr>
              <a:buFont typeface="Arial Narrow" panose="020B0604020202020204" pitchFamily="34" charset="0"/>
              <a:buChar char="•"/>
            </a:pPr>
            <a:r>
              <a:rPr lang="en-US" altLang="en-US" sz="2000" dirty="0">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Interest in using quantitative approaches to investigate Earth!</a:t>
            </a:r>
          </a:p>
          <a:p>
            <a:pPr marL="317500" indent="-306388" eaLnBrk="1" hangingPunct="1">
              <a:buClr>
                <a:srgbClr val="7F7F7F"/>
              </a:buClr>
              <a:buFont typeface="Arial Narrow" panose="020B0604020202020204" pitchFamily="34" charset="0"/>
              <a:buChar char="•"/>
            </a:pPr>
            <a:r>
              <a:rPr lang="en-US" altLang="en-US" sz="2000" dirty="0">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Completed freshman year but not graduating spring semester</a:t>
            </a:r>
          </a:p>
          <a:p>
            <a:pPr marL="317500" indent="-306388" eaLnBrk="1" hangingPunct="1">
              <a:buClr>
                <a:srgbClr val="7F7F7F"/>
              </a:buClr>
              <a:buFont typeface="Arial Narrow" panose="020B0604020202020204" pitchFamily="34" charset="0"/>
              <a:buChar char="•"/>
            </a:pPr>
            <a:r>
              <a:rPr lang="en-US" altLang="en-US" sz="2000" dirty="0">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US citizenship or permanent resident status</a:t>
            </a:r>
          </a:p>
          <a:p>
            <a:pPr marL="317500" indent="-306388" eaLnBrk="1" hangingPunct="1">
              <a:buClr>
                <a:srgbClr val="7F7F7F"/>
              </a:buClr>
              <a:buFont typeface="Arial Narrow" panose="020B0604020202020204" pitchFamily="34" charset="0"/>
              <a:buChar char="•"/>
            </a:pPr>
            <a:r>
              <a:rPr lang="en-US" altLang="en-US" sz="2000" dirty="0">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3.0 GPA </a:t>
            </a:r>
          </a:p>
          <a:p>
            <a:pPr marL="317500" indent="-306388" eaLnBrk="1" hangingPunct="1">
              <a:buClr>
                <a:srgbClr val="7F7F7F"/>
              </a:buClr>
              <a:buFont typeface="Arial Narrow" panose="020B0604020202020204" pitchFamily="34" charset="0"/>
              <a:buChar char="•"/>
            </a:pPr>
            <a:r>
              <a:rPr lang="en-US" altLang="en-US" sz="2000" dirty="0">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Two semesters of each Math &amp; Physics</a:t>
            </a:r>
          </a:p>
          <a:p>
            <a:pPr marL="317500" indent="-306388" eaLnBrk="1" hangingPunct="1">
              <a:buClr>
                <a:srgbClr val="7F7F7F"/>
              </a:buClr>
              <a:buFont typeface="Arial Narrow" panose="020B0604020202020204" pitchFamily="34" charset="0"/>
              <a:buChar char="•"/>
            </a:pPr>
            <a:r>
              <a:rPr lang="en-US" altLang="en-US" sz="2000" dirty="0">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Computer programming (</a:t>
            </a:r>
            <a:r>
              <a:rPr lang="en-US" altLang="en-US" sz="2000" dirty="0" err="1">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Matlab</a:t>
            </a:r>
            <a:r>
              <a:rPr lang="en-US" altLang="en-US" sz="2000" dirty="0">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 </a:t>
            </a:r>
            <a:r>
              <a:rPr lang="en-US" altLang="en-US" sz="2000" dirty="0" err="1">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Mathmatica</a:t>
            </a:r>
            <a:r>
              <a:rPr lang="en-US" altLang="en-US" sz="2000" dirty="0">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 Python, </a:t>
            </a:r>
            <a:r>
              <a:rPr lang="en-US" altLang="en-US" sz="2000" dirty="0" err="1">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etc</a:t>
            </a:r>
            <a:r>
              <a:rPr lang="en-US" altLang="en-US" sz="2000" dirty="0">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rPr>
              <a:t>) is a plus</a:t>
            </a:r>
          </a:p>
          <a:p>
            <a:pPr marL="11112" indent="0" eaLnBrk="1" hangingPunct="1">
              <a:buClr>
                <a:srgbClr val="7F7F7F"/>
              </a:buClr>
              <a:buNone/>
            </a:pPr>
            <a:endParaRPr lang="en-US" altLang="en-US" sz="2400" dirty="0">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endParaRPr>
          </a:p>
          <a:p>
            <a:pPr marL="317500" indent="-306388" eaLnBrk="1" hangingPunct="1">
              <a:buClr>
                <a:srgbClr val="7F7F7F"/>
              </a:buClr>
              <a:buFont typeface="Arial Narrow" panose="020B0604020202020204" pitchFamily="34" charset="0"/>
              <a:buChar char="•"/>
            </a:pPr>
            <a:endParaRPr lang="en-US" altLang="en-US" sz="2400" dirty="0">
              <a:solidFill>
                <a:srgbClr val="7F7F7F"/>
              </a:solidFill>
              <a:latin typeface="Arial Rounded MT Bold" panose="020F0704030504030204" pitchFamily="34" charset="77"/>
              <a:ea typeface="Arial Narrow" panose="020B0604020202020204" pitchFamily="34" charset="0"/>
              <a:cs typeface="Tahoma" panose="020B0604030504040204" pitchFamily="34" charset="0"/>
              <a:sym typeface="Arial Narrow" panose="020B0604020202020204" pitchFamily="34" charset="0"/>
            </a:endParaRPr>
          </a:p>
        </p:txBody>
      </p:sp>
      <p:sp>
        <p:nvSpPr>
          <p:cNvPr id="34819" name="Rectangle 12">
            <a:extLst>
              <a:ext uri="{FF2B5EF4-FFF2-40B4-BE49-F238E27FC236}">
                <a16:creationId xmlns:a16="http://schemas.microsoft.com/office/drawing/2014/main" id="{34DFB723-6919-4C48-930B-A4BAF13427ED}"/>
              </a:ext>
            </a:extLst>
          </p:cNvPr>
          <p:cNvSpPr>
            <a:spLocks noChangeArrowheads="1"/>
          </p:cNvSpPr>
          <p:nvPr/>
        </p:nvSpPr>
        <p:spPr bwMode="auto">
          <a:xfrm>
            <a:off x="2514600" y="603250"/>
            <a:ext cx="63436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37036" bIns="0"/>
          <a:lstStyle>
            <a:lvl1pPr marL="34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1313"/>
              </a:spcBef>
              <a:buFontTx/>
              <a:buNone/>
            </a:pPr>
            <a:endParaRPr lang="en-US" altLang="en-US" sz="3000" b="1">
              <a:solidFill>
                <a:srgbClr val="FFFFFF"/>
              </a:solidFill>
              <a:latin typeface="Arial Rounded MT Bold" panose="020F0704030504030204" pitchFamily="34" charset="77"/>
            </a:endParaRPr>
          </a:p>
        </p:txBody>
      </p:sp>
      <p:sp>
        <p:nvSpPr>
          <p:cNvPr id="27654" name="Rectangle 10">
            <a:extLst>
              <a:ext uri="{FF2B5EF4-FFF2-40B4-BE49-F238E27FC236}">
                <a16:creationId xmlns:a16="http://schemas.microsoft.com/office/drawing/2014/main" id="{58965CE4-CCAD-1340-B223-7DA1B1F2C927}"/>
              </a:ext>
            </a:extLst>
          </p:cNvPr>
          <p:cNvSpPr>
            <a:spLocks noChangeArrowheads="1"/>
          </p:cNvSpPr>
          <p:nvPr/>
        </p:nvSpPr>
        <p:spPr bwMode="auto">
          <a:xfrm>
            <a:off x="603121" y="4108138"/>
            <a:ext cx="7586662" cy="508000"/>
          </a:xfrm>
          <a:prstGeom prst="rect">
            <a:avLst/>
          </a:prstGeom>
          <a:noFill/>
          <a:ln w="9525">
            <a:noFill/>
            <a:miter lim="800000"/>
            <a:headEnd/>
            <a:tailEnd/>
          </a:ln>
        </p:spPr>
        <p:txBody>
          <a:bodyPr lIns="0" tIns="0" rIns="37036" bIns="0"/>
          <a:lstStyle/>
          <a:p>
            <a:pPr marL="34925" algn="ctr" eaLnBrk="1" hangingPunct="1">
              <a:defRPr/>
            </a:pPr>
            <a:r>
              <a:rPr lang="en-US" sz="1500" i="1" dirty="0">
                <a:solidFill>
                  <a:schemeClr val="tx1">
                    <a:lumMod val="50000"/>
                    <a:lumOff val="50000"/>
                  </a:schemeClr>
                </a:solidFill>
                <a:latin typeface="Arial Rounded MT Bold"/>
                <a:ea typeface="Arial Narrow" charset="0"/>
                <a:cs typeface="Arial Rounded MT Bold"/>
                <a:sym typeface="Arial Narrow" charset="0"/>
              </a:rPr>
              <a:t>Experience or coursework in seismology or geophysics is not a requirement for successful candidates.</a:t>
            </a:r>
          </a:p>
        </p:txBody>
      </p:sp>
      <p:sp>
        <p:nvSpPr>
          <p:cNvPr id="4" name="TextBox 3">
            <a:extLst>
              <a:ext uri="{FF2B5EF4-FFF2-40B4-BE49-F238E27FC236}">
                <a16:creationId xmlns:a16="http://schemas.microsoft.com/office/drawing/2014/main" id="{F4DF2287-7E74-2940-AA20-86EA427CD246}"/>
              </a:ext>
            </a:extLst>
          </p:cNvPr>
          <p:cNvSpPr txBox="1"/>
          <p:nvPr/>
        </p:nvSpPr>
        <p:spPr>
          <a:xfrm>
            <a:off x="0" y="993667"/>
            <a:ext cx="9144000" cy="584775"/>
          </a:xfrm>
          <a:prstGeom prst="rect">
            <a:avLst/>
          </a:prstGeom>
          <a:noFill/>
        </p:spPr>
        <p:txBody>
          <a:bodyPr wrap="square" rtlCol="0">
            <a:spAutoFit/>
          </a:bodyPr>
          <a:lstStyle/>
          <a:p>
            <a:pPr algn="ctr"/>
            <a:r>
              <a:rPr lang="en-US" sz="3200" dirty="0">
                <a:solidFill>
                  <a:schemeClr val="bg1">
                    <a:lumMod val="50000"/>
                  </a:schemeClr>
                </a:solidFill>
                <a:latin typeface="Arial Rounded MT Bold" panose="020F0704030504030204" pitchFamily="34" charset="77"/>
              </a:rPr>
              <a:t>Minimum Qualifications</a:t>
            </a:r>
          </a:p>
        </p:txBody>
      </p:sp>
      <p:pic>
        <p:nvPicPr>
          <p:cNvPr id="6" name="Picture 5">
            <a:extLst>
              <a:ext uri="{FF2B5EF4-FFF2-40B4-BE49-F238E27FC236}">
                <a16:creationId xmlns:a16="http://schemas.microsoft.com/office/drawing/2014/main" id="{D92B3A86-FA90-AD4F-BCA8-68838AFF7C2A}"/>
              </a:ext>
            </a:extLst>
          </p:cNvPr>
          <p:cNvPicPr>
            <a:picLocks noChangeAspect="1"/>
          </p:cNvPicPr>
          <p:nvPr/>
        </p:nvPicPr>
        <p:blipFill>
          <a:blip r:embed="rId3"/>
          <a:stretch>
            <a:fillRect/>
          </a:stretch>
        </p:blipFill>
        <p:spPr>
          <a:xfrm>
            <a:off x="1676608" y="4656212"/>
            <a:ext cx="5790784" cy="2201788"/>
          </a:xfrm>
          <a:prstGeom prst="rect">
            <a:avLst/>
          </a:prstGeom>
        </p:spPr>
      </p:pic>
    </p:spTree>
  </p:cSld>
  <p:clrMapOvr>
    <a:masterClrMapping/>
  </p:clrMapOvr>
  <p:transition advClick="0" advTm="16375"/>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5732-E557-9942-BBB7-E07122CE2DD4}"/>
              </a:ext>
            </a:extLst>
          </p:cNvPr>
          <p:cNvSpPr>
            <a:spLocks noGrp="1"/>
          </p:cNvSpPr>
          <p:nvPr>
            <p:ph type="title"/>
          </p:nvPr>
        </p:nvSpPr>
        <p:spPr>
          <a:xfrm>
            <a:off x="400050" y="0"/>
            <a:ext cx="8229600" cy="1143000"/>
          </a:xfrm>
        </p:spPr>
        <p:txBody>
          <a:bodyPr/>
          <a:lstStyle/>
          <a:p>
            <a:pPr>
              <a:defRPr/>
            </a:pPr>
            <a:endParaRPr lang="en-US"/>
          </a:p>
        </p:txBody>
      </p:sp>
      <p:sp>
        <p:nvSpPr>
          <p:cNvPr id="3" name="Content Placeholder 2">
            <a:extLst>
              <a:ext uri="{FF2B5EF4-FFF2-40B4-BE49-F238E27FC236}">
                <a16:creationId xmlns:a16="http://schemas.microsoft.com/office/drawing/2014/main" id="{BB772EEF-7D49-284C-A0B8-0CB1073D0E6C}"/>
              </a:ext>
            </a:extLst>
          </p:cNvPr>
          <p:cNvSpPr>
            <a:spLocks noGrp="1"/>
          </p:cNvSpPr>
          <p:nvPr>
            <p:ph idx="1"/>
          </p:nvPr>
        </p:nvSpPr>
        <p:spPr/>
        <p:txBody>
          <a:bodyPr/>
          <a:lstStyle/>
          <a:p>
            <a:pPr>
              <a:buFont typeface="Arial" charset="0"/>
              <a:buChar char="•"/>
              <a:defRPr/>
            </a:pPr>
            <a:endParaRPr lang="en-US"/>
          </a:p>
        </p:txBody>
      </p:sp>
      <p:pic>
        <p:nvPicPr>
          <p:cNvPr id="36867" name="Picture 6" descr="FINALS.Card3.1.psd">
            <a:extLst>
              <a:ext uri="{FF2B5EF4-FFF2-40B4-BE49-F238E27FC236}">
                <a16:creationId xmlns:a16="http://schemas.microsoft.com/office/drawing/2014/main" id="{0994242D-2213-0943-B903-CD3D9D6413D6}"/>
              </a:ext>
            </a:extLst>
          </p:cNvPr>
          <p:cNvPicPr>
            <a:picLocks noChangeAspect="1"/>
          </p:cNvPicPr>
          <p:nvPr/>
        </p:nvPicPr>
        <p:blipFill>
          <a:blip r:embed="rId2">
            <a:extLst>
              <a:ext uri="{28A0092B-C50C-407E-A947-70E740481C1C}">
                <a14:useLocalDpi xmlns:a14="http://schemas.microsoft.com/office/drawing/2010/main" val="0"/>
              </a:ext>
            </a:extLst>
          </a:blip>
          <a:srcRect l="4111" t="-121" r="3471" b="121"/>
          <a:stretch>
            <a:fillRect/>
          </a:stretch>
        </p:blipFill>
        <p:spPr bwMode="auto">
          <a:xfrm>
            <a:off x="0" y="-79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a:extLst>
              <a:ext uri="{FF2B5EF4-FFF2-40B4-BE49-F238E27FC236}">
                <a16:creationId xmlns:a16="http://schemas.microsoft.com/office/drawing/2014/main" id="{78F32F97-0EE8-944E-B154-3E73EEFAA81E}"/>
              </a:ext>
            </a:extLst>
          </p:cNvPr>
          <p:cNvSpPr>
            <a:spLocks noChangeArrowheads="1"/>
          </p:cNvSpPr>
          <p:nvPr/>
        </p:nvSpPr>
        <p:spPr bwMode="auto">
          <a:xfrm>
            <a:off x="1774825" y="474663"/>
            <a:ext cx="5594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925">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1313"/>
              </a:spcBef>
              <a:buFontTx/>
              <a:buNone/>
            </a:pPr>
            <a:r>
              <a:rPr lang="en-US" altLang="en-US" sz="2400" b="1">
                <a:solidFill>
                  <a:srgbClr val="5B91BD"/>
                </a:solidFill>
              </a:rPr>
              <a:t>The annual deadline to apply is February 1 </a:t>
            </a:r>
          </a:p>
        </p:txBody>
      </p:sp>
      <p:pic>
        <p:nvPicPr>
          <p:cNvPr id="36869" name="Content Placeholder 6" descr="iris_intern_pin_transparent.png">
            <a:extLst>
              <a:ext uri="{FF2B5EF4-FFF2-40B4-BE49-F238E27FC236}">
                <a16:creationId xmlns:a16="http://schemas.microsoft.com/office/drawing/2014/main" id="{01995882-375F-324D-81F7-D7530B35FAA3}"/>
              </a:ext>
            </a:extLst>
          </p:cNvPr>
          <p:cNvPicPr>
            <a:picLocks noChangeAspect="1"/>
          </p:cNvPicPr>
          <p:nvPr/>
        </p:nvPicPr>
        <p:blipFill>
          <a:blip r:embed="rId3">
            <a:extLst>
              <a:ext uri="{28A0092B-C50C-407E-A947-70E740481C1C}">
                <a14:useLocalDpi xmlns:a14="http://schemas.microsoft.com/office/drawing/2010/main" val="0"/>
              </a:ext>
            </a:extLst>
          </a:blip>
          <a:srcRect l="-40388" r="-40388"/>
          <a:stretch>
            <a:fillRect/>
          </a:stretch>
        </p:blipFill>
        <p:spPr bwMode="auto">
          <a:xfrm>
            <a:off x="2767013" y="4979988"/>
            <a:ext cx="34131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838</Words>
  <Application>Microsoft Macintosh PowerPoint</Application>
  <PresentationFormat>On-screen Show (4:3)</PresentationFormat>
  <Paragraphs>48</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ＭＳ Ｐゴシック</vt:lpstr>
      <vt:lpstr>Arial</vt:lpstr>
      <vt:lpstr>Arial Narrow</vt:lpstr>
      <vt:lpstr>Arial Rounded MT Bold</vt:lpstr>
      <vt:lpstr>Calibri</vt:lpstr>
      <vt:lpstr>Tahoma</vt:lpstr>
      <vt:lpstr>Verdana</vt:lpstr>
      <vt:lpstr>Office Theme</vt:lpstr>
      <vt:lpstr>PowerPoint Presentation</vt:lpstr>
      <vt:lpstr>If so, consider applying to the IRIS Undergraduate Internship Program!</vt:lpstr>
      <vt:lpstr>We seek applications from students representing the full spectrum of society, as well as students with lived experiences, such as students with disabilities, veterans, and non-traditional students!</vt:lpstr>
      <vt:lpstr>PowerPoint Presentation</vt:lpstr>
      <vt:lpstr>PowerPoint Presentation</vt:lpstr>
      <vt:lpstr>PowerPoint Presentation</vt:lpstr>
      <vt:lpstr>PowerPoint Presentation</vt:lpstr>
      <vt:lpstr>PowerPoint Presentation</vt:lpstr>
      <vt:lpstr>PowerPoint Presentation</vt:lpstr>
    </vt:vector>
  </TitlesOfParts>
  <Company>IRIS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mallett</dc:creator>
  <cp:lastModifiedBy>Michael R. Hubenthal</cp:lastModifiedBy>
  <cp:revision>31</cp:revision>
  <dcterms:created xsi:type="dcterms:W3CDTF">2013-12-20T14:07:08Z</dcterms:created>
  <dcterms:modified xsi:type="dcterms:W3CDTF">2020-01-17T15:37:21Z</dcterms:modified>
</cp:coreProperties>
</file>